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Lst>
  <p:sldSz cx="7559675" cy="10691813"/>
  <p:notesSz cx="6858000" cy="9144000"/>
  <p:embeddedFontLst>
    <p:embeddedFont>
      <p:font typeface="Avenir" panose="02000503020000020003" pitchFamily="2" charset="0"/>
      <p:regular r:id="rId75"/>
      <p:italic r:id="rId76"/>
    </p:embeddedFont>
    <p:embeddedFont>
      <p:font typeface="Century Schoolbook" panose="02040604050505020304" pitchFamily="18" charset="0"/>
      <p:regular r:id="rId77"/>
      <p:bold r:id="rId78"/>
      <p:italic r:id="rId79"/>
      <p:boldItalic r:id="rId80"/>
    </p:embeddedFont>
    <p:embeddedFont>
      <p:font typeface="Montserrat" pitchFamily="2" charset="77"/>
      <p:regular r:id="rId81"/>
      <p:bold r:id="rId82"/>
      <p:italic r:id="rId83"/>
      <p:boldItalic r:id="rId84"/>
    </p:embeddedFont>
    <p:embeddedFont>
      <p:font typeface="Poppins" pitchFamily="2" charset="77"/>
      <p:regular r:id="rId85"/>
      <p:bold r:id="rId86"/>
      <p:italic r:id="rId87"/>
      <p:boldItalic r:id="rId88"/>
    </p:embeddedFont>
    <p:embeddedFont>
      <p:font typeface="Quattrocento Sans" panose="020B0502050000020003" pitchFamily="34" charset="0"/>
      <p:regular r:id="rId89"/>
      <p:bold r:id="rId90"/>
      <p:italic r:id="rId91"/>
      <p:boldItalic r:id="rId92"/>
    </p:embeddedFont>
    <p:embeddedFont>
      <p:font typeface="Roboto" panose="02000000000000000000" pitchFamily="2" charset="0"/>
      <p:regular r:id="rId93"/>
      <p:bold r:id="rId94"/>
      <p:italic r:id="rId95"/>
      <p:boldItalic r:id="rId96"/>
    </p:embeddedFont>
    <p:embeddedFont>
      <p:font typeface="Times" panose="02020603050405020304" pitchFamily="18" charset="0"/>
      <p:regular r:id="rId97"/>
      <p:bold r:id="rId98"/>
      <p:italic r:id="rId99"/>
      <p:boldItalic r:id="rId100"/>
    </p:embeddedFont>
    <p:embeddedFont>
      <p:font typeface="Verdana" panose="020B0604030504040204" pitchFamily="34" charset="0"/>
      <p:regular r:id="rId101"/>
      <p:bold r:id="rId102"/>
      <p:italic r:id="rId103"/>
      <p:boldItalic r:id="rId10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453">
          <p15:clr>
            <a:srgbClr val="A4A3A4"/>
          </p15:clr>
        </p15:guide>
        <p15:guide id="2" orient="horz" pos="334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05" roundtripDataSignature="AMtx7middkvqneMj8z2GKK40yt6qIusOt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295"/>
    <p:restoredTop sz="93260"/>
  </p:normalViewPr>
  <p:slideViewPr>
    <p:cSldViewPr snapToGrid="0">
      <p:cViewPr varScale="1">
        <p:scale>
          <a:sx n="85" d="100"/>
          <a:sy n="85" d="100"/>
        </p:scale>
        <p:origin x="1816" y="192"/>
      </p:cViewPr>
      <p:guideLst>
        <p:guide pos="453"/>
        <p:guide orient="horz" pos="334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0.fntdata"/><Relationship Id="rId89" Type="http://schemas.openxmlformats.org/officeDocument/2006/relationships/font" Target="fonts/font15.fntdata"/><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notesMaster" Target="notesMasters/notesMaster1.xml"/><Relationship Id="rId79" Type="http://schemas.openxmlformats.org/officeDocument/2006/relationships/font" Target="fonts/font5.fntdata"/><Relationship Id="rId102" Type="http://schemas.openxmlformats.org/officeDocument/2006/relationships/font" Target="fonts/font28.fntdata"/><Relationship Id="rId5" Type="http://schemas.openxmlformats.org/officeDocument/2006/relationships/slide" Target="slides/slide4.xml"/><Relationship Id="rId90" Type="http://schemas.openxmlformats.org/officeDocument/2006/relationships/font" Target="fonts/font16.fntdata"/><Relationship Id="rId95" Type="http://schemas.openxmlformats.org/officeDocument/2006/relationships/font" Target="fonts/font21.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font" Target="fonts/font6.fntdata"/><Relationship Id="rId85" Type="http://schemas.openxmlformats.org/officeDocument/2006/relationships/font" Target="fonts/font11.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29.fntdata"/><Relationship Id="rId108"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font" Target="fonts/font1.fntdata"/><Relationship Id="rId91" Type="http://schemas.openxmlformats.org/officeDocument/2006/relationships/font" Target="fonts/font17.fntdata"/><Relationship Id="rId96"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4.fntdata"/><Relationship Id="rId81" Type="http://schemas.openxmlformats.org/officeDocument/2006/relationships/font" Target="fonts/font7.fntdata"/><Relationship Id="rId86" Type="http://schemas.openxmlformats.org/officeDocument/2006/relationships/font" Target="fonts/font12.fntdata"/><Relationship Id="rId94" Type="http://schemas.openxmlformats.org/officeDocument/2006/relationships/font" Target="fonts/font20.fntdata"/><Relationship Id="rId99" Type="http://schemas.openxmlformats.org/officeDocument/2006/relationships/font" Target="fonts/font25.fntdata"/><Relationship Id="rId101" Type="http://schemas.openxmlformats.org/officeDocument/2006/relationships/font" Target="fonts/font27.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2.fntdata"/><Relationship Id="rId97" Type="http://schemas.openxmlformats.org/officeDocument/2006/relationships/font" Target="fonts/font23.fntdata"/><Relationship Id="rId104" Type="http://schemas.openxmlformats.org/officeDocument/2006/relationships/font" Target="fonts/font30.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8.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3.fntdata"/><Relationship Id="rId61" Type="http://schemas.openxmlformats.org/officeDocument/2006/relationships/slide" Target="slides/slide60.xml"/><Relationship Id="rId82" Type="http://schemas.openxmlformats.org/officeDocument/2006/relationships/font" Target="fonts/font8.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3.fntdata"/><Relationship Id="rId100" Type="http://schemas.openxmlformats.org/officeDocument/2006/relationships/font" Target="fonts/font26.fntdata"/><Relationship Id="rId105" Type="http://customschemas.google.com/relationships/presentationmetadata" Target="meta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9.fntdata"/><Relationship Id="rId98" Type="http://schemas.openxmlformats.org/officeDocument/2006/relationships/font" Target="fonts/font24.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font" Target="fonts/font9.fntdata"/><Relationship Id="rId88"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sv-S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3" name="Google Shape;533;p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8" name="Google Shape;618;p1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7" name="Google Shape;627;p1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6" name="Google Shape;636;p1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5" name="Google Shape;645;p1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4" name="Google Shape;654;p1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3" name="Google Shape;663;p1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2" name="Google Shape;672;p1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1" name="Google Shape;681;p1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0" name="Google Shape;690;p1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9" name="Google Shape;699;p1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1" name="Google Shape;541;p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8" name="Google Shape;708;p2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7" name="Google Shape;717;p2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6" name="Google Shape;72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5" name="Google Shape;73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42" name="Google Shape;742;p2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9"/>
        <p:cNvGrpSpPr/>
        <p:nvPr/>
      </p:nvGrpSpPr>
      <p:grpSpPr>
        <a:xfrm>
          <a:off x="0" y="0"/>
          <a:ext cx="0" cy="0"/>
          <a:chOff x="0" y="0"/>
          <a:chExt cx="0" cy="0"/>
        </a:xfrm>
      </p:grpSpPr>
      <p:sp>
        <p:nvSpPr>
          <p:cNvPr id="750" name="Google Shape;750;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1" name="Google Shape;751;p2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60" name="Google Shape;760;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Google Shape;768;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69" name="Google Shape;769;p2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78" name="Google Shape;778;p2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3"/>
        <p:cNvGrpSpPr/>
        <p:nvPr/>
      </p:nvGrpSpPr>
      <p:grpSpPr>
        <a:xfrm>
          <a:off x="0" y="0"/>
          <a:ext cx="0" cy="0"/>
          <a:chOff x="0" y="0"/>
          <a:chExt cx="0" cy="0"/>
        </a:xfrm>
      </p:grpSpPr>
      <p:sp>
        <p:nvSpPr>
          <p:cNvPr id="784" name="Google Shape;784;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85" name="Google Shape;785;p2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8" name="Google Shape;558;p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2"/>
        <p:cNvGrpSpPr/>
        <p:nvPr/>
      </p:nvGrpSpPr>
      <p:grpSpPr>
        <a:xfrm>
          <a:off x="0" y="0"/>
          <a:ext cx="0" cy="0"/>
          <a:chOff x="0" y="0"/>
          <a:chExt cx="0" cy="0"/>
        </a:xfrm>
      </p:grpSpPr>
      <p:sp>
        <p:nvSpPr>
          <p:cNvPr id="793" name="Google Shape;793;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94" name="Google Shape;794;p3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03" name="Google Shape;803;p3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2" name="Google Shape;812;p3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Google Shape;818;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9" name="Google Shape;819;p3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6"/>
        <p:cNvGrpSpPr/>
        <p:nvPr/>
      </p:nvGrpSpPr>
      <p:grpSpPr>
        <a:xfrm>
          <a:off x="0" y="0"/>
          <a:ext cx="0" cy="0"/>
          <a:chOff x="0" y="0"/>
          <a:chExt cx="0" cy="0"/>
        </a:xfrm>
      </p:grpSpPr>
      <p:sp>
        <p:nvSpPr>
          <p:cNvPr id="827" name="Google Shape;827;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8" name="Google Shape;828;p3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Google Shape;836;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37" name="Google Shape;837;p3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4"/>
        <p:cNvGrpSpPr/>
        <p:nvPr/>
      </p:nvGrpSpPr>
      <p:grpSpPr>
        <a:xfrm>
          <a:off x="0" y="0"/>
          <a:ext cx="0" cy="0"/>
          <a:chOff x="0" y="0"/>
          <a:chExt cx="0" cy="0"/>
        </a:xfrm>
      </p:grpSpPr>
      <p:sp>
        <p:nvSpPr>
          <p:cNvPr id="845" name="Google Shape;845;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46" name="Google Shape;846;p3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55" name="Google Shape;855;p3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64" name="Google Shape;864;p3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1"/>
        <p:cNvGrpSpPr/>
        <p:nvPr/>
      </p:nvGrpSpPr>
      <p:grpSpPr>
        <a:xfrm>
          <a:off x="0" y="0"/>
          <a:ext cx="0" cy="0"/>
          <a:chOff x="0" y="0"/>
          <a:chExt cx="0" cy="0"/>
        </a:xfrm>
      </p:grpSpPr>
      <p:sp>
        <p:nvSpPr>
          <p:cNvPr id="872" name="Google Shape;872;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3" name="Google Shape;873;p3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5" name="Google Shape;565;p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Google Shape;881;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2" name="Google Shape;882;p4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9"/>
        <p:cNvGrpSpPr/>
        <p:nvPr/>
      </p:nvGrpSpPr>
      <p:grpSpPr>
        <a:xfrm>
          <a:off x="0" y="0"/>
          <a:ext cx="0" cy="0"/>
          <a:chOff x="0" y="0"/>
          <a:chExt cx="0" cy="0"/>
        </a:xfrm>
      </p:grpSpPr>
      <p:sp>
        <p:nvSpPr>
          <p:cNvPr id="890" name="Google Shape;890;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1" name="Google Shape;891;p4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00" name="Google Shape;900;p4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5"/>
        <p:cNvGrpSpPr/>
        <p:nvPr/>
      </p:nvGrpSpPr>
      <p:grpSpPr>
        <a:xfrm>
          <a:off x="0" y="0"/>
          <a:ext cx="0" cy="0"/>
          <a:chOff x="0" y="0"/>
          <a:chExt cx="0" cy="0"/>
        </a:xfrm>
      </p:grpSpPr>
      <p:sp>
        <p:nvSpPr>
          <p:cNvPr id="906" name="Google Shape;906;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07" name="Google Shape;907;p4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16" name="Google Shape;916;p4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p:cNvGrpSpPr/>
        <p:nvPr/>
      </p:nvGrpSpPr>
      <p:grpSpPr>
        <a:xfrm>
          <a:off x="0" y="0"/>
          <a:ext cx="0" cy="0"/>
          <a:chOff x="0" y="0"/>
          <a:chExt cx="0" cy="0"/>
        </a:xfrm>
      </p:grpSpPr>
      <p:sp>
        <p:nvSpPr>
          <p:cNvPr id="924" name="Google Shape;924;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25" name="Google Shape;925;p4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2"/>
        <p:cNvGrpSpPr/>
        <p:nvPr/>
      </p:nvGrpSpPr>
      <p:grpSpPr>
        <a:xfrm>
          <a:off x="0" y="0"/>
          <a:ext cx="0" cy="0"/>
          <a:chOff x="0" y="0"/>
          <a:chExt cx="0" cy="0"/>
        </a:xfrm>
      </p:grpSpPr>
      <p:sp>
        <p:nvSpPr>
          <p:cNvPr id="933" name="Google Shape;933;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4" name="Google Shape;934;p4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43" name="Google Shape;943;p4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0"/>
        <p:cNvGrpSpPr/>
        <p:nvPr/>
      </p:nvGrpSpPr>
      <p:grpSpPr>
        <a:xfrm>
          <a:off x="0" y="0"/>
          <a:ext cx="0" cy="0"/>
          <a:chOff x="0" y="0"/>
          <a:chExt cx="0" cy="0"/>
        </a:xfrm>
      </p:grpSpPr>
      <p:sp>
        <p:nvSpPr>
          <p:cNvPr id="951" name="Google Shape;951;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52" name="Google Shape;952;p4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9"/>
        <p:cNvGrpSpPr/>
        <p:nvPr/>
      </p:nvGrpSpPr>
      <p:grpSpPr>
        <a:xfrm>
          <a:off x="0" y="0"/>
          <a:ext cx="0" cy="0"/>
          <a:chOff x="0" y="0"/>
          <a:chExt cx="0" cy="0"/>
        </a:xfrm>
      </p:grpSpPr>
      <p:sp>
        <p:nvSpPr>
          <p:cNvPr id="960" name="Google Shape;960;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1" name="Google Shape;961;p4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5" name="Google Shape;575;p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8"/>
        <p:cNvGrpSpPr/>
        <p:nvPr/>
      </p:nvGrpSpPr>
      <p:grpSpPr>
        <a:xfrm>
          <a:off x="0" y="0"/>
          <a:ext cx="0" cy="0"/>
          <a:chOff x="0" y="0"/>
          <a:chExt cx="0" cy="0"/>
        </a:xfrm>
      </p:grpSpPr>
      <p:sp>
        <p:nvSpPr>
          <p:cNvPr id="969" name="Google Shape;969;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0" name="Google Shape;970;p5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7"/>
        <p:cNvGrpSpPr/>
        <p:nvPr/>
      </p:nvGrpSpPr>
      <p:grpSpPr>
        <a:xfrm>
          <a:off x="0" y="0"/>
          <a:ext cx="0" cy="0"/>
          <a:chOff x="0" y="0"/>
          <a:chExt cx="0" cy="0"/>
        </a:xfrm>
      </p:grpSpPr>
      <p:sp>
        <p:nvSpPr>
          <p:cNvPr id="978" name="Google Shape;978;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9" name="Google Shape;979;p5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6"/>
        <p:cNvGrpSpPr/>
        <p:nvPr/>
      </p:nvGrpSpPr>
      <p:grpSpPr>
        <a:xfrm>
          <a:off x="0" y="0"/>
          <a:ext cx="0" cy="0"/>
          <a:chOff x="0" y="0"/>
          <a:chExt cx="0" cy="0"/>
        </a:xfrm>
      </p:grpSpPr>
      <p:sp>
        <p:nvSpPr>
          <p:cNvPr id="987" name="Google Shape;987;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88" name="Google Shape;988;p5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97" name="Google Shape;997;p5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4"/>
        <p:cNvGrpSpPr/>
        <p:nvPr/>
      </p:nvGrpSpPr>
      <p:grpSpPr>
        <a:xfrm>
          <a:off x="0" y="0"/>
          <a:ext cx="0" cy="0"/>
          <a:chOff x="0" y="0"/>
          <a:chExt cx="0" cy="0"/>
        </a:xfrm>
      </p:grpSpPr>
      <p:sp>
        <p:nvSpPr>
          <p:cNvPr id="1005" name="Google Shape;1005;p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06" name="Google Shape;1006;p5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3"/>
        <p:cNvGrpSpPr/>
        <p:nvPr/>
      </p:nvGrpSpPr>
      <p:grpSpPr>
        <a:xfrm>
          <a:off x="0" y="0"/>
          <a:ext cx="0" cy="0"/>
          <a:chOff x="0" y="0"/>
          <a:chExt cx="0" cy="0"/>
        </a:xfrm>
      </p:grpSpPr>
      <p:sp>
        <p:nvSpPr>
          <p:cNvPr id="1014" name="Google Shape;1014;p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5" name="Google Shape;1015;p5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2"/>
        <p:cNvGrpSpPr/>
        <p:nvPr/>
      </p:nvGrpSpPr>
      <p:grpSpPr>
        <a:xfrm>
          <a:off x="0" y="0"/>
          <a:ext cx="0" cy="0"/>
          <a:chOff x="0" y="0"/>
          <a:chExt cx="0" cy="0"/>
        </a:xfrm>
      </p:grpSpPr>
      <p:sp>
        <p:nvSpPr>
          <p:cNvPr id="1023" name="Google Shape;1023;p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24" name="Google Shape;1024;p5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1"/>
        <p:cNvGrpSpPr/>
        <p:nvPr/>
      </p:nvGrpSpPr>
      <p:grpSpPr>
        <a:xfrm>
          <a:off x="0" y="0"/>
          <a:ext cx="0" cy="0"/>
          <a:chOff x="0" y="0"/>
          <a:chExt cx="0" cy="0"/>
        </a:xfrm>
      </p:grpSpPr>
      <p:sp>
        <p:nvSpPr>
          <p:cNvPr id="1032" name="Google Shape;1032;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3" name="Google Shape;1033;p5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0"/>
        <p:cNvGrpSpPr/>
        <p:nvPr/>
      </p:nvGrpSpPr>
      <p:grpSpPr>
        <a:xfrm>
          <a:off x="0" y="0"/>
          <a:ext cx="0" cy="0"/>
          <a:chOff x="0" y="0"/>
          <a:chExt cx="0" cy="0"/>
        </a:xfrm>
      </p:grpSpPr>
      <p:sp>
        <p:nvSpPr>
          <p:cNvPr id="1041" name="Google Shape;1041;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42" name="Google Shape;1042;p5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Google Shape;1050;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51" name="Google Shape;1051;p5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3" name="Google Shape;583;p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0" name="Google Shape;1060;p6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7"/>
        <p:cNvGrpSpPr/>
        <p:nvPr/>
      </p:nvGrpSpPr>
      <p:grpSpPr>
        <a:xfrm>
          <a:off x="0" y="0"/>
          <a:ext cx="0" cy="0"/>
          <a:chOff x="0" y="0"/>
          <a:chExt cx="0" cy="0"/>
        </a:xfrm>
      </p:grpSpPr>
      <p:sp>
        <p:nvSpPr>
          <p:cNvPr id="1068" name="Google Shape;1068;p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9" name="Google Shape;1069;p6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78" name="Google Shape;1078;p6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7" name="Google Shape;1087;p6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4"/>
        <p:cNvGrpSpPr/>
        <p:nvPr/>
      </p:nvGrpSpPr>
      <p:grpSpPr>
        <a:xfrm>
          <a:off x="0" y="0"/>
          <a:ext cx="0" cy="0"/>
          <a:chOff x="0" y="0"/>
          <a:chExt cx="0" cy="0"/>
        </a:xfrm>
      </p:grpSpPr>
      <p:sp>
        <p:nvSpPr>
          <p:cNvPr id="1095" name="Google Shape;1095;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6" name="Google Shape;1096;p6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3"/>
        <p:cNvGrpSpPr/>
        <p:nvPr/>
      </p:nvGrpSpPr>
      <p:grpSpPr>
        <a:xfrm>
          <a:off x="0" y="0"/>
          <a:ext cx="0" cy="0"/>
          <a:chOff x="0" y="0"/>
          <a:chExt cx="0" cy="0"/>
        </a:xfrm>
      </p:grpSpPr>
      <p:sp>
        <p:nvSpPr>
          <p:cNvPr id="1104" name="Google Shape;1104;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05" name="Google Shape;1105;p6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2"/>
        <p:cNvGrpSpPr/>
        <p:nvPr/>
      </p:nvGrpSpPr>
      <p:grpSpPr>
        <a:xfrm>
          <a:off x="0" y="0"/>
          <a:ext cx="0" cy="0"/>
          <a:chOff x="0" y="0"/>
          <a:chExt cx="0" cy="0"/>
        </a:xfrm>
      </p:grpSpPr>
      <p:sp>
        <p:nvSpPr>
          <p:cNvPr id="1113" name="Google Shape;1113;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4" name="Google Shape;1114;p6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1"/>
        <p:cNvGrpSpPr/>
        <p:nvPr/>
      </p:nvGrpSpPr>
      <p:grpSpPr>
        <a:xfrm>
          <a:off x="0" y="0"/>
          <a:ext cx="0" cy="0"/>
          <a:chOff x="0" y="0"/>
          <a:chExt cx="0" cy="0"/>
        </a:xfrm>
      </p:grpSpPr>
      <p:sp>
        <p:nvSpPr>
          <p:cNvPr id="1122" name="Google Shape;1122;p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23" name="Google Shape;1123;p6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0"/>
        <p:cNvGrpSpPr/>
        <p:nvPr/>
      </p:nvGrpSpPr>
      <p:grpSpPr>
        <a:xfrm>
          <a:off x="0" y="0"/>
          <a:ext cx="0" cy="0"/>
          <a:chOff x="0" y="0"/>
          <a:chExt cx="0" cy="0"/>
        </a:xfrm>
      </p:grpSpPr>
      <p:sp>
        <p:nvSpPr>
          <p:cNvPr id="1131" name="Google Shape;1131;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32" name="Google Shape;1132;p6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9"/>
        <p:cNvGrpSpPr/>
        <p:nvPr/>
      </p:nvGrpSpPr>
      <p:grpSpPr>
        <a:xfrm>
          <a:off x="0" y="0"/>
          <a:ext cx="0" cy="0"/>
          <a:chOff x="0" y="0"/>
          <a:chExt cx="0" cy="0"/>
        </a:xfrm>
      </p:grpSpPr>
      <p:sp>
        <p:nvSpPr>
          <p:cNvPr id="1140" name="Google Shape;1140;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41" name="Google Shape;1141;p6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1" name="Google Shape;591;p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8"/>
        <p:cNvGrpSpPr/>
        <p:nvPr/>
      </p:nvGrpSpPr>
      <p:grpSpPr>
        <a:xfrm>
          <a:off x="0" y="0"/>
          <a:ext cx="0" cy="0"/>
          <a:chOff x="0" y="0"/>
          <a:chExt cx="0" cy="0"/>
        </a:xfrm>
      </p:grpSpPr>
      <p:sp>
        <p:nvSpPr>
          <p:cNvPr id="1149" name="Google Shape;1149;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0" name="Google Shape;1150;p7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7"/>
        <p:cNvGrpSpPr/>
        <p:nvPr/>
      </p:nvGrpSpPr>
      <p:grpSpPr>
        <a:xfrm>
          <a:off x="0" y="0"/>
          <a:ext cx="0" cy="0"/>
          <a:chOff x="0" y="0"/>
          <a:chExt cx="0" cy="0"/>
        </a:xfrm>
      </p:grpSpPr>
      <p:sp>
        <p:nvSpPr>
          <p:cNvPr id="1158" name="Google Shape;1158;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9" name="Google Shape;1159;p7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6"/>
        <p:cNvGrpSpPr/>
        <p:nvPr/>
      </p:nvGrpSpPr>
      <p:grpSpPr>
        <a:xfrm>
          <a:off x="0" y="0"/>
          <a:ext cx="0" cy="0"/>
          <a:chOff x="0" y="0"/>
          <a:chExt cx="0" cy="0"/>
        </a:xfrm>
      </p:grpSpPr>
      <p:sp>
        <p:nvSpPr>
          <p:cNvPr id="1167" name="Google Shape;1167;p7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68" name="Google Shape;1168;p7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0" name="Google Shape;600;p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9" name="Google Shape;609;p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p:cSld name="Cover Slide">
    <p:spTree>
      <p:nvGrpSpPr>
        <p:cNvPr id="1" name="Shape 13"/>
        <p:cNvGrpSpPr/>
        <p:nvPr/>
      </p:nvGrpSpPr>
      <p:grpSpPr>
        <a:xfrm>
          <a:off x="0" y="0"/>
          <a:ext cx="0" cy="0"/>
          <a:chOff x="0" y="0"/>
          <a:chExt cx="0" cy="0"/>
        </a:xfrm>
      </p:grpSpPr>
      <p:pic>
        <p:nvPicPr>
          <p:cNvPr id="14" name="Google Shape;14;p74"/>
          <p:cNvPicPr preferRelativeResize="0"/>
          <p:nvPr/>
        </p:nvPicPr>
        <p:blipFill rotWithShape="1">
          <a:blip r:embed="rId2">
            <a:alphaModFix/>
          </a:blip>
          <a:srcRect/>
          <a:stretch/>
        </p:blipFill>
        <p:spPr>
          <a:xfrm>
            <a:off x="-2520299" y="1636164"/>
            <a:ext cx="9110257" cy="9504955"/>
          </a:xfrm>
          <a:custGeom>
            <a:avLst/>
            <a:gdLst/>
            <a:ahLst/>
            <a:cxnLst/>
            <a:rect l="l" t="t" r="r" b="b"/>
            <a:pathLst>
              <a:path w="9110257" h="9504955" extrusionOk="0">
                <a:moveTo>
                  <a:pt x="258362" y="892575"/>
                </a:moveTo>
                <a:lnTo>
                  <a:pt x="258362" y="7758596"/>
                </a:lnTo>
                <a:lnTo>
                  <a:pt x="2520299" y="7758596"/>
                </a:lnTo>
                <a:lnTo>
                  <a:pt x="2520299" y="892575"/>
                </a:lnTo>
                <a:close/>
                <a:moveTo>
                  <a:pt x="0" y="0"/>
                </a:moveTo>
                <a:lnTo>
                  <a:pt x="9110257" y="0"/>
                </a:lnTo>
                <a:lnTo>
                  <a:pt x="9110257" y="9504955"/>
                </a:lnTo>
                <a:lnTo>
                  <a:pt x="0" y="9504955"/>
                </a:lnTo>
                <a:close/>
              </a:path>
            </a:pathLst>
          </a:custGeom>
          <a:noFill/>
          <a:ln>
            <a:noFill/>
          </a:ln>
        </p:spPr>
      </p:pic>
      <p:sp>
        <p:nvSpPr>
          <p:cNvPr id="15" name="Google Shape;15;p74"/>
          <p:cNvSpPr>
            <a:spLocks noGrp="1"/>
          </p:cNvSpPr>
          <p:nvPr>
            <p:ph type="pic" idx="2"/>
          </p:nvPr>
        </p:nvSpPr>
        <p:spPr>
          <a:xfrm>
            <a:off x="0" y="3629826"/>
            <a:ext cx="4786172" cy="5479825"/>
          </a:xfrm>
          <a:prstGeom prst="rect">
            <a:avLst/>
          </a:prstGeom>
          <a:noFill/>
          <a:ln>
            <a:noFill/>
          </a:ln>
        </p:spPr>
      </p:sp>
      <p:sp>
        <p:nvSpPr>
          <p:cNvPr id="16" name="Google Shape;16;p74"/>
          <p:cNvSpPr/>
          <p:nvPr/>
        </p:nvSpPr>
        <p:spPr>
          <a:xfrm>
            <a:off x="3137338" y="6985206"/>
            <a:ext cx="4438381" cy="446488"/>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7" name="Google Shape;17;p74"/>
          <p:cNvSpPr txBox="1">
            <a:spLocks noGrp="1"/>
          </p:cNvSpPr>
          <p:nvPr>
            <p:ph type="body" idx="1"/>
          </p:nvPr>
        </p:nvSpPr>
        <p:spPr>
          <a:xfrm>
            <a:off x="4072852" y="2087466"/>
            <a:ext cx="2951698" cy="574616"/>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 name="Google Shape;18;p74"/>
          <p:cNvSpPr txBox="1">
            <a:spLocks noGrp="1"/>
          </p:cNvSpPr>
          <p:nvPr>
            <p:ph type="body" idx="3"/>
          </p:nvPr>
        </p:nvSpPr>
        <p:spPr>
          <a:xfrm>
            <a:off x="4072851" y="2785829"/>
            <a:ext cx="2980605" cy="75169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9" name="Google Shape;19;p74"/>
          <p:cNvCxnSpPr/>
          <p:nvPr/>
        </p:nvCxnSpPr>
        <p:spPr>
          <a:xfrm>
            <a:off x="4072851" y="2665192"/>
            <a:ext cx="3486824" cy="0"/>
          </a:xfrm>
          <a:prstGeom prst="straightConnector1">
            <a:avLst/>
          </a:prstGeom>
          <a:noFill/>
          <a:ln w="28575" cap="flat" cmpd="sng">
            <a:solidFill>
              <a:srgbClr val="69ADAD"/>
            </a:solidFill>
            <a:prstDash val="solid"/>
            <a:miter lim="800000"/>
            <a:headEnd type="none" w="sm" len="sm"/>
            <a:tailEnd type="none" w="sm" len="sm"/>
          </a:ln>
        </p:spPr>
      </p:cxnSp>
      <p:pic>
        <p:nvPicPr>
          <p:cNvPr id="20" name="Google Shape;20;p74"/>
          <p:cNvPicPr preferRelativeResize="0"/>
          <p:nvPr/>
        </p:nvPicPr>
        <p:blipFill rotWithShape="1">
          <a:blip r:embed="rId3">
            <a:alphaModFix/>
          </a:blip>
          <a:srcRect/>
          <a:stretch/>
        </p:blipFill>
        <p:spPr>
          <a:xfrm>
            <a:off x="232111" y="436666"/>
            <a:ext cx="5045742" cy="1459123"/>
          </a:xfrm>
          <a:prstGeom prst="rect">
            <a:avLst/>
          </a:prstGeom>
          <a:noFill/>
          <a:ln>
            <a:noFill/>
          </a:ln>
        </p:spPr>
      </p:pic>
      <p:sp>
        <p:nvSpPr>
          <p:cNvPr id="21" name="Google Shape;21;p74"/>
          <p:cNvSpPr txBox="1">
            <a:spLocks noGrp="1"/>
          </p:cNvSpPr>
          <p:nvPr>
            <p:ph type="body" idx="4"/>
          </p:nvPr>
        </p:nvSpPr>
        <p:spPr>
          <a:xfrm>
            <a:off x="3137338" y="6982095"/>
            <a:ext cx="4422335" cy="44648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2000"/>
              <a:buNone/>
              <a:defRPr sz="20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2" name="Google Shape;22;p74"/>
          <p:cNvSpPr txBox="1"/>
          <p:nvPr/>
        </p:nvSpPr>
        <p:spPr>
          <a:xfrm>
            <a:off x="2098261" y="10046574"/>
            <a:ext cx="5181300" cy="6309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6D6E71"/>
              </a:buClr>
              <a:buSzPts val="700"/>
              <a:buFont typeface="Roboto"/>
              <a:buNone/>
            </a:pPr>
            <a:r>
              <a:rPr lang="sv-SE" sz="700" b="0" i="0" u="none" strike="noStrike" cap="none">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u="none" strike="noStrike" cap="none">
                <a:solidFill>
                  <a:srgbClr val="6D6E71"/>
                </a:solidFill>
                <a:latin typeface="Roboto"/>
                <a:ea typeface="Roboto"/>
                <a:cs typeface="Roboto"/>
                <a:sym typeface="Roboto"/>
              </a:rPr>
              <a:t>2021-2-BE04-KA220-YOU-000050778</a:t>
            </a:r>
            <a:br>
              <a:rPr lang="sv-SE"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sp>
        <p:nvSpPr>
          <p:cNvPr id="23" name="Google Shape;23;p74"/>
          <p:cNvSpPr/>
          <p:nvPr/>
        </p:nvSpPr>
        <p:spPr>
          <a:xfrm>
            <a:off x="5962359" y="974306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u="none" strike="noStrike" cap="none">
                <a:solidFill>
                  <a:schemeClr val="dk1"/>
                </a:solidFill>
                <a:latin typeface="Calibri"/>
                <a:ea typeface="Calibri"/>
                <a:cs typeface="Calibri"/>
                <a:sym typeface="Calibri"/>
              </a:rPr>
              <a:t>This resource is licensed under CC BY 4.0</a:t>
            </a:r>
            <a:endParaRPr sz="1283" b="0" i="0" u="none" strike="noStrike" cap="none">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24" name="Google Shape;24;p74"/>
          <p:cNvPicPr preferRelativeResize="0"/>
          <p:nvPr/>
        </p:nvPicPr>
        <p:blipFill rotWithShape="1">
          <a:blip r:embed="rId4">
            <a:alphaModFix/>
          </a:blip>
          <a:srcRect/>
          <a:stretch/>
        </p:blipFill>
        <p:spPr>
          <a:xfrm>
            <a:off x="4726480" y="9616036"/>
            <a:ext cx="1244049" cy="433251"/>
          </a:xfrm>
          <a:prstGeom prst="rect">
            <a:avLst/>
          </a:prstGeom>
          <a:noFill/>
          <a:ln>
            <a:noFill/>
          </a:ln>
        </p:spPr>
      </p:pic>
      <p:pic>
        <p:nvPicPr>
          <p:cNvPr id="25" name="Google Shape;25;p74" descr="Co-funded by the European Union logo in png for web usage"/>
          <p:cNvPicPr preferRelativeResize="0"/>
          <p:nvPr/>
        </p:nvPicPr>
        <p:blipFill rotWithShape="1">
          <a:blip r:embed="rId5">
            <a:alphaModFix/>
          </a:blip>
          <a:srcRect/>
          <a:stretch/>
        </p:blipFill>
        <p:spPr>
          <a:xfrm>
            <a:off x="314577" y="10122987"/>
            <a:ext cx="1783683" cy="43325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3">
  <p:cSld name="DIVIDER 3">
    <p:spTree>
      <p:nvGrpSpPr>
        <p:cNvPr id="1" name="Shape 168"/>
        <p:cNvGrpSpPr/>
        <p:nvPr/>
      </p:nvGrpSpPr>
      <p:grpSpPr>
        <a:xfrm>
          <a:off x="0" y="0"/>
          <a:ext cx="0" cy="0"/>
          <a:chOff x="0" y="0"/>
          <a:chExt cx="0" cy="0"/>
        </a:xfrm>
      </p:grpSpPr>
      <p:sp>
        <p:nvSpPr>
          <p:cNvPr id="169" name="Google Shape;169;p83"/>
          <p:cNvSpPr/>
          <p:nvPr/>
        </p:nvSpPr>
        <p:spPr>
          <a:xfrm>
            <a:off x="0" y="657726"/>
            <a:ext cx="7559675" cy="9366807"/>
          </a:xfrm>
          <a:prstGeom prst="rect">
            <a:avLst/>
          </a:prstGeom>
          <a:solidFill>
            <a:srgbClr val="97C87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170" name="Google Shape;170;p83"/>
          <p:cNvGrpSpPr/>
          <p:nvPr/>
        </p:nvGrpSpPr>
        <p:grpSpPr>
          <a:xfrm>
            <a:off x="-1092535" y="5135055"/>
            <a:ext cx="6117329" cy="6119130"/>
            <a:chOff x="110688" y="1674538"/>
            <a:chExt cx="7339635" cy="7341798"/>
          </a:xfrm>
        </p:grpSpPr>
        <p:sp>
          <p:nvSpPr>
            <p:cNvPr id="171" name="Google Shape;171;p83"/>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172" name="Google Shape;172;p83"/>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173" name="Google Shape;173;p8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174" name="Google Shape;174;p83"/>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cxnSp>
        <p:nvCxnSpPr>
          <p:cNvPr id="175" name="Google Shape;175;p83"/>
          <p:cNvCxnSpPr/>
          <p:nvPr/>
        </p:nvCxnSpPr>
        <p:spPr>
          <a:xfrm>
            <a:off x="3779837" y="2296621"/>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176" name="Google Shape;176;p83"/>
          <p:cNvSpPr/>
          <p:nvPr/>
        </p:nvSpPr>
        <p:spPr>
          <a:xfrm>
            <a:off x="-1642533" y="0"/>
            <a:ext cx="1642533"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77" name="Google Shape;177;p83"/>
          <p:cNvSpPr/>
          <p:nvPr/>
        </p:nvSpPr>
        <p:spPr>
          <a:xfrm rot="-5400000">
            <a:off x="2958571" y="7749116"/>
            <a:ext cx="1642533" cy="755967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78" name="Google Shape;178;p83"/>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8000"/>
              <a:buNone/>
              <a:defRPr sz="80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79" name="Google Shape;179;p83"/>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Welcome Slide">
  <p:cSld name="Welcome Slide">
    <p:spTree>
      <p:nvGrpSpPr>
        <p:cNvPr id="1" name="Shape 180"/>
        <p:cNvGrpSpPr/>
        <p:nvPr/>
      </p:nvGrpSpPr>
      <p:grpSpPr>
        <a:xfrm>
          <a:off x="0" y="0"/>
          <a:ext cx="0" cy="0"/>
          <a:chOff x="0" y="0"/>
          <a:chExt cx="0" cy="0"/>
        </a:xfrm>
      </p:grpSpPr>
      <p:sp>
        <p:nvSpPr>
          <p:cNvPr id="181" name="Google Shape;181;p84"/>
          <p:cNvSpPr/>
          <p:nvPr/>
        </p:nvSpPr>
        <p:spPr>
          <a:xfrm>
            <a:off x="3779838" y="570538"/>
            <a:ext cx="3779837" cy="4947558"/>
          </a:xfrm>
          <a:custGeom>
            <a:avLst/>
            <a:gdLst/>
            <a:ahLst/>
            <a:cxnLst/>
            <a:rect l="l" t="t" r="r" b="b"/>
            <a:pathLst>
              <a:path w="3779837" h="4947558" extrusionOk="0">
                <a:moveTo>
                  <a:pt x="2473779" y="0"/>
                </a:moveTo>
                <a:cubicBezTo>
                  <a:pt x="2900726" y="0"/>
                  <a:pt x="3302411" y="108159"/>
                  <a:pt x="3652929" y="298572"/>
                </a:cubicBezTo>
                <a:lnTo>
                  <a:pt x="3779837" y="375671"/>
                </a:lnTo>
                <a:lnTo>
                  <a:pt x="3779837" y="4571888"/>
                </a:lnTo>
                <a:lnTo>
                  <a:pt x="3652929" y="4648986"/>
                </a:lnTo>
                <a:cubicBezTo>
                  <a:pt x="3302411" y="4839399"/>
                  <a:pt x="2900726" y="4947558"/>
                  <a:pt x="2473779" y="4947558"/>
                </a:cubicBezTo>
                <a:cubicBezTo>
                  <a:pt x="1107549" y="4947558"/>
                  <a:pt x="0" y="3840009"/>
                  <a:pt x="0" y="2473779"/>
                </a:cubicBezTo>
                <a:cubicBezTo>
                  <a:pt x="0" y="1107549"/>
                  <a:pt x="1107549" y="0"/>
                  <a:pt x="2473779" y="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82" name="Google Shape;182;p84"/>
          <p:cNvSpPr txBox="1">
            <a:spLocks noGrp="1"/>
          </p:cNvSpPr>
          <p:nvPr>
            <p:ph type="body" idx="1"/>
          </p:nvPr>
        </p:nvSpPr>
        <p:spPr>
          <a:xfrm>
            <a:off x="6747565" y="4061020"/>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3" name="Google Shape;183;p84"/>
          <p:cNvSpPr txBox="1">
            <a:spLocks noGrp="1"/>
          </p:cNvSpPr>
          <p:nvPr>
            <p:ph type="body" idx="2"/>
          </p:nvPr>
        </p:nvSpPr>
        <p:spPr>
          <a:xfrm>
            <a:off x="4256944" y="1538407"/>
            <a:ext cx="3264178" cy="3438394"/>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4" name="Google Shape;184;p84"/>
          <p:cNvSpPr txBox="1">
            <a:spLocks noGrp="1"/>
          </p:cNvSpPr>
          <p:nvPr>
            <p:ph type="body" idx="3"/>
          </p:nvPr>
        </p:nvSpPr>
        <p:spPr>
          <a:xfrm>
            <a:off x="4571311" y="1081146"/>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5" name="Google Shape;185;p84"/>
          <p:cNvSpPr txBox="1">
            <a:spLocks noGrp="1"/>
          </p:cNvSpPr>
          <p:nvPr>
            <p:ph type="body" idx="4"/>
          </p:nvPr>
        </p:nvSpPr>
        <p:spPr>
          <a:xfrm>
            <a:off x="578969" y="9701768"/>
            <a:ext cx="2966985" cy="24389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9ADAD"/>
              </a:buClr>
              <a:buSzPts val="1200"/>
              <a:buNone/>
              <a:defRPr sz="12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6" name="Google Shape;186;p84"/>
          <p:cNvSpPr txBox="1">
            <a:spLocks noGrp="1"/>
          </p:cNvSpPr>
          <p:nvPr>
            <p:ph type="body" idx="5"/>
          </p:nvPr>
        </p:nvSpPr>
        <p:spPr>
          <a:xfrm>
            <a:off x="578969" y="9920274"/>
            <a:ext cx="2966985" cy="24389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000"/>
              <a:buNone/>
              <a:defRPr sz="10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7" name="Google Shape;187;p84"/>
          <p:cNvSpPr txBox="1">
            <a:spLocks noGrp="1"/>
          </p:cNvSpPr>
          <p:nvPr>
            <p:ph type="body" idx="6"/>
          </p:nvPr>
        </p:nvSpPr>
        <p:spPr>
          <a:xfrm>
            <a:off x="578969" y="1542975"/>
            <a:ext cx="2662335" cy="3802931"/>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8" name="Google Shape;188;p84"/>
          <p:cNvSpPr txBox="1">
            <a:spLocks noGrp="1"/>
          </p:cNvSpPr>
          <p:nvPr>
            <p:ph type="body" idx="7"/>
          </p:nvPr>
        </p:nvSpPr>
        <p:spPr>
          <a:xfrm>
            <a:off x="560933" y="549846"/>
            <a:ext cx="3657458"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9" name="Google Shape;189;p84"/>
          <p:cNvSpPr txBox="1">
            <a:spLocks noGrp="1"/>
          </p:cNvSpPr>
          <p:nvPr>
            <p:ph type="body" idx="8"/>
          </p:nvPr>
        </p:nvSpPr>
        <p:spPr>
          <a:xfrm>
            <a:off x="578969" y="6096000"/>
            <a:ext cx="6656220" cy="344261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90" name="Google Shape;190;p84"/>
          <p:cNvCxnSpPr/>
          <p:nvPr/>
        </p:nvCxnSpPr>
        <p:spPr>
          <a:xfrm>
            <a:off x="0" y="1531321"/>
            <a:ext cx="3779838" cy="11654"/>
          </a:xfrm>
          <a:prstGeom prst="straightConnector1">
            <a:avLst/>
          </a:prstGeom>
          <a:noFill/>
          <a:ln w="28575" cap="flat" cmpd="sng">
            <a:solidFill>
              <a:srgbClr val="69ADAD"/>
            </a:solidFill>
            <a:prstDash val="solid"/>
            <a:miter lim="800000"/>
            <a:headEnd type="none" w="sm" len="sm"/>
            <a:tailEnd type="none" w="sm" len="sm"/>
          </a:ln>
        </p:spPr>
      </p:cxnSp>
      <p:sp>
        <p:nvSpPr>
          <p:cNvPr id="191" name="Google Shape;191;p8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192" name="Google Shape;192;p84"/>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stimonial/Quote Page">
  <p:cSld name="Testimonial/Quote Page">
    <p:spTree>
      <p:nvGrpSpPr>
        <p:cNvPr id="1" name="Shape 193"/>
        <p:cNvGrpSpPr/>
        <p:nvPr/>
      </p:nvGrpSpPr>
      <p:grpSpPr>
        <a:xfrm>
          <a:off x="0" y="0"/>
          <a:ext cx="0" cy="0"/>
          <a:chOff x="0" y="0"/>
          <a:chExt cx="0" cy="0"/>
        </a:xfrm>
      </p:grpSpPr>
      <p:sp>
        <p:nvSpPr>
          <p:cNvPr id="194" name="Google Shape;194;p85"/>
          <p:cNvSpPr/>
          <p:nvPr/>
        </p:nvSpPr>
        <p:spPr>
          <a:xfrm>
            <a:off x="0" y="2690806"/>
            <a:ext cx="7559675" cy="2752450"/>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95" name="Google Shape;195;p85"/>
          <p:cNvSpPr txBox="1">
            <a:spLocks noGrp="1"/>
          </p:cNvSpPr>
          <p:nvPr>
            <p:ph type="body" idx="1"/>
          </p:nvPr>
        </p:nvSpPr>
        <p:spPr>
          <a:xfrm>
            <a:off x="769518"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96" name="Google Shape;196;p85"/>
          <p:cNvCxnSpPr/>
          <p:nvPr/>
        </p:nvCxnSpPr>
        <p:spPr>
          <a:xfrm>
            <a:off x="0" y="1462432"/>
            <a:ext cx="3779838" cy="0"/>
          </a:xfrm>
          <a:prstGeom prst="straightConnector1">
            <a:avLst/>
          </a:prstGeom>
          <a:noFill/>
          <a:ln w="28575" cap="flat" cmpd="sng">
            <a:solidFill>
              <a:srgbClr val="69ADAD"/>
            </a:solidFill>
            <a:prstDash val="solid"/>
            <a:miter lim="800000"/>
            <a:headEnd type="none" w="sm" len="sm"/>
            <a:tailEnd type="none" w="sm" len="sm"/>
          </a:ln>
        </p:spPr>
      </p:cxnSp>
      <p:sp>
        <p:nvSpPr>
          <p:cNvPr id="197" name="Google Shape;197;p8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198" name="Google Shape;198;p85"/>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199" name="Google Shape;199;p85"/>
          <p:cNvSpPr txBox="1">
            <a:spLocks noGrp="1"/>
          </p:cNvSpPr>
          <p:nvPr>
            <p:ph type="body" idx="2"/>
          </p:nvPr>
        </p:nvSpPr>
        <p:spPr>
          <a:xfrm>
            <a:off x="3128102" y="4078366"/>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00" name="Google Shape;200;p85"/>
          <p:cNvSpPr txBox="1">
            <a:spLocks noGrp="1"/>
          </p:cNvSpPr>
          <p:nvPr>
            <p:ph type="body" idx="3"/>
          </p:nvPr>
        </p:nvSpPr>
        <p:spPr>
          <a:xfrm>
            <a:off x="615910" y="2948645"/>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01" name="Google Shape;201;p85"/>
          <p:cNvSpPr txBox="1">
            <a:spLocks noGrp="1"/>
          </p:cNvSpPr>
          <p:nvPr>
            <p:ph type="body" idx="4"/>
          </p:nvPr>
        </p:nvSpPr>
        <p:spPr>
          <a:xfrm>
            <a:off x="615910" y="2956923"/>
            <a:ext cx="3288612" cy="2066172"/>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grpSp>
        <p:nvGrpSpPr>
          <p:cNvPr id="202" name="Google Shape;202;p85"/>
          <p:cNvGrpSpPr/>
          <p:nvPr/>
        </p:nvGrpSpPr>
        <p:grpSpPr>
          <a:xfrm>
            <a:off x="5203685" y="1933342"/>
            <a:ext cx="3314240" cy="3315216"/>
            <a:chOff x="110688" y="1674538"/>
            <a:chExt cx="7339635" cy="7341798"/>
          </a:xfrm>
        </p:grpSpPr>
        <p:sp>
          <p:nvSpPr>
            <p:cNvPr id="203" name="Google Shape;203;p85"/>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204" name="Google Shape;204;p85"/>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205" name="Google Shape;205;p85"/>
          <p:cNvSpPr txBox="1">
            <a:spLocks noGrp="1"/>
          </p:cNvSpPr>
          <p:nvPr>
            <p:ph type="body" idx="5"/>
          </p:nvPr>
        </p:nvSpPr>
        <p:spPr>
          <a:xfrm>
            <a:off x="615910" y="5006693"/>
            <a:ext cx="3297520" cy="21541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200"/>
              <a:buNone/>
              <a:defRPr sz="12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06" name="Google Shape;206;p85"/>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07" name="Google Shape;207;p85"/>
          <p:cNvSpPr txBox="1">
            <a:spLocks noGrp="1"/>
          </p:cNvSpPr>
          <p:nvPr>
            <p:ph type="body" idx="6"/>
          </p:nvPr>
        </p:nvSpPr>
        <p:spPr>
          <a:xfrm>
            <a:off x="3913430" y="5729275"/>
            <a:ext cx="3290511" cy="447681"/>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9ADAD"/>
              </a:buClr>
              <a:buSzPts val="1800"/>
              <a:buFont typeface="Arial"/>
              <a:buNone/>
              <a:defRPr sz="1800" b="0"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08" name="Google Shape;208;p85"/>
          <p:cNvSpPr txBox="1">
            <a:spLocks noGrp="1"/>
          </p:cNvSpPr>
          <p:nvPr>
            <p:ph type="body" idx="7"/>
          </p:nvPr>
        </p:nvSpPr>
        <p:spPr>
          <a:xfrm>
            <a:off x="3913430" y="6307299"/>
            <a:ext cx="3290512" cy="104451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1">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09" name="Google Shape;209;p85"/>
          <p:cNvCxnSpPr/>
          <p:nvPr/>
        </p:nvCxnSpPr>
        <p:spPr>
          <a:xfrm>
            <a:off x="3951983" y="7966228"/>
            <a:ext cx="3607692" cy="0"/>
          </a:xfrm>
          <a:prstGeom prst="straightConnector1">
            <a:avLst/>
          </a:prstGeom>
          <a:noFill/>
          <a:ln w="28575" cap="flat" cmpd="sng">
            <a:solidFill>
              <a:srgbClr val="69ADAD"/>
            </a:solidFill>
            <a:prstDash val="solid"/>
            <a:miter lim="800000"/>
            <a:headEnd type="none" w="sm" len="sm"/>
            <a:tailEnd type="none" w="sm" len="sm"/>
          </a:ln>
        </p:spPr>
      </p:cxnSp>
      <p:sp>
        <p:nvSpPr>
          <p:cNvPr id="210" name="Google Shape;210;p85"/>
          <p:cNvSpPr txBox="1">
            <a:spLocks noGrp="1"/>
          </p:cNvSpPr>
          <p:nvPr>
            <p:ph type="body" idx="8"/>
          </p:nvPr>
        </p:nvSpPr>
        <p:spPr>
          <a:xfrm>
            <a:off x="3898756" y="7420110"/>
            <a:ext cx="3297520" cy="2154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D6E71"/>
              </a:buClr>
              <a:buSzPts val="1200"/>
              <a:buNone/>
              <a:defRPr sz="1200" b="1"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11" name="Google Shape;211;p85"/>
          <p:cNvSpPr txBox="1">
            <a:spLocks noGrp="1"/>
          </p:cNvSpPr>
          <p:nvPr>
            <p:ph type="body" idx="9"/>
          </p:nvPr>
        </p:nvSpPr>
        <p:spPr>
          <a:xfrm>
            <a:off x="3898440" y="8241026"/>
            <a:ext cx="3290512" cy="104451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1">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12" name="Google Shape;212;p85"/>
          <p:cNvSpPr txBox="1">
            <a:spLocks noGrp="1"/>
          </p:cNvSpPr>
          <p:nvPr>
            <p:ph type="body" idx="13"/>
          </p:nvPr>
        </p:nvSpPr>
        <p:spPr>
          <a:xfrm>
            <a:off x="3883766" y="9353837"/>
            <a:ext cx="3297520" cy="2154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D6E71"/>
              </a:buClr>
              <a:buSzPts val="1200"/>
              <a:buNone/>
              <a:defRPr sz="1200" b="1"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pic>
        <p:nvPicPr>
          <p:cNvPr id="213" name="Google Shape;213;p85"/>
          <p:cNvPicPr preferRelativeResize="0"/>
          <p:nvPr/>
        </p:nvPicPr>
        <p:blipFill rotWithShape="1">
          <a:blip r:embed="rId2">
            <a:alphaModFix/>
          </a:blip>
          <a:srcRect/>
          <a:stretch/>
        </p:blipFill>
        <p:spPr>
          <a:xfrm>
            <a:off x="-2014157" y="6010436"/>
            <a:ext cx="6156989" cy="6335401"/>
          </a:xfrm>
          <a:custGeom>
            <a:avLst/>
            <a:gdLst/>
            <a:ahLst/>
            <a:cxnLst/>
            <a:rect l="l" t="t" r="r" b="b"/>
            <a:pathLst>
              <a:path w="6156989" h="6335401" extrusionOk="0">
                <a:moveTo>
                  <a:pt x="129446" y="319158"/>
                </a:moveTo>
                <a:lnTo>
                  <a:pt x="129446" y="5617282"/>
                </a:lnTo>
                <a:lnTo>
                  <a:pt x="1000542" y="5617282"/>
                </a:lnTo>
                <a:lnTo>
                  <a:pt x="1000542" y="5911395"/>
                </a:lnTo>
                <a:lnTo>
                  <a:pt x="1229734" y="5911395"/>
                </a:lnTo>
                <a:lnTo>
                  <a:pt x="1229734" y="5936446"/>
                </a:lnTo>
                <a:lnTo>
                  <a:pt x="5048379" y="5936446"/>
                </a:lnTo>
                <a:lnTo>
                  <a:pt x="5048379" y="5911395"/>
                </a:lnTo>
                <a:lnTo>
                  <a:pt x="5855347" y="5911395"/>
                </a:lnTo>
                <a:lnTo>
                  <a:pt x="5855347" y="4685910"/>
                </a:lnTo>
                <a:lnTo>
                  <a:pt x="2014157" y="4685910"/>
                </a:lnTo>
                <a:lnTo>
                  <a:pt x="2014157" y="560046"/>
                </a:lnTo>
                <a:lnTo>
                  <a:pt x="1997859" y="560046"/>
                </a:lnTo>
                <a:lnTo>
                  <a:pt x="1997859" y="509095"/>
                </a:lnTo>
                <a:lnTo>
                  <a:pt x="1866175" y="509095"/>
                </a:lnTo>
                <a:lnTo>
                  <a:pt x="1866175" y="319158"/>
                </a:lnTo>
                <a:close/>
                <a:moveTo>
                  <a:pt x="0" y="0"/>
                </a:moveTo>
                <a:lnTo>
                  <a:pt x="6156989" y="0"/>
                </a:lnTo>
                <a:lnTo>
                  <a:pt x="6156989" y="6335401"/>
                </a:lnTo>
                <a:lnTo>
                  <a:pt x="0" y="6335401"/>
                </a:lnTo>
                <a:close/>
              </a:path>
            </a:pathLst>
          </a:custGeom>
          <a:noFill/>
          <a:ln>
            <a:noFill/>
          </a:ln>
        </p:spPr>
      </p:pic>
      <p:sp>
        <p:nvSpPr>
          <p:cNvPr id="214" name="Google Shape;214;p85"/>
          <p:cNvSpPr>
            <a:spLocks noGrp="1"/>
          </p:cNvSpPr>
          <p:nvPr>
            <p:ph type="pic" idx="14"/>
          </p:nvPr>
        </p:nvSpPr>
        <p:spPr>
          <a:xfrm>
            <a:off x="1" y="7328454"/>
            <a:ext cx="2938763" cy="3367892"/>
          </a:xfrm>
          <a:prstGeom prst="rect">
            <a:avLst/>
          </a:prstGeom>
          <a:noFill/>
          <a:ln>
            <a:noFill/>
          </a:ln>
        </p:spPr>
      </p:sp>
      <p:sp>
        <p:nvSpPr>
          <p:cNvPr id="215" name="Google Shape;215;p85"/>
          <p:cNvSpPr txBox="1">
            <a:spLocks noGrp="1"/>
          </p:cNvSpPr>
          <p:nvPr>
            <p:ph type="body" idx="15"/>
          </p:nvPr>
        </p:nvSpPr>
        <p:spPr>
          <a:xfrm>
            <a:off x="753476"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ext Slide 1">
  <p:cSld name="Text Slide 1">
    <p:spTree>
      <p:nvGrpSpPr>
        <p:cNvPr id="1" name="Shape 216"/>
        <p:cNvGrpSpPr/>
        <p:nvPr/>
      </p:nvGrpSpPr>
      <p:grpSpPr>
        <a:xfrm>
          <a:off x="0" y="0"/>
          <a:ext cx="0" cy="0"/>
          <a:chOff x="0" y="0"/>
          <a:chExt cx="0" cy="0"/>
        </a:xfrm>
      </p:grpSpPr>
      <p:sp>
        <p:nvSpPr>
          <p:cNvPr id="217" name="Google Shape;217;p8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18" name="Google Shape;218;p86"/>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219" name="Google Shape;219;p86"/>
          <p:cNvSpPr txBox="1">
            <a:spLocks noGrp="1"/>
          </p:cNvSpPr>
          <p:nvPr>
            <p:ph type="body" idx="1"/>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20" name="Google Shape;220;p86"/>
          <p:cNvSpPr txBox="1">
            <a:spLocks noGrp="1"/>
          </p:cNvSpPr>
          <p:nvPr>
            <p:ph type="body" idx="2"/>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21" name="Google Shape;221;p86"/>
          <p:cNvSpPr txBox="1">
            <a:spLocks noGrp="1"/>
          </p:cNvSpPr>
          <p:nvPr>
            <p:ph type="body" idx="3"/>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22" name="Google Shape;222;p86"/>
          <p:cNvCxnSpPr/>
          <p:nvPr/>
        </p:nvCxnSpPr>
        <p:spPr>
          <a:xfrm>
            <a:off x="0" y="1462432"/>
            <a:ext cx="3779838" cy="0"/>
          </a:xfrm>
          <a:prstGeom prst="straightConnector1">
            <a:avLst/>
          </a:prstGeom>
          <a:noFill/>
          <a:ln w="28575" cap="flat" cmpd="sng">
            <a:solidFill>
              <a:srgbClr val="69ADAD"/>
            </a:solidFill>
            <a:prstDash val="solid"/>
            <a:miter lim="800000"/>
            <a:headEnd type="none" w="sm" len="sm"/>
            <a:tailEnd type="none" w="sm" len="sm"/>
          </a:ln>
        </p:spPr>
      </p:cxnSp>
      <p:sp>
        <p:nvSpPr>
          <p:cNvPr id="223" name="Google Shape;223;p86"/>
          <p:cNvSpPr txBox="1"/>
          <p:nvPr/>
        </p:nvSpPr>
        <p:spPr>
          <a:xfrm>
            <a:off x="2098261" y="10046574"/>
            <a:ext cx="5181300" cy="6309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6D6E71"/>
              </a:buClr>
              <a:buSzPts val="700"/>
              <a:buFont typeface="Roboto"/>
              <a:buNone/>
            </a:pPr>
            <a:r>
              <a:rPr lang="sv-SE" sz="700" b="0" i="0" u="none" strike="noStrike" cap="none">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u="none" strike="noStrike" cap="none">
                <a:solidFill>
                  <a:srgbClr val="6D6E71"/>
                </a:solidFill>
                <a:latin typeface="Roboto"/>
                <a:ea typeface="Roboto"/>
                <a:cs typeface="Roboto"/>
                <a:sym typeface="Roboto"/>
              </a:rPr>
              <a:t>2021-2-BE04-KA220-YOU-000050778</a:t>
            </a:r>
            <a:br>
              <a:rPr lang="sv-SE"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sp>
        <p:nvSpPr>
          <p:cNvPr id="224" name="Google Shape;224;p86"/>
          <p:cNvSpPr/>
          <p:nvPr/>
        </p:nvSpPr>
        <p:spPr>
          <a:xfrm>
            <a:off x="1589709" y="974306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u="none" strike="noStrike" cap="none">
                <a:solidFill>
                  <a:schemeClr val="dk1"/>
                </a:solidFill>
                <a:latin typeface="Calibri"/>
                <a:ea typeface="Calibri"/>
                <a:cs typeface="Calibri"/>
                <a:sym typeface="Calibri"/>
              </a:rPr>
              <a:t>This resource is licensed under CC BY 4.0</a:t>
            </a:r>
            <a:endParaRPr sz="1283" b="0" i="0" u="none" strike="noStrike" cap="none">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225" name="Google Shape;225;p86"/>
          <p:cNvPicPr preferRelativeResize="0"/>
          <p:nvPr/>
        </p:nvPicPr>
        <p:blipFill rotWithShape="1">
          <a:blip r:embed="rId2">
            <a:alphaModFix/>
          </a:blip>
          <a:srcRect/>
          <a:stretch/>
        </p:blipFill>
        <p:spPr>
          <a:xfrm>
            <a:off x="324486" y="9660852"/>
            <a:ext cx="1244049" cy="433251"/>
          </a:xfrm>
          <a:prstGeom prst="rect">
            <a:avLst/>
          </a:prstGeom>
          <a:noFill/>
          <a:ln>
            <a:noFill/>
          </a:ln>
        </p:spPr>
      </p:pic>
      <p:pic>
        <p:nvPicPr>
          <p:cNvPr id="226" name="Google Shape;226;p86" descr="Co-funded by the European Union logo in png for web usage"/>
          <p:cNvPicPr preferRelativeResize="0"/>
          <p:nvPr/>
        </p:nvPicPr>
        <p:blipFill rotWithShape="1">
          <a:blip r:embed="rId3">
            <a:alphaModFix/>
          </a:blip>
          <a:srcRect/>
          <a:stretch/>
        </p:blipFill>
        <p:spPr>
          <a:xfrm>
            <a:off x="314577" y="10122987"/>
            <a:ext cx="1783683" cy="43325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ext Slide 3">
  <p:cSld name="Text Slide 3">
    <p:spTree>
      <p:nvGrpSpPr>
        <p:cNvPr id="1" name="Shape 227"/>
        <p:cNvGrpSpPr/>
        <p:nvPr/>
      </p:nvGrpSpPr>
      <p:grpSpPr>
        <a:xfrm>
          <a:off x="0" y="0"/>
          <a:ext cx="0" cy="0"/>
          <a:chOff x="0" y="0"/>
          <a:chExt cx="0" cy="0"/>
        </a:xfrm>
      </p:grpSpPr>
      <p:sp>
        <p:nvSpPr>
          <p:cNvPr id="228" name="Google Shape;228;p87"/>
          <p:cNvSpPr/>
          <p:nvPr/>
        </p:nvSpPr>
        <p:spPr>
          <a:xfrm>
            <a:off x="0" y="0"/>
            <a:ext cx="7559675" cy="2870895"/>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229" name="Google Shape;229;p87"/>
          <p:cNvGrpSpPr/>
          <p:nvPr/>
        </p:nvGrpSpPr>
        <p:grpSpPr>
          <a:xfrm>
            <a:off x="5203685" y="-757463"/>
            <a:ext cx="3314240" cy="3315216"/>
            <a:chOff x="110688" y="1674538"/>
            <a:chExt cx="7339635" cy="7341798"/>
          </a:xfrm>
        </p:grpSpPr>
        <p:sp>
          <p:nvSpPr>
            <p:cNvPr id="230" name="Google Shape;230;p87"/>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231" name="Google Shape;231;p87"/>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232" name="Google Shape;232;p87"/>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33" name="Google Shape;233;p8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34" name="Google Shape;234;p87"/>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235" name="Google Shape;235;p87"/>
          <p:cNvSpPr txBox="1">
            <a:spLocks noGrp="1"/>
          </p:cNvSpPr>
          <p:nvPr>
            <p:ph type="body" idx="1"/>
          </p:nvPr>
        </p:nvSpPr>
        <p:spPr>
          <a:xfrm>
            <a:off x="801602" y="3132368"/>
            <a:ext cx="5956470" cy="6671628"/>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36" name="Google Shape;236;p87"/>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237" name="Google Shape;237;p87"/>
          <p:cNvSpPr/>
          <p:nvPr/>
        </p:nvSpPr>
        <p:spPr>
          <a:xfrm>
            <a:off x="0" y="-1014153"/>
            <a:ext cx="7559675" cy="10141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38" name="Google Shape;238;p8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39" name="Google Shape;239;p8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xt Slide 4">
  <p:cSld name="Text Slide 4">
    <p:spTree>
      <p:nvGrpSpPr>
        <p:cNvPr id="1" name="Shape 240"/>
        <p:cNvGrpSpPr/>
        <p:nvPr/>
      </p:nvGrpSpPr>
      <p:grpSpPr>
        <a:xfrm>
          <a:off x="0" y="0"/>
          <a:ext cx="0" cy="0"/>
          <a:chOff x="0" y="0"/>
          <a:chExt cx="0" cy="0"/>
        </a:xfrm>
      </p:grpSpPr>
      <p:sp>
        <p:nvSpPr>
          <p:cNvPr id="241" name="Google Shape;241;p8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42" name="Google Shape;242;p88"/>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243" name="Google Shape;243;p88"/>
          <p:cNvSpPr/>
          <p:nvPr/>
        </p:nvSpPr>
        <p:spPr>
          <a:xfrm>
            <a:off x="0" y="0"/>
            <a:ext cx="7559675" cy="10024533"/>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44" name="Google Shape;244;p88"/>
          <p:cNvSpPr txBox="1">
            <a:spLocks noGrp="1"/>
          </p:cNvSpPr>
          <p:nvPr>
            <p:ph type="body" idx="1"/>
          </p:nvPr>
        </p:nvSpPr>
        <p:spPr>
          <a:xfrm>
            <a:off x="801602" y="3132368"/>
            <a:ext cx="5956470" cy="6671628"/>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45" name="Google Shape;245;p88"/>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grpSp>
        <p:nvGrpSpPr>
          <p:cNvPr id="246" name="Google Shape;246;p88"/>
          <p:cNvGrpSpPr/>
          <p:nvPr/>
        </p:nvGrpSpPr>
        <p:grpSpPr>
          <a:xfrm>
            <a:off x="-855518" y="7571773"/>
            <a:ext cx="3314240" cy="3315216"/>
            <a:chOff x="110688" y="1674538"/>
            <a:chExt cx="7339635" cy="7341798"/>
          </a:xfrm>
        </p:grpSpPr>
        <p:sp>
          <p:nvSpPr>
            <p:cNvPr id="247" name="Google Shape;247;p88"/>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248" name="Google Shape;248;p88"/>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249" name="Google Shape;249;p88"/>
          <p:cNvSpPr/>
          <p:nvPr/>
        </p:nvSpPr>
        <p:spPr>
          <a:xfrm>
            <a:off x="-1642533" y="0"/>
            <a:ext cx="1642533"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50" name="Google Shape;250;p88"/>
          <p:cNvSpPr/>
          <p:nvPr/>
        </p:nvSpPr>
        <p:spPr>
          <a:xfrm rot="-5400000">
            <a:off x="2958571" y="7749116"/>
            <a:ext cx="1642533" cy="755967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51" name="Google Shape;251;p8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52" name="Google Shape;252;p8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e with Photo ">
  <p:cSld name="Quote with Photo ">
    <p:spTree>
      <p:nvGrpSpPr>
        <p:cNvPr id="1" name="Shape 253"/>
        <p:cNvGrpSpPr/>
        <p:nvPr/>
      </p:nvGrpSpPr>
      <p:grpSpPr>
        <a:xfrm>
          <a:off x="0" y="0"/>
          <a:ext cx="0" cy="0"/>
          <a:chOff x="0" y="0"/>
          <a:chExt cx="0" cy="0"/>
        </a:xfrm>
      </p:grpSpPr>
      <p:pic>
        <p:nvPicPr>
          <p:cNvPr id="254" name="Google Shape;254;p89"/>
          <p:cNvPicPr preferRelativeResize="0"/>
          <p:nvPr/>
        </p:nvPicPr>
        <p:blipFill rotWithShape="1">
          <a:blip r:embed="rId2">
            <a:alphaModFix/>
          </a:blip>
          <a:srcRect/>
          <a:stretch/>
        </p:blipFill>
        <p:spPr>
          <a:xfrm rot="10800000">
            <a:off x="980346" y="2378135"/>
            <a:ext cx="9110257" cy="9504955"/>
          </a:xfrm>
          <a:custGeom>
            <a:avLst/>
            <a:gdLst/>
            <a:ahLst/>
            <a:cxnLst/>
            <a:rect l="l" t="t" r="r" b="b"/>
            <a:pathLst>
              <a:path w="9110257" h="9504955" extrusionOk="0">
                <a:moveTo>
                  <a:pt x="258362" y="892575"/>
                </a:moveTo>
                <a:lnTo>
                  <a:pt x="258362" y="7758596"/>
                </a:lnTo>
                <a:lnTo>
                  <a:pt x="2520299" y="7758596"/>
                </a:lnTo>
                <a:lnTo>
                  <a:pt x="2520299" y="892575"/>
                </a:lnTo>
                <a:close/>
                <a:moveTo>
                  <a:pt x="0" y="0"/>
                </a:moveTo>
                <a:lnTo>
                  <a:pt x="9110257" y="0"/>
                </a:lnTo>
                <a:lnTo>
                  <a:pt x="9110257" y="9504955"/>
                </a:lnTo>
                <a:lnTo>
                  <a:pt x="0" y="9504955"/>
                </a:lnTo>
                <a:close/>
              </a:path>
            </a:pathLst>
          </a:custGeom>
          <a:noFill/>
          <a:ln>
            <a:noFill/>
          </a:ln>
        </p:spPr>
      </p:pic>
      <p:sp>
        <p:nvSpPr>
          <p:cNvPr id="255" name="Google Shape;255;p89"/>
          <p:cNvSpPr/>
          <p:nvPr/>
        </p:nvSpPr>
        <p:spPr>
          <a:xfrm>
            <a:off x="0" y="0"/>
            <a:ext cx="4833258" cy="4526277"/>
          </a:xfrm>
          <a:custGeom>
            <a:avLst/>
            <a:gdLst/>
            <a:ahLst/>
            <a:cxnLst/>
            <a:rect l="l" t="t" r="r" b="b"/>
            <a:pathLst>
              <a:path w="4833258" h="4526277" extrusionOk="0">
                <a:moveTo>
                  <a:pt x="0" y="0"/>
                </a:moveTo>
                <a:lnTo>
                  <a:pt x="4218941" y="0"/>
                </a:lnTo>
                <a:lnTo>
                  <a:pt x="4357791" y="185682"/>
                </a:lnTo>
                <a:cubicBezTo>
                  <a:pt x="4657976" y="630015"/>
                  <a:pt x="4833258" y="1165665"/>
                  <a:pt x="4833258" y="1742255"/>
                </a:cubicBezTo>
                <a:cubicBezTo>
                  <a:pt x="4833258" y="3279828"/>
                  <a:pt x="3586809" y="4526277"/>
                  <a:pt x="2049236" y="4526277"/>
                </a:cubicBezTo>
                <a:cubicBezTo>
                  <a:pt x="1280450" y="4526277"/>
                  <a:pt x="584444" y="4214665"/>
                  <a:pt x="80635" y="3710856"/>
                </a:cubicBezTo>
                <a:lnTo>
                  <a:pt x="0" y="3622135"/>
                </a:lnTo>
                <a:close/>
              </a:path>
            </a:pathLst>
          </a:custGeom>
          <a:solidFill>
            <a:srgbClr val="8AC03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56" name="Google Shape;256;p89"/>
          <p:cNvSpPr txBox="1">
            <a:spLocks noGrp="1"/>
          </p:cNvSpPr>
          <p:nvPr>
            <p:ph type="body" idx="1"/>
          </p:nvPr>
        </p:nvSpPr>
        <p:spPr>
          <a:xfrm>
            <a:off x="3128102" y="2738011"/>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57" name="Google Shape;257;p89"/>
          <p:cNvSpPr txBox="1">
            <a:spLocks noGrp="1"/>
          </p:cNvSpPr>
          <p:nvPr>
            <p:ph type="body" idx="2"/>
          </p:nvPr>
        </p:nvSpPr>
        <p:spPr>
          <a:xfrm>
            <a:off x="615910" y="805650"/>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58" name="Google Shape;258;p89"/>
          <p:cNvSpPr txBox="1">
            <a:spLocks noGrp="1"/>
          </p:cNvSpPr>
          <p:nvPr>
            <p:ph type="body" idx="3"/>
          </p:nvPr>
        </p:nvSpPr>
        <p:spPr>
          <a:xfrm>
            <a:off x="615910" y="803767"/>
            <a:ext cx="3288612" cy="2623117"/>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59" name="Google Shape;259;p89"/>
          <p:cNvSpPr txBox="1">
            <a:spLocks noGrp="1"/>
          </p:cNvSpPr>
          <p:nvPr>
            <p:ph type="sldNum" idx="12"/>
          </p:nvPr>
        </p:nvSpPr>
        <p:spPr>
          <a:xfrm>
            <a:off x="329367"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60" name="Google Shape;260;p89"/>
          <p:cNvSpPr txBox="1"/>
          <p:nvPr/>
        </p:nvSpPr>
        <p:spPr>
          <a:xfrm rot="-5400000">
            <a:off x="-1431531"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261" name="Google Shape;261;p89"/>
          <p:cNvSpPr>
            <a:spLocks noGrp="1"/>
          </p:cNvSpPr>
          <p:nvPr>
            <p:ph type="pic" idx="4"/>
          </p:nvPr>
        </p:nvSpPr>
        <p:spPr>
          <a:xfrm>
            <a:off x="2777346" y="4368139"/>
            <a:ext cx="4782329" cy="5519907"/>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ext Slide with Photo">
  <p:cSld name="Text Slide with Photo">
    <p:spTree>
      <p:nvGrpSpPr>
        <p:cNvPr id="1" name="Shape 262"/>
        <p:cNvGrpSpPr/>
        <p:nvPr/>
      </p:nvGrpSpPr>
      <p:grpSpPr>
        <a:xfrm>
          <a:off x="0" y="0"/>
          <a:ext cx="0" cy="0"/>
          <a:chOff x="0" y="0"/>
          <a:chExt cx="0" cy="0"/>
        </a:xfrm>
      </p:grpSpPr>
      <p:sp>
        <p:nvSpPr>
          <p:cNvPr id="263" name="Google Shape;263;p90"/>
          <p:cNvSpPr/>
          <p:nvPr/>
        </p:nvSpPr>
        <p:spPr>
          <a:xfrm>
            <a:off x="0" y="0"/>
            <a:ext cx="7559675" cy="5345906"/>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264" name="Google Shape;264;p90"/>
          <p:cNvGrpSpPr/>
          <p:nvPr/>
        </p:nvGrpSpPr>
        <p:grpSpPr>
          <a:xfrm>
            <a:off x="5757333" y="-757463"/>
            <a:ext cx="2760592" cy="2761405"/>
            <a:chOff x="110688" y="1674538"/>
            <a:chExt cx="7339635" cy="7341798"/>
          </a:xfrm>
        </p:grpSpPr>
        <p:sp>
          <p:nvSpPr>
            <p:cNvPr id="265" name="Google Shape;265;p90"/>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266" name="Google Shape;266;p90"/>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267" name="Google Shape;267;p90"/>
          <p:cNvSpPr/>
          <p:nvPr/>
        </p:nvSpPr>
        <p:spPr>
          <a:xfrm>
            <a:off x="0" y="-1014153"/>
            <a:ext cx="7559675" cy="10141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68" name="Google Shape;268;p90"/>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69" name="Google Shape;269;p90"/>
          <p:cNvSpPr txBox="1">
            <a:spLocks noGrp="1"/>
          </p:cNvSpPr>
          <p:nvPr>
            <p:ph type="body" idx="1"/>
          </p:nvPr>
        </p:nvSpPr>
        <p:spPr>
          <a:xfrm>
            <a:off x="801602" y="155552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70" name="Google Shape;270;p90"/>
          <p:cNvSpPr txBox="1">
            <a:spLocks noGrp="1"/>
          </p:cNvSpPr>
          <p:nvPr>
            <p:ph type="body" idx="2"/>
          </p:nvPr>
        </p:nvSpPr>
        <p:spPr>
          <a:xfrm>
            <a:off x="801602" y="88781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71" name="Google Shape;271;p90"/>
          <p:cNvSpPr txBox="1">
            <a:spLocks noGrp="1"/>
          </p:cNvSpPr>
          <p:nvPr>
            <p:ph type="body" idx="3"/>
          </p:nvPr>
        </p:nvSpPr>
        <p:spPr>
          <a:xfrm>
            <a:off x="801602" y="2403364"/>
            <a:ext cx="5956470" cy="2621956"/>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72" name="Google Shape;272;p90"/>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273" name="Google Shape;273;p9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74" name="Google Shape;274;p90"/>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pic>
        <p:nvPicPr>
          <p:cNvPr id="275" name="Google Shape;275;p90"/>
          <p:cNvPicPr preferRelativeResize="0"/>
          <p:nvPr/>
        </p:nvPicPr>
        <p:blipFill rotWithShape="1">
          <a:blip r:embed="rId2">
            <a:alphaModFix/>
          </a:blip>
          <a:srcRect/>
          <a:stretch/>
        </p:blipFill>
        <p:spPr>
          <a:xfrm>
            <a:off x="-3100039" y="4333668"/>
            <a:ext cx="8519936" cy="8889058"/>
          </a:xfrm>
          <a:custGeom>
            <a:avLst/>
            <a:gdLst/>
            <a:ahLst/>
            <a:cxnLst/>
            <a:rect l="l" t="t" r="r" b="b"/>
            <a:pathLst>
              <a:path w="8519936" h="8889058" extrusionOk="0">
                <a:moveTo>
                  <a:pt x="0" y="0"/>
                </a:moveTo>
                <a:lnTo>
                  <a:pt x="8519936" y="0"/>
                </a:lnTo>
                <a:lnTo>
                  <a:pt x="8519936" y="6358146"/>
                </a:lnTo>
                <a:lnTo>
                  <a:pt x="3100039" y="6358146"/>
                </a:lnTo>
                <a:lnTo>
                  <a:pt x="3100039" y="103861"/>
                </a:lnTo>
                <a:lnTo>
                  <a:pt x="1351921" y="103861"/>
                </a:lnTo>
                <a:lnTo>
                  <a:pt x="1351921" y="447803"/>
                </a:lnTo>
                <a:lnTo>
                  <a:pt x="179125" y="447803"/>
                </a:lnTo>
                <a:lnTo>
                  <a:pt x="179125" y="7881482"/>
                </a:lnTo>
                <a:lnTo>
                  <a:pt x="1351921" y="7881482"/>
                </a:lnTo>
                <a:lnTo>
                  <a:pt x="1351921" y="7930050"/>
                </a:lnTo>
                <a:lnTo>
                  <a:pt x="1701684" y="7930050"/>
                </a:lnTo>
                <a:lnTo>
                  <a:pt x="1701684" y="8329294"/>
                </a:lnTo>
                <a:lnTo>
                  <a:pt x="6985860" y="8329294"/>
                </a:lnTo>
                <a:lnTo>
                  <a:pt x="6985860" y="8106264"/>
                </a:lnTo>
                <a:lnTo>
                  <a:pt x="8519936" y="8106264"/>
                </a:lnTo>
                <a:lnTo>
                  <a:pt x="8519936" y="8889058"/>
                </a:lnTo>
                <a:lnTo>
                  <a:pt x="0" y="8889058"/>
                </a:lnTo>
                <a:close/>
              </a:path>
            </a:pathLst>
          </a:custGeom>
          <a:noFill/>
          <a:ln>
            <a:noFill/>
          </a:ln>
        </p:spPr>
      </p:pic>
      <p:sp>
        <p:nvSpPr>
          <p:cNvPr id="276" name="Google Shape;276;p90"/>
          <p:cNvSpPr>
            <a:spLocks noGrp="1"/>
          </p:cNvSpPr>
          <p:nvPr>
            <p:ph type="pic" idx="4"/>
          </p:nvPr>
        </p:nvSpPr>
        <p:spPr>
          <a:xfrm>
            <a:off x="1" y="6188950"/>
            <a:ext cx="3739789" cy="4502865"/>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hone Preview">
  <p:cSld name="Phone Preview">
    <p:spTree>
      <p:nvGrpSpPr>
        <p:cNvPr id="1" name="Shape 277"/>
        <p:cNvGrpSpPr/>
        <p:nvPr/>
      </p:nvGrpSpPr>
      <p:grpSpPr>
        <a:xfrm>
          <a:off x="0" y="0"/>
          <a:ext cx="0" cy="0"/>
          <a:chOff x="0" y="0"/>
          <a:chExt cx="0" cy="0"/>
        </a:xfrm>
      </p:grpSpPr>
      <p:sp>
        <p:nvSpPr>
          <p:cNvPr id="278" name="Google Shape;278;p91"/>
          <p:cNvSpPr/>
          <p:nvPr/>
        </p:nvSpPr>
        <p:spPr>
          <a:xfrm>
            <a:off x="2728780" y="570537"/>
            <a:ext cx="4830895" cy="6323323"/>
          </a:xfrm>
          <a:custGeom>
            <a:avLst/>
            <a:gdLst/>
            <a:ahLst/>
            <a:cxnLst/>
            <a:rect l="l" t="t" r="r" b="b"/>
            <a:pathLst>
              <a:path w="3779837" h="4947558" extrusionOk="0">
                <a:moveTo>
                  <a:pt x="2473779" y="0"/>
                </a:moveTo>
                <a:cubicBezTo>
                  <a:pt x="2900726" y="0"/>
                  <a:pt x="3302411" y="108159"/>
                  <a:pt x="3652929" y="298572"/>
                </a:cubicBezTo>
                <a:lnTo>
                  <a:pt x="3779837" y="375671"/>
                </a:lnTo>
                <a:lnTo>
                  <a:pt x="3779837" y="4571888"/>
                </a:lnTo>
                <a:lnTo>
                  <a:pt x="3652929" y="4648986"/>
                </a:lnTo>
                <a:cubicBezTo>
                  <a:pt x="3302411" y="4839399"/>
                  <a:pt x="2900726" y="4947558"/>
                  <a:pt x="2473779" y="4947558"/>
                </a:cubicBezTo>
                <a:cubicBezTo>
                  <a:pt x="1107549" y="4947558"/>
                  <a:pt x="0" y="3840009"/>
                  <a:pt x="0" y="2473779"/>
                </a:cubicBezTo>
                <a:cubicBezTo>
                  <a:pt x="0" y="1107549"/>
                  <a:pt x="1107549" y="0"/>
                  <a:pt x="2473779" y="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pic>
        <p:nvPicPr>
          <p:cNvPr id="279" name="Google Shape;279;p91"/>
          <p:cNvPicPr preferRelativeResize="0"/>
          <p:nvPr/>
        </p:nvPicPr>
        <p:blipFill rotWithShape="1">
          <a:blip r:embed="rId2">
            <a:alphaModFix/>
          </a:blip>
          <a:srcRect/>
          <a:stretch/>
        </p:blipFill>
        <p:spPr>
          <a:xfrm>
            <a:off x="178235" y="5196167"/>
            <a:ext cx="4812798" cy="5495646"/>
          </a:xfrm>
          <a:custGeom>
            <a:avLst/>
            <a:gdLst/>
            <a:ahLst/>
            <a:cxnLst/>
            <a:rect l="l" t="t" r="r" b="b"/>
            <a:pathLst>
              <a:path w="4991918" h="5653816" extrusionOk="0">
                <a:moveTo>
                  <a:pt x="0" y="0"/>
                </a:moveTo>
                <a:lnTo>
                  <a:pt x="4991918" y="0"/>
                </a:lnTo>
                <a:lnTo>
                  <a:pt x="4991918" y="5653816"/>
                </a:lnTo>
                <a:lnTo>
                  <a:pt x="0" y="5653816"/>
                </a:lnTo>
                <a:close/>
              </a:path>
            </a:pathLst>
          </a:custGeom>
          <a:noFill/>
          <a:ln>
            <a:noFill/>
          </a:ln>
        </p:spPr>
      </p:pic>
      <p:sp>
        <p:nvSpPr>
          <p:cNvPr id="280" name="Google Shape;280;p91"/>
          <p:cNvSpPr>
            <a:spLocks noGrp="1"/>
          </p:cNvSpPr>
          <p:nvPr>
            <p:ph type="pic" idx="2"/>
          </p:nvPr>
        </p:nvSpPr>
        <p:spPr>
          <a:xfrm>
            <a:off x="686565" y="6737513"/>
            <a:ext cx="3796138" cy="3954301"/>
          </a:xfrm>
          <a:prstGeom prst="rect">
            <a:avLst/>
          </a:prstGeom>
          <a:solidFill>
            <a:srgbClr val="BFBFBF"/>
          </a:solidFill>
          <a:ln>
            <a:noFill/>
          </a:ln>
        </p:spPr>
      </p:sp>
      <p:sp>
        <p:nvSpPr>
          <p:cNvPr id="281" name="Google Shape;281;p9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82" name="Google Shape;282;p91"/>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283" name="Google Shape;283;p91"/>
          <p:cNvSpPr txBox="1">
            <a:spLocks noGrp="1"/>
          </p:cNvSpPr>
          <p:nvPr>
            <p:ph type="body" idx="1"/>
          </p:nvPr>
        </p:nvSpPr>
        <p:spPr>
          <a:xfrm>
            <a:off x="3798030" y="2354654"/>
            <a:ext cx="3639422" cy="2074689"/>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4" name="Google Shape;284;p91"/>
          <p:cNvSpPr txBox="1">
            <a:spLocks noGrp="1"/>
          </p:cNvSpPr>
          <p:nvPr>
            <p:ph type="body" idx="3"/>
          </p:nvPr>
        </p:nvSpPr>
        <p:spPr>
          <a:xfrm>
            <a:off x="3796036" y="1666323"/>
            <a:ext cx="3657458"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85" name="Google Shape;285;p91"/>
          <p:cNvCxnSpPr/>
          <p:nvPr/>
        </p:nvCxnSpPr>
        <p:spPr>
          <a:xfrm>
            <a:off x="3780532" y="2343000"/>
            <a:ext cx="3779838" cy="11654"/>
          </a:xfrm>
          <a:prstGeom prst="straightConnector1">
            <a:avLst/>
          </a:prstGeom>
          <a:noFill/>
          <a:ln w="28575" cap="flat" cmpd="sng">
            <a:solidFill>
              <a:schemeClr val="lt1"/>
            </a:solidFill>
            <a:prstDash val="solid"/>
            <a:miter lim="800000"/>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9"/>
                                        </p:tgtEl>
                                        <p:attrNameLst>
                                          <p:attrName>style.visibility</p:attrName>
                                        </p:attrNameLst>
                                      </p:cBhvr>
                                      <p:to>
                                        <p:strVal val="visible"/>
                                      </p:to>
                                    </p:set>
                                    <p:animEffect transition="in" filter="fade">
                                      <p:cBhvr>
                                        <p:cTn id="7"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creen Preview">
  <p:cSld name="Screen Preview">
    <p:spTree>
      <p:nvGrpSpPr>
        <p:cNvPr id="1" name="Shape 286"/>
        <p:cNvGrpSpPr/>
        <p:nvPr/>
      </p:nvGrpSpPr>
      <p:grpSpPr>
        <a:xfrm>
          <a:off x="0" y="0"/>
          <a:ext cx="0" cy="0"/>
          <a:chOff x="0" y="0"/>
          <a:chExt cx="0" cy="0"/>
        </a:xfrm>
      </p:grpSpPr>
      <p:sp>
        <p:nvSpPr>
          <p:cNvPr id="287" name="Google Shape;287;p92"/>
          <p:cNvSpPr/>
          <p:nvPr/>
        </p:nvSpPr>
        <p:spPr>
          <a:xfrm>
            <a:off x="0" y="2057399"/>
            <a:ext cx="7559675" cy="7967133"/>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88" name="Google Shape;288;p92"/>
          <p:cNvSpPr txBox="1">
            <a:spLocks noGrp="1"/>
          </p:cNvSpPr>
          <p:nvPr>
            <p:ph type="body" idx="1"/>
          </p:nvPr>
        </p:nvSpPr>
        <p:spPr>
          <a:xfrm>
            <a:off x="801602" y="7495821"/>
            <a:ext cx="5956470" cy="232771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89" name="Google Shape;289;p92"/>
          <p:cNvCxnSpPr/>
          <p:nvPr/>
        </p:nvCxnSpPr>
        <p:spPr>
          <a:xfrm>
            <a:off x="0" y="6403398"/>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290" name="Google Shape;290;p92"/>
          <p:cNvSpPr txBox="1">
            <a:spLocks noGrp="1"/>
          </p:cNvSpPr>
          <p:nvPr>
            <p:ph type="body" idx="2"/>
          </p:nvPr>
        </p:nvSpPr>
        <p:spPr>
          <a:xfrm>
            <a:off x="801602" y="6416277"/>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1" name="Google Shape;291;p92"/>
          <p:cNvSpPr txBox="1">
            <a:spLocks noGrp="1"/>
          </p:cNvSpPr>
          <p:nvPr>
            <p:ph type="body" idx="3"/>
          </p:nvPr>
        </p:nvSpPr>
        <p:spPr>
          <a:xfrm>
            <a:off x="801602" y="5748573"/>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2" name="Google Shape;292;p9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93" name="Google Shape;293;p92"/>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pic>
        <p:nvPicPr>
          <p:cNvPr id="294" name="Google Shape;294;p92"/>
          <p:cNvPicPr preferRelativeResize="0"/>
          <p:nvPr/>
        </p:nvPicPr>
        <p:blipFill rotWithShape="1">
          <a:blip r:embed="rId2">
            <a:alphaModFix/>
          </a:blip>
          <a:srcRect/>
          <a:stretch/>
        </p:blipFill>
        <p:spPr>
          <a:xfrm>
            <a:off x="842411" y="562944"/>
            <a:ext cx="5831542" cy="4239955"/>
          </a:xfrm>
          <a:prstGeom prst="rect">
            <a:avLst/>
          </a:prstGeom>
          <a:noFill/>
          <a:ln>
            <a:noFill/>
          </a:ln>
        </p:spPr>
      </p:pic>
      <p:sp>
        <p:nvSpPr>
          <p:cNvPr id="295" name="Google Shape;295;p92"/>
          <p:cNvSpPr>
            <a:spLocks noGrp="1"/>
          </p:cNvSpPr>
          <p:nvPr>
            <p:ph type="pic" idx="4"/>
          </p:nvPr>
        </p:nvSpPr>
        <p:spPr>
          <a:xfrm>
            <a:off x="1716516" y="1017241"/>
            <a:ext cx="4126644" cy="2610075"/>
          </a:xfrm>
          <a:prstGeom prst="rect">
            <a:avLst/>
          </a:prstGeom>
          <a:solidFill>
            <a:srgbClr val="BFBFBF"/>
          </a:solidFill>
          <a:ln>
            <a:noFill/>
          </a:ln>
        </p:spPr>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tent Page">
  <p:cSld name="Content Page">
    <p:spTree>
      <p:nvGrpSpPr>
        <p:cNvPr id="1" name="Shape 26"/>
        <p:cNvGrpSpPr/>
        <p:nvPr/>
      </p:nvGrpSpPr>
      <p:grpSpPr>
        <a:xfrm>
          <a:off x="0" y="0"/>
          <a:ext cx="0" cy="0"/>
          <a:chOff x="0" y="0"/>
          <a:chExt cx="0" cy="0"/>
        </a:xfrm>
      </p:grpSpPr>
      <p:sp>
        <p:nvSpPr>
          <p:cNvPr id="27" name="Google Shape;27;p75"/>
          <p:cNvSpPr/>
          <p:nvPr/>
        </p:nvSpPr>
        <p:spPr>
          <a:xfrm>
            <a:off x="-1" y="-22715"/>
            <a:ext cx="7559675" cy="2175225"/>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8" name="Google Shape;28;p75"/>
          <p:cNvSpPr txBox="1">
            <a:spLocks noGrp="1"/>
          </p:cNvSpPr>
          <p:nvPr>
            <p:ph type="body" idx="1"/>
          </p:nvPr>
        </p:nvSpPr>
        <p:spPr>
          <a:xfrm>
            <a:off x="561474" y="2950024"/>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 name="Google Shape;29;p75"/>
          <p:cNvSpPr txBox="1">
            <a:spLocks noGrp="1"/>
          </p:cNvSpPr>
          <p:nvPr>
            <p:ph type="body" idx="2"/>
          </p:nvPr>
        </p:nvSpPr>
        <p:spPr>
          <a:xfrm>
            <a:off x="1486931" y="2950025"/>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0" name="Google Shape;30;p75"/>
          <p:cNvSpPr txBox="1">
            <a:spLocks noGrp="1"/>
          </p:cNvSpPr>
          <p:nvPr>
            <p:ph type="body" idx="3"/>
          </p:nvPr>
        </p:nvSpPr>
        <p:spPr>
          <a:xfrm>
            <a:off x="561474" y="3444006"/>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1" name="Google Shape;31;p75"/>
          <p:cNvSpPr txBox="1">
            <a:spLocks noGrp="1"/>
          </p:cNvSpPr>
          <p:nvPr>
            <p:ph type="body" idx="4"/>
          </p:nvPr>
        </p:nvSpPr>
        <p:spPr>
          <a:xfrm>
            <a:off x="1486931" y="3425267"/>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2" name="Google Shape;32;p75"/>
          <p:cNvSpPr txBox="1">
            <a:spLocks noGrp="1"/>
          </p:cNvSpPr>
          <p:nvPr>
            <p:ph type="body" idx="5"/>
          </p:nvPr>
        </p:nvSpPr>
        <p:spPr>
          <a:xfrm>
            <a:off x="561474" y="3937988"/>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 name="Google Shape;33;p75"/>
          <p:cNvSpPr txBox="1">
            <a:spLocks noGrp="1"/>
          </p:cNvSpPr>
          <p:nvPr>
            <p:ph type="body" idx="6"/>
          </p:nvPr>
        </p:nvSpPr>
        <p:spPr>
          <a:xfrm>
            <a:off x="1486931" y="3941391"/>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4" name="Google Shape;34;p75"/>
          <p:cNvSpPr txBox="1">
            <a:spLocks noGrp="1"/>
          </p:cNvSpPr>
          <p:nvPr>
            <p:ph type="body" idx="7"/>
          </p:nvPr>
        </p:nvSpPr>
        <p:spPr>
          <a:xfrm>
            <a:off x="561474" y="4431970"/>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5" name="Google Shape;35;p75"/>
          <p:cNvSpPr txBox="1">
            <a:spLocks noGrp="1"/>
          </p:cNvSpPr>
          <p:nvPr>
            <p:ph type="body" idx="8"/>
          </p:nvPr>
        </p:nvSpPr>
        <p:spPr>
          <a:xfrm>
            <a:off x="1486931" y="4427356"/>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6" name="Google Shape;36;p75"/>
          <p:cNvSpPr txBox="1">
            <a:spLocks noGrp="1"/>
          </p:cNvSpPr>
          <p:nvPr>
            <p:ph type="body" idx="9"/>
          </p:nvPr>
        </p:nvSpPr>
        <p:spPr>
          <a:xfrm>
            <a:off x="561474" y="4925952"/>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7" name="Google Shape;37;p75"/>
          <p:cNvSpPr txBox="1">
            <a:spLocks noGrp="1"/>
          </p:cNvSpPr>
          <p:nvPr>
            <p:ph type="body" idx="13"/>
          </p:nvPr>
        </p:nvSpPr>
        <p:spPr>
          <a:xfrm>
            <a:off x="1486931" y="4966621"/>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 name="Google Shape;38;p75"/>
          <p:cNvSpPr txBox="1">
            <a:spLocks noGrp="1"/>
          </p:cNvSpPr>
          <p:nvPr>
            <p:ph type="body" idx="14"/>
          </p:nvPr>
        </p:nvSpPr>
        <p:spPr>
          <a:xfrm>
            <a:off x="561474" y="5419934"/>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9" name="Google Shape;39;p75"/>
          <p:cNvSpPr txBox="1">
            <a:spLocks noGrp="1"/>
          </p:cNvSpPr>
          <p:nvPr>
            <p:ph type="body" idx="15"/>
          </p:nvPr>
        </p:nvSpPr>
        <p:spPr>
          <a:xfrm>
            <a:off x="1486931" y="5463308"/>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0" name="Google Shape;40;p75"/>
          <p:cNvSpPr txBox="1">
            <a:spLocks noGrp="1"/>
          </p:cNvSpPr>
          <p:nvPr>
            <p:ph type="body" idx="16"/>
          </p:nvPr>
        </p:nvSpPr>
        <p:spPr>
          <a:xfrm>
            <a:off x="561474" y="5913916"/>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1" name="Google Shape;41;p75"/>
          <p:cNvSpPr txBox="1">
            <a:spLocks noGrp="1"/>
          </p:cNvSpPr>
          <p:nvPr>
            <p:ph type="body" idx="17"/>
          </p:nvPr>
        </p:nvSpPr>
        <p:spPr>
          <a:xfrm>
            <a:off x="1486931" y="5959339"/>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2" name="Google Shape;42;p75"/>
          <p:cNvSpPr txBox="1">
            <a:spLocks noGrp="1"/>
          </p:cNvSpPr>
          <p:nvPr>
            <p:ph type="body" idx="18"/>
          </p:nvPr>
        </p:nvSpPr>
        <p:spPr>
          <a:xfrm>
            <a:off x="561474" y="6407899"/>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3" name="Google Shape;43;p75"/>
          <p:cNvSpPr txBox="1">
            <a:spLocks noGrp="1"/>
          </p:cNvSpPr>
          <p:nvPr>
            <p:ph type="body" idx="19"/>
          </p:nvPr>
        </p:nvSpPr>
        <p:spPr>
          <a:xfrm>
            <a:off x="1486931" y="6456026"/>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 name="Google Shape;44;p75"/>
          <p:cNvSpPr/>
          <p:nvPr/>
        </p:nvSpPr>
        <p:spPr>
          <a:xfrm rot="-5400000">
            <a:off x="-305598" y="9670325"/>
            <a:ext cx="1392572" cy="67184"/>
          </a:xfrm>
          <a:custGeom>
            <a:avLst/>
            <a:gdLst/>
            <a:ahLst/>
            <a:cxnLst/>
            <a:rect l="l" t="t" r="r" b="b"/>
            <a:pathLst>
              <a:path w="472886" h="22814" extrusionOk="0">
                <a:moveTo>
                  <a:pt x="226252" y="2794"/>
                </a:moveTo>
                <a:lnTo>
                  <a:pt x="226252" y="11226"/>
                </a:lnTo>
                <a:lnTo>
                  <a:pt x="233597" y="11226"/>
                </a:lnTo>
                <a:cubicBezTo>
                  <a:pt x="234218" y="11174"/>
                  <a:pt x="234787" y="10967"/>
                  <a:pt x="235305" y="10605"/>
                </a:cubicBezTo>
                <a:cubicBezTo>
                  <a:pt x="235873" y="10243"/>
                  <a:pt x="236287" y="9674"/>
                  <a:pt x="236649" y="9002"/>
                </a:cubicBezTo>
                <a:cubicBezTo>
                  <a:pt x="237012" y="8329"/>
                  <a:pt x="237167" y="7553"/>
                  <a:pt x="237167" y="6674"/>
                </a:cubicBezTo>
                <a:cubicBezTo>
                  <a:pt x="237167" y="5536"/>
                  <a:pt x="236856" y="4604"/>
                  <a:pt x="236132" y="3880"/>
                </a:cubicBezTo>
                <a:cubicBezTo>
                  <a:pt x="235408" y="3156"/>
                  <a:pt x="234528" y="2794"/>
                  <a:pt x="233442" y="2794"/>
                </a:cubicBezTo>
                <a:close/>
                <a:moveTo>
                  <a:pt x="41588" y="2794"/>
                </a:moveTo>
                <a:lnTo>
                  <a:pt x="41588" y="11226"/>
                </a:lnTo>
                <a:lnTo>
                  <a:pt x="48933" y="11226"/>
                </a:lnTo>
                <a:cubicBezTo>
                  <a:pt x="49554" y="11174"/>
                  <a:pt x="50123" y="10967"/>
                  <a:pt x="50640" y="10605"/>
                </a:cubicBezTo>
                <a:cubicBezTo>
                  <a:pt x="51209" y="10243"/>
                  <a:pt x="51623" y="9674"/>
                  <a:pt x="51985" y="9002"/>
                </a:cubicBezTo>
                <a:cubicBezTo>
                  <a:pt x="52347" y="8329"/>
                  <a:pt x="52502" y="7553"/>
                  <a:pt x="52502" y="6674"/>
                </a:cubicBezTo>
                <a:cubicBezTo>
                  <a:pt x="52502" y="5536"/>
                  <a:pt x="52191" y="4604"/>
                  <a:pt x="51468" y="3880"/>
                </a:cubicBezTo>
                <a:cubicBezTo>
                  <a:pt x="50743" y="3156"/>
                  <a:pt x="49864" y="2794"/>
                  <a:pt x="48778" y="2794"/>
                </a:cubicBezTo>
                <a:close/>
                <a:moveTo>
                  <a:pt x="345483" y="2225"/>
                </a:moveTo>
                <a:lnTo>
                  <a:pt x="345483" y="11278"/>
                </a:lnTo>
                <a:lnTo>
                  <a:pt x="353087" y="11278"/>
                </a:lnTo>
                <a:cubicBezTo>
                  <a:pt x="353811" y="11226"/>
                  <a:pt x="354483" y="11019"/>
                  <a:pt x="355052" y="10605"/>
                </a:cubicBezTo>
                <a:cubicBezTo>
                  <a:pt x="355725" y="10191"/>
                  <a:pt x="356190" y="9622"/>
                  <a:pt x="356604" y="8898"/>
                </a:cubicBezTo>
                <a:cubicBezTo>
                  <a:pt x="356966" y="8174"/>
                  <a:pt x="357173" y="7346"/>
                  <a:pt x="357173" y="6415"/>
                </a:cubicBezTo>
                <a:cubicBezTo>
                  <a:pt x="357173" y="5173"/>
                  <a:pt x="356811" y="4190"/>
                  <a:pt x="355983" y="3414"/>
                </a:cubicBezTo>
                <a:cubicBezTo>
                  <a:pt x="355207" y="2638"/>
                  <a:pt x="354121" y="2225"/>
                  <a:pt x="352828" y="2225"/>
                </a:cubicBezTo>
                <a:close/>
                <a:moveTo>
                  <a:pt x="315688" y="2225"/>
                </a:moveTo>
                <a:lnTo>
                  <a:pt x="315688" y="11278"/>
                </a:lnTo>
                <a:lnTo>
                  <a:pt x="323292" y="11278"/>
                </a:lnTo>
                <a:cubicBezTo>
                  <a:pt x="324016" y="11226"/>
                  <a:pt x="324689" y="11019"/>
                  <a:pt x="325258" y="10605"/>
                </a:cubicBezTo>
                <a:cubicBezTo>
                  <a:pt x="325930" y="10191"/>
                  <a:pt x="326396" y="9622"/>
                  <a:pt x="326809" y="8898"/>
                </a:cubicBezTo>
                <a:cubicBezTo>
                  <a:pt x="327172" y="8174"/>
                  <a:pt x="327378" y="7346"/>
                  <a:pt x="327378" y="6415"/>
                </a:cubicBezTo>
                <a:cubicBezTo>
                  <a:pt x="327378" y="5173"/>
                  <a:pt x="327016" y="4190"/>
                  <a:pt x="326189" y="3414"/>
                </a:cubicBezTo>
                <a:cubicBezTo>
                  <a:pt x="325413" y="2638"/>
                  <a:pt x="324327" y="2225"/>
                  <a:pt x="323034" y="2225"/>
                </a:cubicBezTo>
                <a:close/>
                <a:moveTo>
                  <a:pt x="421573" y="1914"/>
                </a:moveTo>
                <a:cubicBezTo>
                  <a:pt x="419918" y="1914"/>
                  <a:pt x="418418" y="2328"/>
                  <a:pt x="417125" y="3104"/>
                </a:cubicBezTo>
                <a:cubicBezTo>
                  <a:pt x="415832" y="3880"/>
                  <a:pt x="414797" y="5018"/>
                  <a:pt x="414073" y="6415"/>
                </a:cubicBezTo>
                <a:cubicBezTo>
                  <a:pt x="413348" y="7863"/>
                  <a:pt x="412986" y="9519"/>
                  <a:pt x="412986" y="11381"/>
                </a:cubicBezTo>
                <a:cubicBezTo>
                  <a:pt x="412986" y="13295"/>
                  <a:pt x="413348" y="14951"/>
                  <a:pt x="414073" y="16347"/>
                </a:cubicBezTo>
                <a:cubicBezTo>
                  <a:pt x="414797" y="17744"/>
                  <a:pt x="415832" y="18882"/>
                  <a:pt x="417125" y="19658"/>
                </a:cubicBezTo>
                <a:cubicBezTo>
                  <a:pt x="418418" y="20434"/>
                  <a:pt x="419918" y="20848"/>
                  <a:pt x="421573" y="20848"/>
                </a:cubicBezTo>
                <a:cubicBezTo>
                  <a:pt x="423228" y="20848"/>
                  <a:pt x="424728" y="20434"/>
                  <a:pt x="426022" y="19658"/>
                </a:cubicBezTo>
                <a:cubicBezTo>
                  <a:pt x="427315" y="18882"/>
                  <a:pt x="428298" y="17744"/>
                  <a:pt x="429022" y="16347"/>
                </a:cubicBezTo>
                <a:cubicBezTo>
                  <a:pt x="429746" y="14951"/>
                  <a:pt x="430108" y="13295"/>
                  <a:pt x="430108" y="11381"/>
                </a:cubicBezTo>
                <a:cubicBezTo>
                  <a:pt x="430108" y="9467"/>
                  <a:pt x="429746" y="7812"/>
                  <a:pt x="429022" y="6415"/>
                </a:cubicBezTo>
                <a:cubicBezTo>
                  <a:pt x="428298" y="5018"/>
                  <a:pt x="427315" y="3880"/>
                  <a:pt x="426022" y="3104"/>
                </a:cubicBezTo>
                <a:cubicBezTo>
                  <a:pt x="424728" y="2328"/>
                  <a:pt x="423280" y="1914"/>
                  <a:pt x="421573" y="1914"/>
                </a:cubicBezTo>
                <a:close/>
                <a:moveTo>
                  <a:pt x="298670" y="1914"/>
                </a:moveTo>
                <a:cubicBezTo>
                  <a:pt x="297015" y="1914"/>
                  <a:pt x="295515" y="2328"/>
                  <a:pt x="294222" y="3104"/>
                </a:cubicBezTo>
                <a:cubicBezTo>
                  <a:pt x="292929" y="3880"/>
                  <a:pt x="291894" y="5018"/>
                  <a:pt x="291170" y="6415"/>
                </a:cubicBezTo>
                <a:cubicBezTo>
                  <a:pt x="290445" y="7863"/>
                  <a:pt x="290084" y="9519"/>
                  <a:pt x="290084" y="11381"/>
                </a:cubicBezTo>
                <a:cubicBezTo>
                  <a:pt x="290084" y="13295"/>
                  <a:pt x="290445" y="14951"/>
                  <a:pt x="291170" y="16347"/>
                </a:cubicBezTo>
                <a:cubicBezTo>
                  <a:pt x="291894" y="17744"/>
                  <a:pt x="292929" y="18882"/>
                  <a:pt x="294222" y="19658"/>
                </a:cubicBezTo>
                <a:cubicBezTo>
                  <a:pt x="295515" y="20434"/>
                  <a:pt x="297015" y="20848"/>
                  <a:pt x="298670" y="20848"/>
                </a:cubicBezTo>
                <a:cubicBezTo>
                  <a:pt x="300377" y="20848"/>
                  <a:pt x="301825" y="20434"/>
                  <a:pt x="303119" y="19658"/>
                </a:cubicBezTo>
                <a:cubicBezTo>
                  <a:pt x="304412" y="18882"/>
                  <a:pt x="305395" y="17744"/>
                  <a:pt x="306119" y="16347"/>
                </a:cubicBezTo>
                <a:cubicBezTo>
                  <a:pt x="306843" y="14951"/>
                  <a:pt x="307205" y="13295"/>
                  <a:pt x="307205" y="11381"/>
                </a:cubicBezTo>
                <a:cubicBezTo>
                  <a:pt x="307205" y="9467"/>
                  <a:pt x="306843" y="7812"/>
                  <a:pt x="306119" y="6415"/>
                </a:cubicBezTo>
                <a:cubicBezTo>
                  <a:pt x="305395" y="5018"/>
                  <a:pt x="304412" y="3880"/>
                  <a:pt x="303119" y="3104"/>
                </a:cubicBezTo>
                <a:cubicBezTo>
                  <a:pt x="301825" y="2328"/>
                  <a:pt x="300377" y="1914"/>
                  <a:pt x="298670" y="1914"/>
                </a:cubicBezTo>
                <a:close/>
                <a:moveTo>
                  <a:pt x="344448" y="414"/>
                </a:moveTo>
                <a:lnTo>
                  <a:pt x="352983" y="414"/>
                </a:lnTo>
                <a:cubicBezTo>
                  <a:pt x="354173" y="414"/>
                  <a:pt x="355259" y="673"/>
                  <a:pt x="356190" y="1190"/>
                </a:cubicBezTo>
                <a:cubicBezTo>
                  <a:pt x="357121" y="1707"/>
                  <a:pt x="357897" y="2432"/>
                  <a:pt x="358414" y="3311"/>
                </a:cubicBezTo>
                <a:cubicBezTo>
                  <a:pt x="358983" y="4190"/>
                  <a:pt x="359242" y="5225"/>
                  <a:pt x="359242" y="6363"/>
                </a:cubicBezTo>
                <a:cubicBezTo>
                  <a:pt x="359242" y="7242"/>
                  <a:pt x="359087" y="8122"/>
                  <a:pt x="358725" y="8898"/>
                </a:cubicBezTo>
                <a:cubicBezTo>
                  <a:pt x="358414" y="9674"/>
                  <a:pt x="357949" y="10346"/>
                  <a:pt x="357328" y="10864"/>
                </a:cubicBezTo>
                <a:cubicBezTo>
                  <a:pt x="356759" y="11381"/>
                  <a:pt x="356138" y="11743"/>
                  <a:pt x="355414" y="12002"/>
                </a:cubicBezTo>
                <a:cubicBezTo>
                  <a:pt x="355725" y="12105"/>
                  <a:pt x="356035" y="12260"/>
                  <a:pt x="356345" y="12467"/>
                </a:cubicBezTo>
                <a:cubicBezTo>
                  <a:pt x="357018" y="12881"/>
                  <a:pt x="357535" y="13502"/>
                  <a:pt x="357949" y="14226"/>
                </a:cubicBezTo>
                <a:cubicBezTo>
                  <a:pt x="358363" y="14950"/>
                  <a:pt x="358621" y="15882"/>
                  <a:pt x="358621" y="16916"/>
                </a:cubicBezTo>
                <a:cubicBezTo>
                  <a:pt x="358673" y="17847"/>
                  <a:pt x="358725" y="18520"/>
                  <a:pt x="358776" y="19037"/>
                </a:cubicBezTo>
                <a:cubicBezTo>
                  <a:pt x="358828" y="19555"/>
                  <a:pt x="358932" y="19917"/>
                  <a:pt x="359087" y="20175"/>
                </a:cubicBezTo>
                <a:cubicBezTo>
                  <a:pt x="359242" y="20434"/>
                  <a:pt x="359449" y="20641"/>
                  <a:pt x="359656" y="20796"/>
                </a:cubicBezTo>
                <a:cubicBezTo>
                  <a:pt x="359863" y="20900"/>
                  <a:pt x="360018" y="21055"/>
                  <a:pt x="360121" y="21365"/>
                </a:cubicBezTo>
                <a:cubicBezTo>
                  <a:pt x="360173" y="21624"/>
                  <a:pt x="360121" y="21831"/>
                  <a:pt x="360018" y="22038"/>
                </a:cubicBezTo>
                <a:cubicBezTo>
                  <a:pt x="359915" y="22193"/>
                  <a:pt x="359811" y="22348"/>
                  <a:pt x="359656" y="22400"/>
                </a:cubicBezTo>
                <a:cubicBezTo>
                  <a:pt x="359501" y="22451"/>
                  <a:pt x="359345" y="22503"/>
                  <a:pt x="359190" y="22503"/>
                </a:cubicBezTo>
                <a:cubicBezTo>
                  <a:pt x="359035" y="22503"/>
                  <a:pt x="358828" y="22503"/>
                  <a:pt x="358673" y="22400"/>
                </a:cubicBezTo>
                <a:cubicBezTo>
                  <a:pt x="358414" y="22245"/>
                  <a:pt x="358104" y="21986"/>
                  <a:pt x="357794" y="21624"/>
                </a:cubicBezTo>
                <a:cubicBezTo>
                  <a:pt x="357483" y="21262"/>
                  <a:pt x="357225" y="20693"/>
                  <a:pt x="357018" y="20020"/>
                </a:cubicBezTo>
                <a:cubicBezTo>
                  <a:pt x="356811" y="19348"/>
                  <a:pt x="356708" y="18365"/>
                  <a:pt x="356708" y="17123"/>
                </a:cubicBezTo>
                <a:cubicBezTo>
                  <a:pt x="356708" y="16295"/>
                  <a:pt x="356552" y="15623"/>
                  <a:pt x="356294" y="15106"/>
                </a:cubicBezTo>
                <a:cubicBezTo>
                  <a:pt x="355983" y="14537"/>
                  <a:pt x="355673" y="14123"/>
                  <a:pt x="355259" y="13864"/>
                </a:cubicBezTo>
                <a:cubicBezTo>
                  <a:pt x="354845" y="13554"/>
                  <a:pt x="354432" y="13347"/>
                  <a:pt x="353914" y="13243"/>
                </a:cubicBezTo>
                <a:cubicBezTo>
                  <a:pt x="353449" y="13140"/>
                  <a:pt x="352983" y="13088"/>
                  <a:pt x="352517" y="13088"/>
                </a:cubicBezTo>
                <a:lnTo>
                  <a:pt x="345534" y="13088"/>
                </a:lnTo>
                <a:lnTo>
                  <a:pt x="345534" y="21572"/>
                </a:lnTo>
                <a:cubicBezTo>
                  <a:pt x="345534" y="21831"/>
                  <a:pt x="345431" y="22038"/>
                  <a:pt x="345276" y="22245"/>
                </a:cubicBezTo>
                <a:cubicBezTo>
                  <a:pt x="345121" y="22451"/>
                  <a:pt x="344862" y="22555"/>
                  <a:pt x="344603" y="22555"/>
                </a:cubicBezTo>
                <a:cubicBezTo>
                  <a:pt x="344293" y="22555"/>
                  <a:pt x="344034" y="22451"/>
                  <a:pt x="343827" y="22245"/>
                </a:cubicBezTo>
                <a:cubicBezTo>
                  <a:pt x="343621" y="22038"/>
                  <a:pt x="343517" y="21831"/>
                  <a:pt x="343517" y="21572"/>
                </a:cubicBezTo>
                <a:lnTo>
                  <a:pt x="343517" y="1345"/>
                </a:lnTo>
                <a:cubicBezTo>
                  <a:pt x="343517" y="1087"/>
                  <a:pt x="343569" y="880"/>
                  <a:pt x="343776" y="673"/>
                </a:cubicBezTo>
                <a:cubicBezTo>
                  <a:pt x="343983" y="517"/>
                  <a:pt x="344189" y="414"/>
                  <a:pt x="344448" y="414"/>
                </a:cubicBezTo>
                <a:close/>
                <a:moveTo>
                  <a:pt x="314654" y="414"/>
                </a:moveTo>
                <a:lnTo>
                  <a:pt x="323189" y="414"/>
                </a:lnTo>
                <a:cubicBezTo>
                  <a:pt x="324378" y="414"/>
                  <a:pt x="325465" y="673"/>
                  <a:pt x="326396" y="1190"/>
                </a:cubicBezTo>
                <a:cubicBezTo>
                  <a:pt x="327327" y="1707"/>
                  <a:pt x="328103" y="2432"/>
                  <a:pt x="328620" y="3311"/>
                </a:cubicBezTo>
                <a:cubicBezTo>
                  <a:pt x="329189" y="4190"/>
                  <a:pt x="329448" y="5225"/>
                  <a:pt x="329448" y="6363"/>
                </a:cubicBezTo>
                <a:cubicBezTo>
                  <a:pt x="329448" y="7242"/>
                  <a:pt x="329240" y="8122"/>
                  <a:pt x="328930" y="8898"/>
                </a:cubicBezTo>
                <a:cubicBezTo>
                  <a:pt x="328620" y="9674"/>
                  <a:pt x="328154" y="10346"/>
                  <a:pt x="327534" y="10864"/>
                </a:cubicBezTo>
                <a:cubicBezTo>
                  <a:pt x="326965" y="11381"/>
                  <a:pt x="326344" y="11743"/>
                  <a:pt x="325620" y="12002"/>
                </a:cubicBezTo>
                <a:cubicBezTo>
                  <a:pt x="325930" y="12105"/>
                  <a:pt x="326241" y="12260"/>
                  <a:pt x="326551" y="12467"/>
                </a:cubicBezTo>
                <a:cubicBezTo>
                  <a:pt x="327223" y="12881"/>
                  <a:pt x="327741" y="13502"/>
                  <a:pt x="328154" y="14226"/>
                </a:cubicBezTo>
                <a:cubicBezTo>
                  <a:pt x="328568" y="14950"/>
                  <a:pt x="328827" y="15882"/>
                  <a:pt x="328827" y="16916"/>
                </a:cubicBezTo>
                <a:cubicBezTo>
                  <a:pt x="328879" y="17847"/>
                  <a:pt x="328930" y="18520"/>
                  <a:pt x="328982" y="19037"/>
                </a:cubicBezTo>
                <a:cubicBezTo>
                  <a:pt x="329034" y="19555"/>
                  <a:pt x="329137" y="19917"/>
                  <a:pt x="329292" y="20175"/>
                </a:cubicBezTo>
                <a:cubicBezTo>
                  <a:pt x="329448" y="20434"/>
                  <a:pt x="329654" y="20641"/>
                  <a:pt x="329862" y="20796"/>
                </a:cubicBezTo>
                <a:cubicBezTo>
                  <a:pt x="330068" y="20900"/>
                  <a:pt x="330223" y="21055"/>
                  <a:pt x="330327" y="21365"/>
                </a:cubicBezTo>
                <a:cubicBezTo>
                  <a:pt x="330379" y="21624"/>
                  <a:pt x="330327" y="21831"/>
                  <a:pt x="330223" y="22038"/>
                </a:cubicBezTo>
                <a:cubicBezTo>
                  <a:pt x="330120" y="22193"/>
                  <a:pt x="330017" y="22348"/>
                  <a:pt x="329862" y="22400"/>
                </a:cubicBezTo>
                <a:cubicBezTo>
                  <a:pt x="329706" y="22451"/>
                  <a:pt x="329551" y="22503"/>
                  <a:pt x="329396" y="22503"/>
                </a:cubicBezTo>
                <a:cubicBezTo>
                  <a:pt x="329189" y="22503"/>
                  <a:pt x="329034" y="22503"/>
                  <a:pt x="328879" y="22400"/>
                </a:cubicBezTo>
                <a:cubicBezTo>
                  <a:pt x="328620" y="22245"/>
                  <a:pt x="328309" y="21986"/>
                  <a:pt x="327999" y="21624"/>
                </a:cubicBezTo>
                <a:cubicBezTo>
                  <a:pt x="327689" y="21262"/>
                  <a:pt x="327430" y="20693"/>
                  <a:pt x="327223" y="20020"/>
                </a:cubicBezTo>
                <a:cubicBezTo>
                  <a:pt x="327016" y="19348"/>
                  <a:pt x="326913" y="18365"/>
                  <a:pt x="326913" y="17123"/>
                </a:cubicBezTo>
                <a:cubicBezTo>
                  <a:pt x="326913" y="16295"/>
                  <a:pt x="326758" y="15623"/>
                  <a:pt x="326499" y="15106"/>
                </a:cubicBezTo>
                <a:cubicBezTo>
                  <a:pt x="326189" y="14537"/>
                  <a:pt x="325878" y="14123"/>
                  <a:pt x="325465" y="13864"/>
                </a:cubicBezTo>
                <a:cubicBezTo>
                  <a:pt x="325051" y="13554"/>
                  <a:pt x="324637" y="13347"/>
                  <a:pt x="324120" y="13243"/>
                </a:cubicBezTo>
                <a:cubicBezTo>
                  <a:pt x="323654" y="13140"/>
                  <a:pt x="323189" y="13088"/>
                  <a:pt x="322723" y="13088"/>
                </a:cubicBezTo>
                <a:lnTo>
                  <a:pt x="315688" y="13088"/>
                </a:lnTo>
                <a:lnTo>
                  <a:pt x="315688" y="21572"/>
                </a:lnTo>
                <a:cubicBezTo>
                  <a:pt x="315688" y="21831"/>
                  <a:pt x="315585" y="22038"/>
                  <a:pt x="315430" y="22245"/>
                </a:cubicBezTo>
                <a:cubicBezTo>
                  <a:pt x="315275" y="22451"/>
                  <a:pt x="315016" y="22555"/>
                  <a:pt x="314757" y="22555"/>
                </a:cubicBezTo>
                <a:cubicBezTo>
                  <a:pt x="314447" y="22555"/>
                  <a:pt x="314188" y="22451"/>
                  <a:pt x="313981" y="22245"/>
                </a:cubicBezTo>
                <a:cubicBezTo>
                  <a:pt x="313774" y="22038"/>
                  <a:pt x="313671" y="21831"/>
                  <a:pt x="313671" y="21572"/>
                </a:cubicBezTo>
                <a:lnTo>
                  <a:pt x="313671" y="1345"/>
                </a:lnTo>
                <a:cubicBezTo>
                  <a:pt x="313671" y="1087"/>
                  <a:pt x="313774" y="880"/>
                  <a:pt x="313981" y="673"/>
                </a:cubicBezTo>
                <a:cubicBezTo>
                  <a:pt x="314188" y="517"/>
                  <a:pt x="314395" y="414"/>
                  <a:pt x="314654" y="414"/>
                </a:cubicBezTo>
                <a:close/>
                <a:moveTo>
                  <a:pt x="437556" y="362"/>
                </a:moveTo>
                <a:cubicBezTo>
                  <a:pt x="437712" y="362"/>
                  <a:pt x="437815" y="414"/>
                  <a:pt x="437970" y="465"/>
                </a:cubicBezTo>
                <a:cubicBezTo>
                  <a:pt x="438126" y="517"/>
                  <a:pt x="438229" y="621"/>
                  <a:pt x="438332" y="724"/>
                </a:cubicBezTo>
                <a:lnTo>
                  <a:pt x="451936" y="19037"/>
                </a:lnTo>
                <a:lnTo>
                  <a:pt x="451936" y="1241"/>
                </a:lnTo>
                <a:cubicBezTo>
                  <a:pt x="451936" y="983"/>
                  <a:pt x="452040" y="776"/>
                  <a:pt x="452195" y="621"/>
                </a:cubicBezTo>
                <a:cubicBezTo>
                  <a:pt x="452402" y="465"/>
                  <a:pt x="452609" y="362"/>
                  <a:pt x="452816" y="362"/>
                </a:cubicBezTo>
                <a:cubicBezTo>
                  <a:pt x="453074" y="362"/>
                  <a:pt x="453281" y="465"/>
                  <a:pt x="453540" y="724"/>
                </a:cubicBezTo>
                <a:cubicBezTo>
                  <a:pt x="453695" y="879"/>
                  <a:pt x="453799" y="1086"/>
                  <a:pt x="453799" y="1345"/>
                </a:cubicBezTo>
                <a:lnTo>
                  <a:pt x="453799" y="21572"/>
                </a:lnTo>
                <a:cubicBezTo>
                  <a:pt x="453799" y="21882"/>
                  <a:pt x="453695" y="22141"/>
                  <a:pt x="453488" y="22296"/>
                </a:cubicBezTo>
                <a:cubicBezTo>
                  <a:pt x="453281" y="22451"/>
                  <a:pt x="453074" y="22555"/>
                  <a:pt x="452816" y="22555"/>
                </a:cubicBezTo>
                <a:cubicBezTo>
                  <a:pt x="452661" y="22555"/>
                  <a:pt x="452557" y="22503"/>
                  <a:pt x="452402" y="22451"/>
                </a:cubicBezTo>
                <a:cubicBezTo>
                  <a:pt x="452247" y="22399"/>
                  <a:pt x="452143" y="22296"/>
                  <a:pt x="452040" y="22193"/>
                </a:cubicBezTo>
                <a:lnTo>
                  <a:pt x="438488" y="3931"/>
                </a:lnTo>
                <a:lnTo>
                  <a:pt x="438488" y="21675"/>
                </a:lnTo>
                <a:cubicBezTo>
                  <a:pt x="438488" y="21934"/>
                  <a:pt x="438384" y="22141"/>
                  <a:pt x="438229" y="22296"/>
                </a:cubicBezTo>
                <a:cubicBezTo>
                  <a:pt x="438074" y="22451"/>
                  <a:pt x="437867" y="22555"/>
                  <a:pt x="437608" y="22555"/>
                </a:cubicBezTo>
                <a:cubicBezTo>
                  <a:pt x="437298" y="22555"/>
                  <a:pt x="437091" y="22451"/>
                  <a:pt x="436936" y="22296"/>
                </a:cubicBezTo>
                <a:cubicBezTo>
                  <a:pt x="436781" y="22089"/>
                  <a:pt x="436677" y="21934"/>
                  <a:pt x="436677" y="21675"/>
                </a:cubicBezTo>
                <a:lnTo>
                  <a:pt x="436677" y="1345"/>
                </a:lnTo>
                <a:cubicBezTo>
                  <a:pt x="436677" y="1034"/>
                  <a:pt x="436729" y="776"/>
                  <a:pt x="436936" y="621"/>
                </a:cubicBezTo>
                <a:cubicBezTo>
                  <a:pt x="437091" y="465"/>
                  <a:pt x="437349" y="362"/>
                  <a:pt x="437556" y="362"/>
                </a:cubicBezTo>
                <a:close/>
                <a:moveTo>
                  <a:pt x="405538" y="362"/>
                </a:moveTo>
                <a:cubicBezTo>
                  <a:pt x="405796" y="362"/>
                  <a:pt x="406055" y="465"/>
                  <a:pt x="406210" y="672"/>
                </a:cubicBezTo>
                <a:cubicBezTo>
                  <a:pt x="406417" y="828"/>
                  <a:pt x="406520" y="1086"/>
                  <a:pt x="406520" y="1345"/>
                </a:cubicBezTo>
                <a:lnTo>
                  <a:pt x="406520" y="21468"/>
                </a:lnTo>
                <a:cubicBezTo>
                  <a:pt x="406520" y="21727"/>
                  <a:pt x="406417" y="21934"/>
                  <a:pt x="406210" y="22141"/>
                </a:cubicBezTo>
                <a:cubicBezTo>
                  <a:pt x="406003" y="22296"/>
                  <a:pt x="405796" y="22399"/>
                  <a:pt x="405538" y="22399"/>
                </a:cubicBezTo>
                <a:cubicBezTo>
                  <a:pt x="405227" y="22399"/>
                  <a:pt x="404969" y="22348"/>
                  <a:pt x="404814" y="22141"/>
                </a:cubicBezTo>
                <a:cubicBezTo>
                  <a:pt x="404658" y="21986"/>
                  <a:pt x="404555" y="21727"/>
                  <a:pt x="404555" y="21468"/>
                </a:cubicBezTo>
                <a:lnTo>
                  <a:pt x="404555" y="1345"/>
                </a:lnTo>
                <a:cubicBezTo>
                  <a:pt x="404555" y="1086"/>
                  <a:pt x="404606" y="879"/>
                  <a:pt x="404814" y="672"/>
                </a:cubicBezTo>
                <a:cubicBezTo>
                  <a:pt x="405020" y="465"/>
                  <a:pt x="405227" y="362"/>
                  <a:pt x="405538" y="362"/>
                </a:cubicBezTo>
                <a:close/>
                <a:moveTo>
                  <a:pt x="365605" y="362"/>
                </a:moveTo>
                <a:lnTo>
                  <a:pt x="377192" y="362"/>
                </a:lnTo>
                <a:cubicBezTo>
                  <a:pt x="377450" y="362"/>
                  <a:pt x="377657" y="465"/>
                  <a:pt x="377864" y="621"/>
                </a:cubicBezTo>
                <a:cubicBezTo>
                  <a:pt x="378020" y="776"/>
                  <a:pt x="378123" y="1034"/>
                  <a:pt x="378123" y="1293"/>
                </a:cubicBezTo>
                <a:cubicBezTo>
                  <a:pt x="378123" y="1552"/>
                  <a:pt x="378071" y="1810"/>
                  <a:pt x="377864" y="1966"/>
                </a:cubicBezTo>
                <a:cubicBezTo>
                  <a:pt x="377657" y="2121"/>
                  <a:pt x="377450" y="2224"/>
                  <a:pt x="377192" y="2224"/>
                </a:cubicBezTo>
                <a:lnTo>
                  <a:pt x="366640" y="2224"/>
                </a:lnTo>
                <a:lnTo>
                  <a:pt x="366640" y="10139"/>
                </a:lnTo>
                <a:lnTo>
                  <a:pt x="375744" y="10139"/>
                </a:lnTo>
                <a:cubicBezTo>
                  <a:pt x="376002" y="10139"/>
                  <a:pt x="376209" y="10191"/>
                  <a:pt x="376416" y="10398"/>
                </a:cubicBezTo>
                <a:cubicBezTo>
                  <a:pt x="376571" y="10605"/>
                  <a:pt x="376675" y="10812"/>
                  <a:pt x="376675" y="11070"/>
                </a:cubicBezTo>
                <a:cubicBezTo>
                  <a:pt x="376675" y="11329"/>
                  <a:pt x="376623" y="11588"/>
                  <a:pt x="376416" y="11743"/>
                </a:cubicBezTo>
                <a:cubicBezTo>
                  <a:pt x="376209" y="11898"/>
                  <a:pt x="376002" y="12001"/>
                  <a:pt x="375744" y="12001"/>
                </a:cubicBezTo>
                <a:lnTo>
                  <a:pt x="366640" y="12001"/>
                </a:lnTo>
                <a:lnTo>
                  <a:pt x="366640" y="20589"/>
                </a:lnTo>
                <a:lnTo>
                  <a:pt x="377192" y="20589"/>
                </a:lnTo>
                <a:cubicBezTo>
                  <a:pt x="377450" y="20589"/>
                  <a:pt x="377657" y="20641"/>
                  <a:pt x="377864" y="20847"/>
                </a:cubicBezTo>
                <a:cubicBezTo>
                  <a:pt x="378020" y="21054"/>
                  <a:pt x="378123" y="21261"/>
                  <a:pt x="378123" y="21520"/>
                </a:cubicBezTo>
                <a:cubicBezTo>
                  <a:pt x="378123" y="21779"/>
                  <a:pt x="378071" y="22037"/>
                  <a:pt x="377864" y="22193"/>
                </a:cubicBezTo>
                <a:cubicBezTo>
                  <a:pt x="377657" y="22348"/>
                  <a:pt x="377450" y="22451"/>
                  <a:pt x="377192" y="22451"/>
                </a:cubicBezTo>
                <a:lnTo>
                  <a:pt x="365605" y="22451"/>
                </a:lnTo>
                <a:cubicBezTo>
                  <a:pt x="365346" y="22451"/>
                  <a:pt x="365139" y="22399"/>
                  <a:pt x="364933" y="22193"/>
                </a:cubicBezTo>
                <a:cubicBezTo>
                  <a:pt x="364778" y="21986"/>
                  <a:pt x="364674" y="21779"/>
                  <a:pt x="364674" y="21520"/>
                </a:cubicBezTo>
                <a:lnTo>
                  <a:pt x="364674" y="1293"/>
                </a:lnTo>
                <a:cubicBezTo>
                  <a:pt x="364674" y="1034"/>
                  <a:pt x="364726" y="828"/>
                  <a:pt x="364933" y="621"/>
                </a:cubicBezTo>
                <a:cubicBezTo>
                  <a:pt x="365139" y="465"/>
                  <a:pt x="365346" y="362"/>
                  <a:pt x="365605" y="362"/>
                </a:cubicBezTo>
                <a:close/>
                <a:moveTo>
                  <a:pt x="272910" y="362"/>
                </a:moveTo>
                <a:lnTo>
                  <a:pt x="284393" y="362"/>
                </a:lnTo>
                <a:cubicBezTo>
                  <a:pt x="284652" y="362"/>
                  <a:pt x="284910" y="465"/>
                  <a:pt x="285014" y="621"/>
                </a:cubicBezTo>
                <a:cubicBezTo>
                  <a:pt x="285169" y="776"/>
                  <a:pt x="285272" y="1034"/>
                  <a:pt x="285272" y="1293"/>
                </a:cubicBezTo>
                <a:cubicBezTo>
                  <a:pt x="285272" y="1552"/>
                  <a:pt x="285169" y="1810"/>
                  <a:pt x="285014" y="1966"/>
                </a:cubicBezTo>
                <a:cubicBezTo>
                  <a:pt x="284859" y="2121"/>
                  <a:pt x="284600" y="2224"/>
                  <a:pt x="284341" y="2224"/>
                </a:cubicBezTo>
                <a:lnTo>
                  <a:pt x="273841" y="2224"/>
                </a:lnTo>
                <a:lnTo>
                  <a:pt x="273841" y="10139"/>
                </a:lnTo>
                <a:lnTo>
                  <a:pt x="282945" y="10139"/>
                </a:lnTo>
                <a:cubicBezTo>
                  <a:pt x="283203" y="10139"/>
                  <a:pt x="283462" y="10243"/>
                  <a:pt x="283617" y="10398"/>
                </a:cubicBezTo>
                <a:cubicBezTo>
                  <a:pt x="283772" y="10605"/>
                  <a:pt x="283876" y="10812"/>
                  <a:pt x="283876" y="11070"/>
                </a:cubicBezTo>
                <a:cubicBezTo>
                  <a:pt x="283876" y="11329"/>
                  <a:pt x="283772" y="11588"/>
                  <a:pt x="283617" y="11743"/>
                </a:cubicBezTo>
                <a:cubicBezTo>
                  <a:pt x="283462" y="11898"/>
                  <a:pt x="283203" y="12001"/>
                  <a:pt x="282945" y="12001"/>
                </a:cubicBezTo>
                <a:lnTo>
                  <a:pt x="273841" y="12001"/>
                </a:lnTo>
                <a:lnTo>
                  <a:pt x="273841" y="21520"/>
                </a:lnTo>
                <a:cubicBezTo>
                  <a:pt x="273841" y="21779"/>
                  <a:pt x="273737" y="21986"/>
                  <a:pt x="273582" y="22193"/>
                </a:cubicBezTo>
                <a:cubicBezTo>
                  <a:pt x="273427" y="22348"/>
                  <a:pt x="273168" y="22451"/>
                  <a:pt x="272910" y="22451"/>
                </a:cubicBezTo>
                <a:cubicBezTo>
                  <a:pt x="272599" y="22451"/>
                  <a:pt x="272341" y="22399"/>
                  <a:pt x="272186" y="22193"/>
                </a:cubicBezTo>
                <a:cubicBezTo>
                  <a:pt x="272030" y="21986"/>
                  <a:pt x="271927" y="21779"/>
                  <a:pt x="271927" y="21520"/>
                </a:cubicBezTo>
                <a:lnTo>
                  <a:pt x="271927" y="1293"/>
                </a:lnTo>
                <a:cubicBezTo>
                  <a:pt x="271927" y="1034"/>
                  <a:pt x="272030" y="828"/>
                  <a:pt x="272237" y="621"/>
                </a:cubicBezTo>
                <a:cubicBezTo>
                  <a:pt x="272444" y="465"/>
                  <a:pt x="272651" y="362"/>
                  <a:pt x="272910" y="362"/>
                </a:cubicBezTo>
                <a:close/>
                <a:moveTo>
                  <a:pt x="246270" y="362"/>
                </a:moveTo>
                <a:lnTo>
                  <a:pt x="257495" y="362"/>
                </a:lnTo>
                <a:cubicBezTo>
                  <a:pt x="257857" y="362"/>
                  <a:pt x="258167" y="517"/>
                  <a:pt x="258426" y="724"/>
                </a:cubicBezTo>
                <a:cubicBezTo>
                  <a:pt x="258685" y="931"/>
                  <a:pt x="258788" y="1241"/>
                  <a:pt x="258788" y="1604"/>
                </a:cubicBezTo>
                <a:cubicBezTo>
                  <a:pt x="258788" y="1966"/>
                  <a:pt x="258685" y="2276"/>
                  <a:pt x="258426" y="2483"/>
                </a:cubicBezTo>
                <a:cubicBezTo>
                  <a:pt x="258167" y="2690"/>
                  <a:pt x="257857" y="2793"/>
                  <a:pt x="257495" y="2793"/>
                </a:cubicBezTo>
                <a:lnTo>
                  <a:pt x="257495" y="2845"/>
                </a:lnTo>
                <a:lnTo>
                  <a:pt x="247615" y="2845"/>
                </a:lnTo>
                <a:lnTo>
                  <a:pt x="247615" y="9932"/>
                </a:lnTo>
                <a:lnTo>
                  <a:pt x="256099" y="9932"/>
                </a:lnTo>
                <a:cubicBezTo>
                  <a:pt x="256461" y="9932"/>
                  <a:pt x="256771" y="10087"/>
                  <a:pt x="257030" y="10294"/>
                </a:cubicBezTo>
                <a:cubicBezTo>
                  <a:pt x="257288" y="10501"/>
                  <a:pt x="257392" y="10812"/>
                  <a:pt x="257392" y="11174"/>
                </a:cubicBezTo>
                <a:cubicBezTo>
                  <a:pt x="257392" y="11536"/>
                  <a:pt x="257288" y="11846"/>
                  <a:pt x="257030" y="12053"/>
                </a:cubicBezTo>
                <a:cubicBezTo>
                  <a:pt x="256771" y="12260"/>
                  <a:pt x="256461" y="12364"/>
                  <a:pt x="256099" y="12364"/>
                </a:cubicBezTo>
                <a:lnTo>
                  <a:pt x="247615" y="12364"/>
                </a:lnTo>
                <a:lnTo>
                  <a:pt x="247615" y="20020"/>
                </a:lnTo>
                <a:lnTo>
                  <a:pt x="257495" y="20020"/>
                </a:lnTo>
                <a:cubicBezTo>
                  <a:pt x="257857" y="20020"/>
                  <a:pt x="258167" y="20123"/>
                  <a:pt x="258426" y="20382"/>
                </a:cubicBezTo>
                <a:cubicBezTo>
                  <a:pt x="258685" y="20589"/>
                  <a:pt x="258788" y="20899"/>
                  <a:pt x="258788" y="21210"/>
                </a:cubicBezTo>
                <a:cubicBezTo>
                  <a:pt x="258788" y="21572"/>
                  <a:pt x="258685" y="21882"/>
                  <a:pt x="258426" y="22089"/>
                </a:cubicBezTo>
                <a:cubicBezTo>
                  <a:pt x="258167" y="22348"/>
                  <a:pt x="257857" y="22451"/>
                  <a:pt x="257495" y="22451"/>
                </a:cubicBezTo>
                <a:lnTo>
                  <a:pt x="246270" y="22451"/>
                </a:lnTo>
                <a:cubicBezTo>
                  <a:pt x="245908" y="22451"/>
                  <a:pt x="245650" y="22348"/>
                  <a:pt x="245391" y="22089"/>
                </a:cubicBezTo>
                <a:cubicBezTo>
                  <a:pt x="245133" y="21830"/>
                  <a:pt x="245029" y="21520"/>
                  <a:pt x="245029" y="21158"/>
                </a:cubicBezTo>
                <a:lnTo>
                  <a:pt x="245029" y="1604"/>
                </a:lnTo>
                <a:cubicBezTo>
                  <a:pt x="245029" y="1241"/>
                  <a:pt x="245133" y="983"/>
                  <a:pt x="245391" y="724"/>
                </a:cubicBezTo>
                <a:cubicBezTo>
                  <a:pt x="245598" y="465"/>
                  <a:pt x="245908" y="362"/>
                  <a:pt x="246270" y="362"/>
                </a:cubicBezTo>
                <a:close/>
                <a:moveTo>
                  <a:pt x="202665" y="362"/>
                </a:moveTo>
                <a:cubicBezTo>
                  <a:pt x="202975" y="362"/>
                  <a:pt x="203286" y="465"/>
                  <a:pt x="203544" y="724"/>
                </a:cubicBezTo>
                <a:cubicBezTo>
                  <a:pt x="203803" y="983"/>
                  <a:pt x="203958" y="1293"/>
                  <a:pt x="203958" y="1655"/>
                </a:cubicBezTo>
                <a:lnTo>
                  <a:pt x="203958" y="14174"/>
                </a:lnTo>
                <a:cubicBezTo>
                  <a:pt x="203958" y="15364"/>
                  <a:pt x="204217" y="16399"/>
                  <a:pt x="204734" y="17278"/>
                </a:cubicBezTo>
                <a:cubicBezTo>
                  <a:pt x="205251" y="18157"/>
                  <a:pt x="205976" y="18882"/>
                  <a:pt x="206855" y="19399"/>
                </a:cubicBezTo>
                <a:cubicBezTo>
                  <a:pt x="207734" y="19916"/>
                  <a:pt x="208717" y="20175"/>
                  <a:pt x="209751" y="20175"/>
                </a:cubicBezTo>
                <a:cubicBezTo>
                  <a:pt x="210786" y="20175"/>
                  <a:pt x="211769" y="19916"/>
                  <a:pt x="212700" y="19399"/>
                </a:cubicBezTo>
                <a:cubicBezTo>
                  <a:pt x="213579" y="18882"/>
                  <a:pt x="214303" y="18209"/>
                  <a:pt x="214872" y="17278"/>
                </a:cubicBezTo>
                <a:cubicBezTo>
                  <a:pt x="215441" y="16347"/>
                  <a:pt x="215700" y="15312"/>
                  <a:pt x="215700" y="14174"/>
                </a:cubicBezTo>
                <a:lnTo>
                  <a:pt x="215700" y="1655"/>
                </a:lnTo>
                <a:cubicBezTo>
                  <a:pt x="215700" y="1293"/>
                  <a:pt x="215803" y="983"/>
                  <a:pt x="216011" y="724"/>
                </a:cubicBezTo>
                <a:cubicBezTo>
                  <a:pt x="216217" y="465"/>
                  <a:pt x="216528" y="362"/>
                  <a:pt x="216890" y="362"/>
                </a:cubicBezTo>
                <a:cubicBezTo>
                  <a:pt x="217252" y="362"/>
                  <a:pt x="217511" y="465"/>
                  <a:pt x="217821" y="724"/>
                </a:cubicBezTo>
                <a:cubicBezTo>
                  <a:pt x="218079" y="983"/>
                  <a:pt x="218183" y="1293"/>
                  <a:pt x="218183" y="1655"/>
                </a:cubicBezTo>
                <a:lnTo>
                  <a:pt x="218183" y="14174"/>
                </a:lnTo>
                <a:cubicBezTo>
                  <a:pt x="218183" y="15778"/>
                  <a:pt x="217769" y="17226"/>
                  <a:pt x="217045" y="18520"/>
                </a:cubicBezTo>
                <a:cubicBezTo>
                  <a:pt x="216321" y="19813"/>
                  <a:pt x="215286" y="20847"/>
                  <a:pt x="214045" y="21572"/>
                </a:cubicBezTo>
                <a:cubicBezTo>
                  <a:pt x="212804" y="22348"/>
                  <a:pt x="211355" y="22710"/>
                  <a:pt x="209751" y="22710"/>
                </a:cubicBezTo>
                <a:cubicBezTo>
                  <a:pt x="208148" y="22710"/>
                  <a:pt x="206700" y="22296"/>
                  <a:pt x="205407" y="21572"/>
                </a:cubicBezTo>
                <a:cubicBezTo>
                  <a:pt x="204165" y="20796"/>
                  <a:pt x="203131" y="19813"/>
                  <a:pt x="202406" y="18520"/>
                </a:cubicBezTo>
                <a:cubicBezTo>
                  <a:pt x="201682" y="17226"/>
                  <a:pt x="201320" y="15778"/>
                  <a:pt x="201320" y="14174"/>
                </a:cubicBezTo>
                <a:lnTo>
                  <a:pt x="201320" y="1655"/>
                </a:lnTo>
                <a:cubicBezTo>
                  <a:pt x="201320" y="1293"/>
                  <a:pt x="201424" y="983"/>
                  <a:pt x="201682" y="724"/>
                </a:cubicBezTo>
                <a:cubicBezTo>
                  <a:pt x="201941" y="465"/>
                  <a:pt x="202251" y="362"/>
                  <a:pt x="202665" y="362"/>
                </a:cubicBezTo>
                <a:close/>
                <a:moveTo>
                  <a:pt x="181458" y="362"/>
                </a:moveTo>
                <a:lnTo>
                  <a:pt x="196148" y="362"/>
                </a:lnTo>
                <a:cubicBezTo>
                  <a:pt x="196510" y="362"/>
                  <a:pt x="196820" y="465"/>
                  <a:pt x="197027" y="672"/>
                </a:cubicBezTo>
                <a:cubicBezTo>
                  <a:pt x="197286" y="879"/>
                  <a:pt x="197389" y="1190"/>
                  <a:pt x="197389" y="1552"/>
                </a:cubicBezTo>
                <a:cubicBezTo>
                  <a:pt x="197389" y="1914"/>
                  <a:pt x="197286" y="2224"/>
                  <a:pt x="197027" y="2431"/>
                </a:cubicBezTo>
                <a:cubicBezTo>
                  <a:pt x="196769" y="2638"/>
                  <a:pt x="196458" y="2742"/>
                  <a:pt x="196096" y="2742"/>
                </a:cubicBezTo>
                <a:lnTo>
                  <a:pt x="190096" y="2742"/>
                </a:lnTo>
                <a:lnTo>
                  <a:pt x="190096" y="21158"/>
                </a:lnTo>
                <a:cubicBezTo>
                  <a:pt x="190096" y="21520"/>
                  <a:pt x="189992" y="21830"/>
                  <a:pt x="189734" y="22089"/>
                </a:cubicBezTo>
                <a:cubicBezTo>
                  <a:pt x="189475" y="22348"/>
                  <a:pt x="189165" y="22451"/>
                  <a:pt x="188751" y="22451"/>
                </a:cubicBezTo>
                <a:cubicBezTo>
                  <a:pt x="188389" y="22451"/>
                  <a:pt x="188079" y="22348"/>
                  <a:pt x="187820" y="22089"/>
                </a:cubicBezTo>
                <a:cubicBezTo>
                  <a:pt x="187561" y="21830"/>
                  <a:pt x="187458" y="21520"/>
                  <a:pt x="187458" y="21158"/>
                </a:cubicBezTo>
                <a:lnTo>
                  <a:pt x="187458" y="2742"/>
                </a:lnTo>
                <a:lnTo>
                  <a:pt x="181458" y="2742"/>
                </a:lnTo>
                <a:cubicBezTo>
                  <a:pt x="181096" y="2742"/>
                  <a:pt x="180837" y="2638"/>
                  <a:pt x="180578" y="2431"/>
                </a:cubicBezTo>
                <a:cubicBezTo>
                  <a:pt x="180320" y="2173"/>
                  <a:pt x="180216" y="1914"/>
                  <a:pt x="180216" y="1552"/>
                </a:cubicBezTo>
                <a:cubicBezTo>
                  <a:pt x="180216" y="1190"/>
                  <a:pt x="180320" y="879"/>
                  <a:pt x="180578" y="672"/>
                </a:cubicBezTo>
                <a:cubicBezTo>
                  <a:pt x="180785" y="465"/>
                  <a:pt x="181096" y="362"/>
                  <a:pt x="181458" y="362"/>
                </a:cubicBezTo>
                <a:close/>
                <a:moveTo>
                  <a:pt x="168422" y="362"/>
                </a:moveTo>
                <a:cubicBezTo>
                  <a:pt x="168784" y="362"/>
                  <a:pt x="169095" y="465"/>
                  <a:pt x="169353" y="724"/>
                </a:cubicBezTo>
                <a:cubicBezTo>
                  <a:pt x="169612" y="931"/>
                  <a:pt x="169715" y="1241"/>
                  <a:pt x="169715" y="1604"/>
                </a:cubicBezTo>
                <a:lnTo>
                  <a:pt x="169715" y="19968"/>
                </a:lnTo>
                <a:lnTo>
                  <a:pt x="179285" y="19968"/>
                </a:lnTo>
                <a:cubicBezTo>
                  <a:pt x="179647" y="19968"/>
                  <a:pt x="179905" y="20123"/>
                  <a:pt x="180216" y="20330"/>
                </a:cubicBezTo>
                <a:cubicBezTo>
                  <a:pt x="180475" y="20537"/>
                  <a:pt x="180578" y="20847"/>
                  <a:pt x="180578" y="21210"/>
                </a:cubicBezTo>
                <a:cubicBezTo>
                  <a:pt x="180578" y="21572"/>
                  <a:pt x="180475" y="21882"/>
                  <a:pt x="180216" y="22089"/>
                </a:cubicBezTo>
                <a:cubicBezTo>
                  <a:pt x="179957" y="22348"/>
                  <a:pt x="179647" y="22451"/>
                  <a:pt x="179285" y="22451"/>
                </a:cubicBezTo>
                <a:lnTo>
                  <a:pt x="168370" y="22451"/>
                </a:lnTo>
                <a:cubicBezTo>
                  <a:pt x="168008" y="22451"/>
                  <a:pt x="167750" y="22348"/>
                  <a:pt x="167491" y="22089"/>
                </a:cubicBezTo>
                <a:cubicBezTo>
                  <a:pt x="167233" y="21830"/>
                  <a:pt x="167129" y="21520"/>
                  <a:pt x="167129" y="21158"/>
                </a:cubicBezTo>
                <a:lnTo>
                  <a:pt x="167129" y="1604"/>
                </a:lnTo>
                <a:cubicBezTo>
                  <a:pt x="167129" y="1241"/>
                  <a:pt x="167233" y="983"/>
                  <a:pt x="167491" y="724"/>
                </a:cubicBezTo>
                <a:cubicBezTo>
                  <a:pt x="167750" y="465"/>
                  <a:pt x="168060" y="362"/>
                  <a:pt x="168422" y="362"/>
                </a:cubicBezTo>
                <a:close/>
                <a:moveTo>
                  <a:pt x="146024" y="362"/>
                </a:moveTo>
                <a:cubicBezTo>
                  <a:pt x="146334" y="362"/>
                  <a:pt x="146645" y="465"/>
                  <a:pt x="146903" y="724"/>
                </a:cubicBezTo>
                <a:cubicBezTo>
                  <a:pt x="147162" y="983"/>
                  <a:pt x="147317" y="1293"/>
                  <a:pt x="147317" y="1655"/>
                </a:cubicBezTo>
                <a:lnTo>
                  <a:pt x="147317" y="14174"/>
                </a:lnTo>
                <a:cubicBezTo>
                  <a:pt x="147317" y="15364"/>
                  <a:pt x="147576" y="16399"/>
                  <a:pt x="148093" y="17278"/>
                </a:cubicBezTo>
                <a:cubicBezTo>
                  <a:pt x="148610" y="18157"/>
                  <a:pt x="149335" y="18882"/>
                  <a:pt x="150214" y="19399"/>
                </a:cubicBezTo>
                <a:cubicBezTo>
                  <a:pt x="151145" y="19916"/>
                  <a:pt x="152128" y="20175"/>
                  <a:pt x="153162" y="20175"/>
                </a:cubicBezTo>
                <a:cubicBezTo>
                  <a:pt x="154197" y="20175"/>
                  <a:pt x="155180" y="19916"/>
                  <a:pt x="156111" y="19399"/>
                </a:cubicBezTo>
                <a:cubicBezTo>
                  <a:pt x="156990" y="18882"/>
                  <a:pt x="157714" y="18209"/>
                  <a:pt x="158283" y="17278"/>
                </a:cubicBezTo>
                <a:cubicBezTo>
                  <a:pt x="158852" y="16347"/>
                  <a:pt x="159111" y="15312"/>
                  <a:pt x="159111" y="14174"/>
                </a:cubicBezTo>
                <a:lnTo>
                  <a:pt x="159111" y="1655"/>
                </a:lnTo>
                <a:cubicBezTo>
                  <a:pt x="159111" y="1293"/>
                  <a:pt x="159214" y="983"/>
                  <a:pt x="159421" y="724"/>
                </a:cubicBezTo>
                <a:cubicBezTo>
                  <a:pt x="159628" y="465"/>
                  <a:pt x="159938" y="362"/>
                  <a:pt x="160301" y="362"/>
                </a:cubicBezTo>
                <a:cubicBezTo>
                  <a:pt x="160663" y="362"/>
                  <a:pt x="160973" y="465"/>
                  <a:pt x="161180" y="724"/>
                </a:cubicBezTo>
                <a:cubicBezTo>
                  <a:pt x="161439" y="983"/>
                  <a:pt x="161542" y="1293"/>
                  <a:pt x="161542" y="1655"/>
                </a:cubicBezTo>
                <a:lnTo>
                  <a:pt x="161542" y="14174"/>
                </a:lnTo>
                <a:cubicBezTo>
                  <a:pt x="161542" y="15778"/>
                  <a:pt x="161128" y="17226"/>
                  <a:pt x="160404" y="18520"/>
                </a:cubicBezTo>
                <a:cubicBezTo>
                  <a:pt x="159680" y="19813"/>
                  <a:pt x="158645" y="20847"/>
                  <a:pt x="157404" y="21572"/>
                </a:cubicBezTo>
                <a:cubicBezTo>
                  <a:pt x="156163" y="22348"/>
                  <a:pt x="154714" y="22710"/>
                  <a:pt x="153110" y="22710"/>
                </a:cubicBezTo>
                <a:cubicBezTo>
                  <a:pt x="151507" y="22710"/>
                  <a:pt x="150059" y="22296"/>
                  <a:pt x="148766" y="21572"/>
                </a:cubicBezTo>
                <a:cubicBezTo>
                  <a:pt x="147524" y="20796"/>
                  <a:pt x="146490" y="19813"/>
                  <a:pt x="145765" y="18520"/>
                </a:cubicBezTo>
                <a:cubicBezTo>
                  <a:pt x="145041" y="17226"/>
                  <a:pt x="144679" y="15778"/>
                  <a:pt x="144679" y="14174"/>
                </a:cubicBezTo>
                <a:lnTo>
                  <a:pt x="144679" y="1655"/>
                </a:lnTo>
                <a:cubicBezTo>
                  <a:pt x="144679" y="1293"/>
                  <a:pt x="144783" y="983"/>
                  <a:pt x="145041" y="724"/>
                </a:cubicBezTo>
                <a:cubicBezTo>
                  <a:pt x="145300" y="465"/>
                  <a:pt x="145610" y="362"/>
                  <a:pt x="146024" y="362"/>
                </a:cubicBezTo>
                <a:close/>
                <a:moveTo>
                  <a:pt x="95849" y="362"/>
                </a:moveTo>
                <a:lnTo>
                  <a:pt x="110540" y="362"/>
                </a:lnTo>
                <a:cubicBezTo>
                  <a:pt x="110902" y="362"/>
                  <a:pt x="111212" y="465"/>
                  <a:pt x="111419" y="672"/>
                </a:cubicBezTo>
                <a:cubicBezTo>
                  <a:pt x="111678" y="879"/>
                  <a:pt x="111781" y="1190"/>
                  <a:pt x="111781" y="1552"/>
                </a:cubicBezTo>
                <a:cubicBezTo>
                  <a:pt x="111781" y="1914"/>
                  <a:pt x="111678" y="2224"/>
                  <a:pt x="111419" y="2431"/>
                </a:cubicBezTo>
                <a:cubicBezTo>
                  <a:pt x="111161" y="2638"/>
                  <a:pt x="110850" y="2742"/>
                  <a:pt x="110488" y="2742"/>
                </a:cubicBezTo>
                <a:lnTo>
                  <a:pt x="104488" y="2742"/>
                </a:lnTo>
                <a:lnTo>
                  <a:pt x="104488" y="21158"/>
                </a:lnTo>
                <a:cubicBezTo>
                  <a:pt x="104488" y="21520"/>
                  <a:pt x="104384" y="21830"/>
                  <a:pt x="104126" y="22089"/>
                </a:cubicBezTo>
                <a:cubicBezTo>
                  <a:pt x="103867" y="22348"/>
                  <a:pt x="103557" y="22451"/>
                  <a:pt x="103143" y="22451"/>
                </a:cubicBezTo>
                <a:cubicBezTo>
                  <a:pt x="102781" y="22451"/>
                  <a:pt x="102471" y="22348"/>
                  <a:pt x="102212" y="22089"/>
                </a:cubicBezTo>
                <a:cubicBezTo>
                  <a:pt x="101953" y="21830"/>
                  <a:pt x="101850" y="21520"/>
                  <a:pt x="101850" y="21158"/>
                </a:cubicBezTo>
                <a:lnTo>
                  <a:pt x="101850" y="2742"/>
                </a:lnTo>
                <a:lnTo>
                  <a:pt x="95849" y="2742"/>
                </a:lnTo>
                <a:cubicBezTo>
                  <a:pt x="95488" y="2742"/>
                  <a:pt x="95229" y="2638"/>
                  <a:pt x="94970" y="2431"/>
                </a:cubicBezTo>
                <a:cubicBezTo>
                  <a:pt x="94712" y="2173"/>
                  <a:pt x="94608" y="1914"/>
                  <a:pt x="94608" y="1552"/>
                </a:cubicBezTo>
                <a:cubicBezTo>
                  <a:pt x="94608" y="1190"/>
                  <a:pt x="94712" y="879"/>
                  <a:pt x="94970" y="672"/>
                </a:cubicBezTo>
                <a:cubicBezTo>
                  <a:pt x="95177" y="465"/>
                  <a:pt x="95488" y="362"/>
                  <a:pt x="95849" y="362"/>
                </a:cubicBezTo>
                <a:close/>
                <a:moveTo>
                  <a:pt x="79608" y="362"/>
                </a:moveTo>
                <a:lnTo>
                  <a:pt x="90832" y="362"/>
                </a:lnTo>
                <a:cubicBezTo>
                  <a:pt x="91194" y="362"/>
                  <a:pt x="91505" y="517"/>
                  <a:pt x="91763" y="724"/>
                </a:cubicBezTo>
                <a:cubicBezTo>
                  <a:pt x="92022" y="931"/>
                  <a:pt x="92125" y="1241"/>
                  <a:pt x="92125" y="1604"/>
                </a:cubicBezTo>
                <a:cubicBezTo>
                  <a:pt x="92125" y="1966"/>
                  <a:pt x="92022" y="2276"/>
                  <a:pt x="91763" y="2483"/>
                </a:cubicBezTo>
                <a:cubicBezTo>
                  <a:pt x="91505" y="2690"/>
                  <a:pt x="91194" y="2793"/>
                  <a:pt x="90832" y="2793"/>
                </a:cubicBezTo>
                <a:lnTo>
                  <a:pt x="90832" y="2845"/>
                </a:lnTo>
                <a:lnTo>
                  <a:pt x="80952" y="2845"/>
                </a:lnTo>
                <a:lnTo>
                  <a:pt x="80952" y="9932"/>
                </a:lnTo>
                <a:lnTo>
                  <a:pt x="89436" y="9932"/>
                </a:lnTo>
                <a:cubicBezTo>
                  <a:pt x="89798" y="9932"/>
                  <a:pt x="90108" y="10087"/>
                  <a:pt x="90367" y="10294"/>
                </a:cubicBezTo>
                <a:cubicBezTo>
                  <a:pt x="90626" y="10501"/>
                  <a:pt x="90729" y="10812"/>
                  <a:pt x="90729" y="11174"/>
                </a:cubicBezTo>
                <a:cubicBezTo>
                  <a:pt x="90729" y="11536"/>
                  <a:pt x="90626" y="11846"/>
                  <a:pt x="90367" y="12053"/>
                </a:cubicBezTo>
                <a:cubicBezTo>
                  <a:pt x="90108" y="12260"/>
                  <a:pt x="89798" y="12364"/>
                  <a:pt x="89436" y="12364"/>
                </a:cubicBezTo>
                <a:lnTo>
                  <a:pt x="80952" y="12364"/>
                </a:lnTo>
                <a:lnTo>
                  <a:pt x="80952" y="20020"/>
                </a:lnTo>
                <a:lnTo>
                  <a:pt x="90832" y="20020"/>
                </a:lnTo>
                <a:cubicBezTo>
                  <a:pt x="91194" y="20020"/>
                  <a:pt x="91505" y="20123"/>
                  <a:pt x="91763" y="20382"/>
                </a:cubicBezTo>
                <a:cubicBezTo>
                  <a:pt x="92022" y="20589"/>
                  <a:pt x="92125" y="20899"/>
                  <a:pt x="92125" y="21210"/>
                </a:cubicBezTo>
                <a:cubicBezTo>
                  <a:pt x="92125" y="21572"/>
                  <a:pt x="92022" y="21882"/>
                  <a:pt x="91763" y="22089"/>
                </a:cubicBezTo>
                <a:cubicBezTo>
                  <a:pt x="91505" y="22348"/>
                  <a:pt x="91194" y="22451"/>
                  <a:pt x="90832" y="22451"/>
                </a:cubicBezTo>
                <a:lnTo>
                  <a:pt x="79608" y="22451"/>
                </a:lnTo>
                <a:cubicBezTo>
                  <a:pt x="79246" y="22451"/>
                  <a:pt x="78987" y="22348"/>
                  <a:pt x="78728" y="22089"/>
                </a:cubicBezTo>
                <a:cubicBezTo>
                  <a:pt x="78470" y="21830"/>
                  <a:pt x="78366" y="21520"/>
                  <a:pt x="78366" y="21158"/>
                </a:cubicBezTo>
                <a:lnTo>
                  <a:pt x="78366" y="1604"/>
                </a:lnTo>
                <a:cubicBezTo>
                  <a:pt x="78366" y="1241"/>
                  <a:pt x="78470" y="983"/>
                  <a:pt x="78728" y="724"/>
                </a:cubicBezTo>
                <a:cubicBezTo>
                  <a:pt x="78935" y="465"/>
                  <a:pt x="79246" y="362"/>
                  <a:pt x="79608" y="362"/>
                </a:cubicBezTo>
                <a:close/>
                <a:moveTo>
                  <a:pt x="61606" y="362"/>
                </a:moveTo>
                <a:lnTo>
                  <a:pt x="72831" y="362"/>
                </a:lnTo>
                <a:cubicBezTo>
                  <a:pt x="73193" y="362"/>
                  <a:pt x="73504" y="517"/>
                  <a:pt x="73762" y="724"/>
                </a:cubicBezTo>
                <a:cubicBezTo>
                  <a:pt x="74021" y="931"/>
                  <a:pt x="74124" y="1241"/>
                  <a:pt x="74124" y="1604"/>
                </a:cubicBezTo>
                <a:cubicBezTo>
                  <a:pt x="74124" y="1966"/>
                  <a:pt x="74021" y="2276"/>
                  <a:pt x="73762" y="2483"/>
                </a:cubicBezTo>
                <a:cubicBezTo>
                  <a:pt x="73504" y="2690"/>
                  <a:pt x="73193" y="2793"/>
                  <a:pt x="72831" y="2793"/>
                </a:cubicBezTo>
                <a:lnTo>
                  <a:pt x="72831" y="2845"/>
                </a:lnTo>
                <a:lnTo>
                  <a:pt x="62951" y="2845"/>
                </a:lnTo>
                <a:lnTo>
                  <a:pt x="62951" y="9932"/>
                </a:lnTo>
                <a:lnTo>
                  <a:pt x="71435" y="9932"/>
                </a:lnTo>
                <a:cubicBezTo>
                  <a:pt x="71797" y="9932"/>
                  <a:pt x="72107" y="10087"/>
                  <a:pt x="72366" y="10294"/>
                </a:cubicBezTo>
                <a:cubicBezTo>
                  <a:pt x="72624" y="10501"/>
                  <a:pt x="72728" y="10812"/>
                  <a:pt x="72728" y="11174"/>
                </a:cubicBezTo>
                <a:cubicBezTo>
                  <a:pt x="72728" y="11536"/>
                  <a:pt x="72624" y="11846"/>
                  <a:pt x="72366" y="12053"/>
                </a:cubicBezTo>
                <a:cubicBezTo>
                  <a:pt x="72107" y="12260"/>
                  <a:pt x="71797" y="12364"/>
                  <a:pt x="71435" y="12364"/>
                </a:cubicBezTo>
                <a:lnTo>
                  <a:pt x="62951" y="12364"/>
                </a:lnTo>
                <a:lnTo>
                  <a:pt x="62951" y="20020"/>
                </a:lnTo>
                <a:lnTo>
                  <a:pt x="72831" y="20020"/>
                </a:lnTo>
                <a:cubicBezTo>
                  <a:pt x="73193" y="20020"/>
                  <a:pt x="73504" y="20123"/>
                  <a:pt x="73762" y="20382"/>
                </a:cubicBezTo>
                <a:cubicBezTo>
                  <a:pt x="74021" y="20589"/>
                  <a:pt x="74124" y="20899"/>
                  <a:pt x="74124" y="21210"/>
                </a:cubicBezTo>
                <a:cubicBezTo>
                  <a:pt x="74124" y="21572"/>
                  <a:pt x="74021" y="21882"/>
                  <a:pt x="73762" y="22089"/>
                </a:cubicBezTo>
                <a:cubicBezTo>
                  <a:pt x="73504" y="22348"/>
                  <a:pt x="73193" y="22451"/>
                  <a:pt x="72831" y="22451"/>
                </a:cubicBezTo>
                <a:lnTo>
                  <a:pt x="61606" y="22451"/>
                </a:lnTo>
                <a:cubicBezTo>
                  <a:pt x="61244" y="22451"/>
                  <a:pt x="60986" y="22348"/>
                  <a:pt x="60727" y="22089"/>
                </a:cubicBezTo>
                <a:cubicBezTo>
                  <a:pt x="60469" y="21830"/>
                  <a:pt x="60365" y="21520"/>
                  <a:pt x="60365" y="21158"/>
                </a:cubicBezTo>
                <a:lnTo>
                  <a:pt x="60365" y="1604"/>
                </a:lnTo>
                <a:cubicBezTo>
                  <a:pt x="60365" y="1241"/>
                  <a:pt x="60469" y="983"/>
                  <a:pt x="60727" y="724"/>
                </a:cubicBezTo>
                <a:cubicBezTo>
                  <a:pt x="60934" y="465"/>
                  <a:pt x="61244" y="362"/>
                  <a:pt x="61606" y="362"/>
                </a:cubicBezTo>
                <a:close/>
                <a:moveTo>
                  <a:pt x="19191" y="362"/>
                </a:moveTo>
                <a:lnTo>
                  <a:pt x="33881" y="362"/>
                </a:lnTo>
                <a:cubicBezTo>
                  <a:pt x="34243" y="362"/>
                  <a:pt x="34553" y="465"/>
                  <a:pt x="34760" y="672"/>
                </a:cubicBezTo>
                <a:cubicBezTo>
                  <a:pt x="35019" y="879"/>
                  <a:pt x="35122" y="1190"/>
                  <a:pt x="35122" y="1552"/>
                </a:cubicBezTo>
                <a:cubicBezTo>
                  <a:pt x="35122" y="1914"/>
                  <a:pt x="35019" y="2224"/>
                  <a:pt x="34760" y="2431"/>
                </a:cubicBezTo>
                <a:cubicBezTo>
                  <a:pt x="34502" y="2638"/>
                  <a:pt x="34191" y="2742"/>
                  <a:pt x="33829" y="2742"/>
                </a:cubicBezTo>
                <a:lnTo>
                  <a:pt x="27829" y="2742"/>
                </a:lnTo>
                <a:lnTo>
                  <a:pt x="27829" y="21158"/>
                </a:lnTo>
                <a:cubicBezTo>
                  <a:pt x="27829" y="21520"/>
                  <a:pt x="27725" y="21830"/>
                  <a:pt x="27467" y="22089"/>
                </a:cubicBezTo>
                <a:cubicBezTo>
                  <a:pt x="27208" y="22348"/>
                  <a:pt x="26898" y="22451"/>
                  <a:pt x="26484" y="22451"/>
                </a:cubicBezTo>
                <a:cubicBezTo>
                  <a:pt x="26122" y="22451"/>
                  <a:pt x="25812" y="22348"/>
                  <a:pt x="25553" y="22089"/>
                </a:cubicBezTo>
                <a:cubicBezTo>
                  <a:pt x="25294" y="21830"/>
                  <a:pt x="25191" y="21520"/>
                  <a:pt x="25191" y="21158"/>
                </a:cubicBezTo>
                <a:lnTo>
                  <a:pt x="25191" y="2742"/>
                </a:lnTo>
                <a:lnTo>
                  <a:pt x="19191" y="2742"/>
                </a:lnTo>
                <a:cubicBezTo>
                  <a:pt x="18829" y="2742"/>
                  <a:pt x="18570" y="2638"/>
                  <a:pt x="18311" y="2431"/>
                </a:cubicBezTo>
                <a:cubicBezTo>
                  <a:pt x="18053" y="2173"/>
                  <a:pt x="17949" y="1914"/>
                  <a:pt x="17949" y="1552"/>
                </a:cubicBezTo>
                <a:cubicBezTo>
                  <a:pt x="17949" y="1190"/>
                  <a:pt x="18053" y="879"/>
                  <a:pt x="18311" y="672"/>
                </a:cubicBezTo>
                <a:cubicBezTo>
                  <a:pt x="18518" y="465"/>
                  <a:pt x="18829" y="362"/>
                  <a:pt x="19191" y="362"/>
                </a:cubicBezTo>
                <a:close/>
                <a:moveTo>
                  <a:pt x="224907" y="259"/>
                </a:moveTo>
                <a:lnTo>
                  <a:pt x="233649" y="259"/>
                </a:lnTo>
                <a:cubicBezTo>
                  <a:pt x="234839" y="259"/>
                  <a:pt x="235925" y="569"/>
                  <a:pt x="236856" y="1087"/>
                </a:cubicBezTo>
                <a:cubicBezTo>
                  <a:pt x="237839" y="1656"/>
                  <a:pt x="238563" y="2380"/>
                  <a:pt x="239132" y="3311"/>
                </a:cubicBezTo>
                <a:cubicBezTo>
                  <a:pt x="239701" y="4294"/>
                  <a:pt x="239960" y="5329"/>
                  <a:pt x="239960" y="6570"/>
                </a:cubicBezTo>
                <a:cubicBezTo>
                  <a:pt x="239960" y="7450"/>
                  <a:pt x="239805" y="8277"/>
                  <a:pt x="239443" y="9053"/>
                </a:cubicBezTo>
                <a:cubicBezTo>
                  <a:pt x="239080" y="9778"/>
                  <a:pt x="238615" y="10450"/>
                  <a:pt x="238046" y="11019"/>
                </a:cubicBezTo>
                <a:cubicBezTo>
                  <a:pt x="237529" y="11536"/>
                  <a:pt x="236960" y="11898"/>
                  <a:pt x="236339" y="12157"/>
                </a:cubicBezTo>
                <a:cubicBezTo>
                  <a:pt x="236649" y="12312"/>
                  <a:pt x="236960" y="12519"/>
                  <a:pt x="237270" y="12726"/>
                </a:cubicBezTo>
                <a:cubicBezTo>
                  <a:pt x="237839" y="13192"/>
                  <a:pt x="238305" y="13709"/>
                  <a:pt x="238667" y="14382"/>
                </a:cubicBezTo>
                <a:cubicBezTo>
                  <a:pt x="239029" y="15054"/>
                  <a:pt x="239236" y="15830"/>
                  <a:pt x="239236" y="16709"/>
                </a:cubicBezTo>
                <a:cubicBezTo>
                  <a:pt x="239288" y="17485"/>
                  <a:pt x="239339" y="18106"/>
                  <a:pt x="239391" y="18572"/>
                </a:cubicBezTo>
                <a:cubicBezTo>
                  <a:pt x="239443" y="19037"/>
                  <a:pt x="239546" y="19400"/>
                  <a:pt x="239650" y="19658"/>
                </a:cubicBezTo>
                <a:cubicBezTo>
                  <a:pt x="239753" y="19917"/>
                  <a:pt x="239960" y="20124"/>
                  <a:pt x="240167" y="20279"/>
                </a:cubicBezTo>
                <a:cubicBezTo>
                  <a:pt x="240425" y="20486"/>
                  <a:pt x="240633" y="20744"/>
                  <a:pt x="240736" y="21003"/>
                </a:cubicBezTo>
                <a:cubicBezTo>
                  <a:pt x="240839" y="21314"/>
                  <a:pt x="240788" y="21624"/>
                  <a:pt x="240581" y="21934"/>
                </a:cubicBezTo>
                <a:cubicBezTo>
                  <a:pt x="240477" y="22141"/>
                  <a:pt x="240270" y="22296"/>
                  <a:pt x="240063" y="22348"/>
                </a:cubicBezTo>
                <a:cubicBezTo>
                  <a:pt x="239857" y="22452"/>
                  <a:pt x="239598" y="22452"/>
                  <a:pt x="239391" y="22452"/>
                </a:cubicBezTo>
                <a:cubicBezTo>
                  <a:pt x="239132" y="22400"/>
                  <a:pt x="238925" y="22348"/>
                  <a:pt x="238770" y="22245"/>
                </a:cubicBezTo>
                <a:cubicBezTo>
                  <a:pt x="238408" y="22090"/>
                  <a:pt x="238098" y="21779"/>
                  <a:pt x="237787" y="21417"/>
                </a:cubicBezTo>
                <a:cubicBezTo>
                  <a:pt x="237477" y="21055"/>
                  <a:pt x="237218" y="20486"/>
                  <a:pt x="237012" y="19813"/>
                </a:cubicBezTo>
                <a:cubicBezTo>
                  <a:pt x="236804" y="19141"/>
                  <a:pt x="236701" y="18158"/>
                  <a:pt x="236701" y="16968"/>
                </a:cubicBezTo>
                <a:cubicBezTo>
                  <a:pt x="236701" y="16296"/>
                  <a:pt x="236598" y="15778"/>
                  <a:pt x="236391" y="15313"/>
                </a:cubicBezTo>
                <a:cubicBezTo>
                  <a:pt x="236132" y="14847"/>
                  <a:pt x="235873" y="14485"/>
                  <a:pt x="235511" y="14226"/>
                </a:cubicBezTo>
                <a:cubicBezTo>
                  <a:pt x="235150" y="13968"/>
                  <a:pt x="234787" y="13761"/>
                  <a:pt x="234322" y="13657"/>
                </a:cubicBezTo>
                <a:cubicBezTo>
                  <a:pt x="233908" y="13554"/>
                  <a:pt x="233442" y="13502"/>
                  <a:pt x="232977" y="13502"/>
                </a:cubicBezTo>
                <a:lnTo>
                  <a:pt x="226304" y="13502"/>
                </a:lnTo>
                <a:lnTo>
                  <a:pt x="226304" y="21055"/>
                </a:lnTo>
                <a:cubicBezTo>
                  <a:pt x="226304" y="21417"/>
                  <a:pt x="226201" y="21727"/>
                  <a:pt x="225994" y="21986"/>
                </a:cubicBezTo>
                <a:cubicBezTo>
                  <a:pt x="225735" y="22245"/>
                  <a:pt x="225476" y="22348"/>
                  <a:pt x="225115" y="22348"/>
                </a:cubicBezTo>
                <a:cubicBezTo>
                  <a:pt x="224701" y="22348"/>
                  <a:pt x="224338" y="22245"/>
                  <a:pt x="224080" y="21986"/>
                </a:cubicBezTo>
                <a:cubicBezTo>
                  <a:pt x="223821" y="21727"/>
                  <a:pt x="223666" y="21417"/>
                  <a:pt x="223666" y="21055"/>
                </a:cubicBezTo>
                <a:lnTo>
                  <a:pt x="223666" y="1501"/>
                </a:lnTo>
                <a:cubicBezTo>
                  <a:pt x="223666" y="1138"/>
                  <a:pt x="223770" y="880"/>
                  <a:pt x="224028" y="621"/>
                </a:cubicBezTo>
                <a:cubicBezTo>
                  <a:pt x="224235" y="362"/>
                  <a:pt x="224545" y="259"/>
                  <a:pt x="224907" y="259"/>
                </a:cubicBezTo>
                <a:close/>
                <a:moveTo>
                  <a:pt x="40294" y="259"/>
                </a:moveTo>
                <a:lnTo>
                  <a:pt x="48984" y="259"/>
                </a:lnTo>
                <a:cubicBezTo>
                  <a:pt x="50174" y="259"/>
                  <a:pt x="51260" y="569"/>
                  <a:pt x="52191" y="1087"/>
                </a:cubicBezTo>
                <a:cubicBezTo>
                  <a:pt x="53174" y="1656"/>
                  <a:pt x="53899" y="2380"/>
                  <a:pt x="54467" y="3311"/>
                </a:cubicBezTo>
                <a:cubicBezTo>
                  <a:pt x="55037" y="4294"/>
                  <a:pt x="55295" y="5329"/>
                  <a:pt x="55295" y="6570"/>
                </a:cubicBezTo>
                <a:cubicBezTo>
                  <a:pt x="55295" y="7450"/>
                  <a:pt x="55140" y="8277"/>
                  <a:pt x="54778" y="9053"/>
                </a:cubicBezTo>
                <a:cubicBezTo>
                  <a:pt x="54416" y="9778"/>
                  <a:pt x="53950" y="10450"/>
                  <a:pt x="53381" y="11019"/>
                </a:cubicBezTo>
                <a:cubicBezTo>
                  <a:pt x="52864" y="11536"/>
                  <a:pt x="52295" y="11898"/>
                  <a:pt x="51674" y="12157"/>
                </a:cubicBezTo>
                <a:cubicBezTo>
                  <a:pt x="52036" y="12312"/>
                  <a:pt x="52295" y="12519"/>
                  <a:pt x="52605" y="12726"/>
                </a:cubicBezTo>
                <a:cubicBezTo>
                  <a:pt x="53174" y="13192"/>
                  <a:pt x="53640" y="13709"/>
                  <a:pt x="54002" y="14382"/>
                </a:cubicBezTo>
                <a:cubicBezTo>
                  <a:pt x="54364" y="15054"/>
                  <a:pt x="54571" y="15830"/>
                  <a:pt x="54571" y="16709"/>
                </a:cubicBezTo>
                <a:cubicBezTo>
                  <a:pt x="54623" y="17485"/>
                  <a:pt x="54675" y="18106"/>
                  <a:pt x="54726" y="18572"/>
                </a:cubicBezTo>
                <a:cubicBezTo>
                  <a:pt x="54778" y="19037"/>
                  <a:pt x="54881" y="19400"/>
                  <a:pt x="54985" y="19658"/>
                </a:cubicBezTo>
                <a:cubicBezTo>
                  <a:pt x="55088" y="19917"/>
                  <a:pt x="55295" y="20124"/>
                  <a:pt x="55502" y="20279"/>
                </a:cubicBezTo>
                <a:cubicBezTo>
                  <a:pt x="55761" y="20486"/>
                  <a:pt x="55968" y="20744"/>
                  <a:pt x="56123" y="21003"/>
                </a:cubicBezTo>
                <a:cubicBezTo>
                  <a:pt x="56226" y="21314"/>
                  <a:pt x="56175" y="21624"/>
                  <a:pt x="55968" y="21934"/>
                </a:cubicBezTo>
                <a:cubicBezTo>
                  <a:pt x="55864" y="22141"/>
                  <a:pt x="55657" y="22296"/>
                  <a:pt x="55450" y="22348"/>
                </a:cubicBezTo>
                <a:cubicBezTo>
                  <a:pt x="55244" y="22452"/>
                  <a:pt x="54985" y="22452"/>
                  <a:pt x="54778" y="22452"/>
                </a:cubicBezTo>
                <a:cubicBezTo>
                  <a:pt x="54519" y="22400"/>
                  <a:pt x="54312" y="22348"/>
                  <a:pt x="54157" y="22245"/>
                </a:cubicBezTo>
                <a:cubicBezTo>
                  <a:pt x="53795" y="22090"/>
                  <a:pt x="53485" y="21779"/>
                  <a:pt x="53174" y="21417"/>
                </a:cubicBezTo>
                <a:cubicBezTo>
                  <a:pt x="52864" y="21055"/>
                  <a:pt x="52605" y="20486"/>
                  <a:pt x="52399" y="19813"/>
                </a:cubicBezTo>
                <a:cubicBezTo>
                  <a:pt x="52191" y="19141"/>
                  <a:pt x="52088" y="18158"/>
                  <a:pt x="52088" y="16968"/>
                </a:cubicBezTo>
                <a:cubicBezTo>
                  <a:pt x="52088" y="16296"/>
                  <a:pt x="51985" y="15778"/>
                  <a:pt x="51778" y="15313"/>
                </a:cubicBezTo>
                <a:cubicBezTo>
                  <a:pt x="51519" y="14847"/>
                  <a:pt x="51260" y="14485"/>
                  <a:pt x="50898" y="14226"/>
                </a:cubicBezTo>
                <a:cubicBezTo>
                  <a:pt x="50537" y="13968"/>
                  <a:pt x="50174" y="13761"/>
                  <a:pt x="49709" y="13657"/>
                </a:cubicBezTo>
                <a:cubicBezTo>
                  <a:pt x="49295" y="13554"/>
                  <a:pt x="48829" y="13502"/>
                  <a:pt x="48364" y="13502"/>
                </a:cubicBezTo>
                <a:lnTo>
                  <a:pt x="41691" y="13502"/>
                </a:lnTo>
                <a:lnTo>
                  <a:pt x="41691" y="21055"/>
                </a:lnTo>
                <a:cubicBezTo>
                  <a:pt x="41691" y="21417"/>
                  <a:pt x="41588" y="21727"/>
                  <a:pt x="41381" y="21986"/>
                </a:cubicBezTo>
                <a:cubicBezTo>
                  <a:pt x="41122" y="22245"/>
                  <a:pt x="40863" y="22348"/>
                  <a:pt x="40502" y="22348"/>
                </a:cubicBezTo>
                <a:cubicBezTo>
                  <a:pt x="40088" y="22348"/>
                  <a:pt x="39777" y="22245"/>
                  <a:pt x="39467" y="21986"/>
                </a:cubicBezTo>
                <a:cubicBezTo>
                  <a:pt x="39208" y="21727"/>
                  <a:pt x="39053" y="21417"/>
                  <a:pt x="39053" y="21055"/>
                </a:cubicBezTo>
                <a:lnTo>
                  <a:pt x="39053" y="1501"/>
                </a:lnTo>
                <a:cubicBezTo>
                  <a:pt x="39053" y="1138"/>
                  <a:pt x="39157" y="880"/>
                  <a:pt x="39415" y="621"/>
                </a:cubicBezTo>
                <a:cubicBezTo>
                  <a:pt x="39622" y="362"/>
                  <a:pt x="39932" y="259"/>
                  <a:pt x="40294" y="259"/>
                </a:cubicBezTo>
                <a:close/>
                <a:moveTo>
                  <a:pt x="465800" y="104"/>
                </a:moveTo>
                <a:cubicBezTo>
                  <a:pt x="467041" y="104"/>
                  <a:pt x="468231" y="311"/>
                  <a:pt x="469369" y="725"/>
                </a:cubicBezTo>
                <a:cubicBezTo>
                  <a:pt x="470507" y="1139"/>
                  <a:pt x="471438" y="1759"/>
                  <a:pt x="472110" y="2587"/>
                </a:cubicBezTo>
                <a:cubicBezTo>
                  <a:pt x="472421" y="2949"/>
                  <a:pt x="472576" y="3260"/>
                  <a:pt x="472576" y="3518"/>
                </a:cubicBezTo>
                <a:cubicBezTo>
                  <a:pt x="472576" y="3725"/>
                  <a:pt x="472472" y="3932"/>
                  <a:pt x="472265" y="4139"/>
                </a:cubicBezTo>
                <a:cubicBezTo>
                  <a:pt x="472059" y="4346"/>
                  <a:pt x="471852" y="4449"/>
                  <a:pt x="471593" y="4449"/>
                </a:cubicBezTo>
                <a:cubicBezTo>
                  <a:pt x="471386" y="4449"/>
                  <a:pt x="471231" y="4398"/>
                  <a:pt x="471076" y="4242"/>
                </a:cubicBezTo>
                <a:cubicBezTo>
                  <a:pt x="470714" y="3777"/>
                  <a:pt x="470300" y="3415"/>
                  <a:pt x="469731" y="3053"/>
                </a:cubicBezTo>
                <a:cubicBezTo>
                  <a:pt x="469162" y="2691"/>
                  <a:pt x="468593" y="2432"/>
                  <a:pt x="467921" y="2225"/>
                </a:cubicBezTo>
                <a:cubicBezTo>
                  <a:pt x="467248" y="2070"/>
                  <a:pt x="466576" y="1966"/>
                  <a:pt x="465851" y="1966"/>
                </a:cubicBezTo>
                <a:cubicBezTo>
                  <a:pt x="464817" y="1966"/>
                  <a:pt x="463937" y="2122"/>
                  <a:pt x="463161" y="2432"/>
                </a:cubicBezTo>
                <a:cubicBezTo>
                  <a:pt x="462386" y="2742"/>
                  <a:pt x="461765" y="3156"/>
                  <a:pt x="461299" y="3725"/>
                </a:cubicBezTo>
                <a:cubicBezTo>
                  <a:pt x="460834" y="4294"/>
                  <a:pt x="460627" y="5018"/>
                  <a:pt x="460627" y="5794"/>
                </a:cubicBezTo>
                <a:cubicBezTo>
                  <a:pt x="460627" y="6674"/>
                  <a:pt x="460885" y="7398"/>
                  <a:pt x="461403" y="7967"/>
                </a:cubicBezTo>
                <a:cubicBezTo>
                  <a:pt x="461868" y="8536"/>
                  <a:pt x="462541" y="9002"/>
                  <a:pt x="463369" y="9364"/>
                </a:cubicBezTo>
                <a:cubicBezTo>
                  <a:pt x="464196" y="9726"/>
                  <a:pt x="465075" y="10088"/>
                  <a:pt x="466006" y="10398"/>
                </a:cubicBezTo>
                <a:cubicBezTo>
                  <a:pt x="466886" y="10657"/>
                  <a:pt x="467765" y="10968"/>
                  <a:pt x="468593" y="11278"/>
                </a:cubicBezTo>
                <a:cubicBezTo>
                  <a:pt x="469421" y="11588"/>
                  <a:pt x="470196" y="12002"/>
                  <a:pt x="470817" y="12468"/>
                </a:cubicBezTo>
                <a:cubicBezTo>
                  <a:pt x="471438" y="12933"/>
                  <a:pt x="471955" y="13554"/>
                  <a:pt x="472317" y="14278"/>
                </a:cubicBezTo>
                <a:cubicBezTo>
                  <a:pt x="472679" y="15003"/>
                  <a:pt x="472886" y="15934"/>
                  <a:pt x="472886" y="17072"/>
                </a:cubicBezTo>
                <a:cubicBezTo>
                  <a:pt x="472886" y="18158"/>
                  <a:pt x="472576" y="19089"/>
                  <a:pt x="471955" y="19969"/>
                </a:cubicBezTo>
                <a:cubicBezTo>
                  <a:pt x="471334" y="20848"/>
                  <a:pt x="470507" y="21521"/>
                  <a:pt x="469421" y="22038"/>
                </a:cubicBezTo>
                <a:cubicBezTo>
                  <a:pt x="468386" y="22555"/>
                  <a:pt x="467145" y="22814"/>
                  <a:pt x="465696" y="22814"/>
                </a:cubicBezTo>
                <a:cubicBezTo>
                  <a:pt x="464093" y="22814"/>
                  <a:pt x="462696" y="22555"/>
                  <a:pt x="461506" y="22038"/>
                </a:cubicBezTo>
                <a:cubicBezTo>
                  <a:pt x="460317" y="21521"/>
                  <a:pt x="459230" y="20693"/>
                  <a:pt x="458144" y="19658"/>
                </a:cubicBezTo>
                <a:cubicBezTo>
                  <a:pt x="458041" y="19555"/>
                  <a:pt x="457937" y="19451"/>
                  <a:pt x="457886" y="19348"/>
                </a:cubicBezTo>
                <a:cubicBezTo>
                  <a:pt x="457834" y="19193"/>
                  <a:pt x="457782" y="19038"/>
                  <a:pt x="457782" y="18882"/>
                </a:cubicBezTo>
                <a:cubicBezTo>
                  <a:pt x="457782" y="18675"/>
                  <a:pt x="457886" y="18417"/>
                  <a:pt x="458092" y="18210"/>
                </a:cubicBezTo>
                <a:cubicBezTo>
                  <a:pt x="458299" y="18003"/>
                  <a:pt x="458506" y="17899"/>
                  <a:pt x="458765" y="17899"/>
                </a:cubicBezTo>
                <a:cubicBezTo>
                  <a:pt x="458972" y="17899"/>
                  <a:pt x="459230" y="18003"/>
                  <a:pt x="459437" y="18210"/>
                </a:cubicBezTo>
                <a:cubicBezTo>
                  <a:pt x="460265" y="19089"/>
                  <a:pt x="461196" y="19762"/>
                  <a:pt x="462230" y="20227"/>
                </a:cubicBezTo>
                <a:cubicBezTo>
                  <a:pt x="463265" y="20693"/>
                  <a:pt x="464403" y="20900"/>
                  <a:pt x="465593" y="20900"/>
                </a:cubicBezTo>
                <a:cubicBezTo>
                  <a:pt x="466576" y="20900"/>
                  <a:pt x="467507" y="20745"/>
                  <a:pt x="468282" y="20434"/>
                </a:cubicBezTo>
                <a:cubicBezTo>
                  <a:pt x="469058" y="20124"/>
                  <a:pt x="469679" y="19658"/>
                  <a:pt x="470145" y="19089"/>
                </a:cubicBezTo>
                <a:cubicBezTo>
                  <a:pt x="470558" y="18469"/>
                  <a:pt x="470817" y="17796"/>
                  <a:pt x="470817" y="17020"/>
                </a:cubicBezTo>
                <a:cubicBezTo>
                  <a:pt x="470817" y="16089"/>
                  <a:pt x="470558" y="15313"/>
                  <a:pt x="470041" y="14692"/>
                </a:cubicBezTo>
                <a:cubicBezTo>
                  <a:pt x="469524" y="14071"/>
                  <a:pt x="468852" y="13606"/>
                  <a:pt x="467972" y="13192"/>
                </a:cubicBezTo>
                <a:cubicBezTo>
                  <a:pt x="467093" y="12830"/>
                  <a:pt x="466110" y="12468"/>
                  <a:pt x="465075" y="12157"/>
                </a:cubicBezTo>
                <a:cubicBezTo>
                  <a:pt x="464196" y="11899"/>
                  <a:pt x="463369" y="11588"/>
                  <a:pt x="462593" y="11278"/>
                </a:cubicBezTo>
                <a:cubicBezTo>
                  <a:pt x="461817" y="10968"/>
                  <a:pt x="461144" y="10554"/>
                  <a:pt x="460523" y="10088"/>
                </a:cubicBezTo>
                <a:cubicBezTo>
                  <a:pt x="459954" y="9623"/>
                  <a:pt x="459489" y="9002"/>
                  <a:pt x="459127" y="8329"/>
                </a:cubicBezTo>
                <a:cubicBezTo>
                  <a:pt x="458765" y="7605"/>
                  <a:pt x="458609" y="6777"/>
                  <a:pt x="458609" y="5794"/>
                </a:cubicBezTo>
                <a:cubicBezTo>
                  <a:pt x="458609" y="4708"/>
                  <a:pt x="458920" y="3725"/>
                  <a:pt x="459489" y="2846"/>
                </a:cubicBezTo>
                <a:cubicBezTo>
                  <a:pt x="460110" y="2018"/>
                  <a:pt x="460937" y="1346"/>
                  <a:pt x="462024" y="828"/>
                </a:cubicBezTo>
                <a:cubicBezTo>
                  <a:pt x="463110" y="363"/>
                  <a:pt x="464351" y="104"/>
                  <a:pt x="465800" y="104"/>
                </a:cubicBezTo>
                <a:close/>
                <a:moveTo>
                  <a:pt x="392502" y="104"/>
                </a:moveTo>
                <a:cubicBezTo>
                  <a:pt x="393640" y="104"/>
                  <a:pt x="394726" y="259"/>
                  <a:pt x="395761" y="518"/>
                </a:cubicBezTo>
                <a:cubicBezTo>
                  <a:pt x="396796" y="776"/>
                  <a:pt x="397727" y="1190"/>
                  <a:pt x="398554" y="1708"/>
                </a:cubicBezTo>
                <a:cubicBezTo>
                  <a:pt x="398658" y="1811"/>
                  <a:pt x="398813" y="1915"/>
                  <a:pt x="398864" y="2070"/>
                </a:cubicBezTo>
                <a:cubicBezTo>
                  <a:pt x="398916" y="2173"/>
                  <a:pt x="398968" y="2328"/>
                  <a:pt x="398968" y="2484"/>
                </a:cubicBezTo>
                <a:cubicBezTo>
                  <a:pt x="398968" y="2794"/>
                  <a:pt x="398916" y="3053"/>
                  <a:pt x="398709" y="3208"/>
                </a:cubicBezTo>
                <a:cubicBezTo>
                  <a:pt x="398502" y="3363"/>
                  <a:pt x="398296" y="3467"/>
                  <a:pt x="398089" y="3467"/>
                </a:cubicBezTo>
                <a:cubicBezTo>
                  <a:pt x="397985" y="3467"/>
                  <a:pt x="397882" y="3415"/>
                  <a:pt x="397778" y="3415"/>
                </a:cubicBezTo>
                <a:cubicBezTo>
                  <a:pt x="397675" y="3415"/>
                  <a:pt x="397623" y="3363"/>
                  <a:pt x="397520" y="3311"/>
                </a:cubicBezTo>
                <a:cubicBezTo>
                  <a:pt x="396796" y="2949"/>
                  <a:pt x="396020" y="2587"/>
                  <a:pt x="395192" y="2380"/>
                </a:cubicBezTo>
                <a:cubicBezTo>
                  <a:pt x="394364" y="2122"/>
                  <a:pt x="393433" y="2018"/>
                  <a:pt x="392502" y="2018"/>
                </a:cubicBezTo>
                <a:cubicBezTo>
                  <a:pt x="390692" y="2018"/>
                  <a:pt x="389088" y="2432"/>
                  <a:pt x="387692" y="3260"/>
                </a:cubicBezTo>
                <a:cubicBezTo>
                  <a:pt x="386295" y="4087"/>
                  <a:pt x="385157" y="5174"/>
                  <a:pt x="384381" y="6622"/>
                </a:cubicBezTo>
                <a:cubicBezTo>
                  <a:pt x="383605" y="8071"/>
                  <a:pt x="383191" y="9674"/>
                  <a:pt x="383191" y="11485"/>
                </a:cubicBezTo>
                <a:cubicBezTo>
                  <a:pt x="383191" y="13295"/>
                  <a:pt x="383605" y="14899"/>
                  <a:pt x="384381" y="16348"/>
                </a:cubicBezTo>
                <a:cubicBezTo>
                  <a:pt x="385157" y="17744"/>
                  <a:pt x="386295" y="18882"/>
                  <a:pt x="387692" y="19710"/>
                </a:cubicBezTo>
                <a:cubicBezTo>
                  <a:pt x="389088" y="20538"/>
                  <a:pt x="390692" y="20952"/>
                  <a:pt x="392502" y="20952"/>
                </a:cubicBezTo>
                <a:cubicBezTo>
                  <a:pt x="393433" y="20952"/>
                  <a:pt x="394364" y="20796"/>
                  <a:pt x="395347" y="20538"/>
                </a:cubicBezTo>
                <a:cubicBezTo>
                  <a:pt x="396226" y="20279"/>
                  <a:pt x="397002" y="19917"/>
                  <a:pt x="397675" y="19503"/>
                </a:cubicBezTo>
                <a:lnTo>
                  <a:pt x="397675" y="13244"/>
                </a:lnTo>
                <a:lnTo>
                  <a:pt x="392709" y="13244"/>
                </a:lnTo>
                <a:cubicBezTo>
                  <a:pt x="392450" y="13244"/>
                  <a:pt x="392244" y="13140"/>
                  <a:pt x="392036" y="12933"/>
                </a:cubicBezTo>
                <a:cubicBezTo>
                  <a:pt x="391830" y="12726"/>
                  <a:pt x="391726" y="12519"/>
                  <a:pt x="391726" y="12261"/>
                </a:cubicBezTo>
                <a:cubicBezTo>
                  <a:pt x="391726" y="12002"/>
                  <a:pt x="391830" y="11743"/>
                  <a:pt x="392036" y="11588"/>
                </a:cubicBezTo>
                <a:cubicBezTo>
                  <a:pt x="392192" y="11433"/>
                  <a:pt x="392450" y="11330"/>
                  <a:pt x="392709" y="11330"/>
                </a:cubicBezTo>
                <a:lnTo>
                  <a:pt x="398761" y="11330"/>
                </a:lnTo>
                <a:cubicBezTo>
                  <a:pt x="399020" y="11330"/>
                  <a:pt x="399227" y="11433"/>
                  <a:pt x="399382" y="11640"/>
                </a:cubicBezTo>
                <a:cubicBezTo>
                  <a:pt x="399537" y="11795"/>
                  <a:pt x="399640" y="12054"/>
                  <a:pt x="399640" y="12313"/>
                </a:cubicBezTo>
                <a:lnTo>
                  <a:pt x="399640" y="19917"/>
                </a:lnTo>
                <a:cubicBezTo>
                  <a:pt x="399640" y="20072"/>
                  <a:pt x="399640" y="20227"/>
                  <a:pt x="399537" y="20383"/>
                </a:cubicBezTo>
                <a:cubicBezTo>
                  <a:pt x="399433" y="20538"/>
                  <a:pt x="399330" y="20641"/>
                  <a:pt x="399175" y="20745"/>
                </a:cubicBezTo>
                <a:cubicBezTo>
                  <a:pt x="398244" y="21365"/>
                  <a:pt x="397209" y="21883"/>
                  <a:pt x="396071" y="22245"/>
                </a:cubicBezTo>
                <a:cubicBezTo>
                  <a:pt x="394933" y="22607"/>
                  <a:pt x="393744" y="22814"/>
                  <a:pt x="392502" y="22814"/>
                </a:cubicBezTo>
                <a:cubicBezTo>
                  <a:pt x="390899" y="22814"/>
                  <a:pt x="389398" y="22555"/>
                  <a:pt x="388002" y="21986"/>
                </a:cubicBezTo>
                <a:cubicBezTo>
                  <a:pt x="386605" y="21417"/>
                  <a:pt x="385416" y="20641"/>
                  <a:pt x="384381" y="19607"/>
                </a:cubicBezTo>
                <a:cubicBezTo>
                  <a:pt x="383346" y="18572"/>
                  <a:pt x="382571" y="17382"/>
                  <a:pt x="382001" y="15985"/>
                </a:cubicBezTo>
                <a:cubicBezTo>
                  <a:pt x="381433" y="14589"/>
                  <a:pt x="381174" y="13089"/>
                  <a:pt x="381174" y="11485"/>
                </a:cubicBezTo>
                <a:cubicBezTo>
                  <a:pt x="381174" y="9881"/>
                  <a:pt x="381433" y="8381"/>
                  <a:pt x="382001" y="6984"/>
                </a:cubicBezTo>
                <a:cubicBezTo>
                  <a:pt x="382571" y="5587"/>
                  <a:pt x="383346" y="4398"/>
                  <a:pt x="384381" y="3363"/>
                </a:cubicBezTo>
                <a:cubicBezTo>
                  <a:pt x="385416" y="2328"/>
                  <a:pt x="386605" y="1552"/>
                  <a:pt x="388002" y="983"/>
                </a:cubicBezTo>
                <a:cubicBezTo>
                  <a:pt x="389398" y="414"/>
                  <a:pt x="390899" y="104"/>
                  <a:pt x="392502" y="104"/>
                </a:cubicBezTo>
                <a:close/>
                <a:moveTo>
                  <a:pt x="134179" y="104"/>
                </a:moveTo>
                <a:cubicBezTo>
                  <a:pt x="135265" y="104"/>
                  <a:pt x="136352" y="259"/>
                  <a:pt x="137386" y="570"/>
                </a:cubicBezTo>
                <a:cubicBezTo>
                  <a:pt x="138421" y="828"/>
                  <a:pt x="139352" y="1242"/>
                  <a:pt x="140231" y="1811"/>
                </a:cubicBezTo>
                <a:cubicBezTo>
                  <a:pt x="140593" y="1966"/>
                  <a:pt x="140800" y="2277"/>
                  <a:pt x="140852" y="2639"/>
                </a:cubicBezTo>
                <a:cubicBezTo>
                  <a:pt x="140904" y="3001"/>
                  <a:pt x="140800" y="3363"/>
                  <a:pt x="140541" y="3673"/>
                </a:cubicBezTo>
                <a:cubicBezTo>
                  <a:pt x="140335" y="3984"/>
                  <a:pt x="140128" y="4139"/>
                  <a:pt x="139817" y="4139"/>
                </a:cubicBezTo>
                <a:cubicBezTo>
                  <a:pt x="139507" y="4139"/>
                  <a:pt x="139248" y="4087"/>
                  <a:pt x="138938" y="3932"/>
                </a:cubicBezTo>
                <a:cubicBezTo>
                  <a:pt x="138265" y="3518"/>
                  <a:pt x="137490" y="3208"/>
                  <a:pt x="136714" y="2949"/>
                </a:cubicBezTo>
                <a:cubicBezTo>
                  <a:pt x="135886" y="2691"/>
                  <a:pt x="135058" y="2587"/>
                  <a:pt x="134179" y="2587"/>
                </a:cubicBezTo>
                <a:cubicBezTo>
                  <a:pt x="132938" y="2587"/>
                  <a:pt x="131800" y="2846"/>
                  <a:pt x="130765" y="3260"/>
                </a:cubicBezTo>
                <a:cubicBezTo>
                  <a:pt x="129731" y="3673"/>
                  <a:pt x="128851" y="4294"/>
                  <a:pt x="128075" y="5070"/>
                </a:cubicBezTo>
                <a:cubicBezTo>
                  <a:pt x="127351" y="5846"/>
                  <a:pt x="126730" y="6777"/>
                  <a:pt x="126317" y="7864"/>
                </a:cubicBezTo>
                <a:cubicBezTo>
                  <a:pt x="125903" y="8950"/>
                  <a:pt x="125696" y="10140"/>
                  <a:pt x="125696" y="11433"/>
                </a:cubicBezTo>
                <a:cubicBezTo>
                  <a:pt x="125696" y="12830"/>
                  <a:pt x="125903" y="14071"/>
                  <a:pt x="126368" y="15158"/>
                </a:cubicBezTo>
                <a:cubicBezTo>
                  <a:pt x="126782" y="16244"/>
                  <a:pt x="127403" y="17175"/>
                  <a:pt x="128179" y="17951"/>
                </a:cubicBezTo>
                <a:cubicBezTo>
                  <a:pt x="128955" y="18727"/>
                  <a:pt x="129834" y="19296"/>
                  <a:pt x="130869" y="19710"/>
                </a:cubicBezTo>
                <a:cubicBezTo>
                  <a:pt x="131851" y="20124"/>
                  <a:pt x="132990" y="20331"/>
                  <a:pt x="134179" y="20331"/>
                </a:cubicBezTo>
                <a:cubicBezTo>
                  <a:pt x="135007" y="20331"/>
                  <a:pt x="135886" y="20227"/>
                  <a:pt x="136662" y="19969"/>
                </a:cubicBezTo>
                <a:cubicBezTo>
                  <a:pt x="137438" y="19710"/>
                  <a:pt x="138214" y="19400"/>
                  <a:pt x="138938" y="18934"/>
                </a:cubicBezTo>
                <a:cubicBezTo>
                  <a:pt x="139248" y="18779"/>
                  <a:pt x="139507" y="18727"/>
                  <a:pt x="139817" y="18779"/>
                </a:cubicBezTo>
                <a:cubicBezTo>
                  <a:pt x="140076" y="18831"/>
                  <a:pt x="140335" y="18986"/>
                  <a:pt x="140645" y="19141"/>
                </a:cubicBezTo>
                <a:cubicBezTo>
                  <a:pt x="140852" y="19451"/>
                  <a:pt x="140955" y="19814"/>
                  <a:pt x="140904" y="20176"/>
                </a:cubicBezTo>
                <a:cubicBezTo>
                  <a:pt x="140800" y="20589"/>
                  <a:pt x="140645" y="20848"/>
                  <a:pt x="140283" y="21003"/>
                </a:cubicBezTo>
                <a:cubicBezTo>
                  <a:pt x="139766" y="21314"/>
                  <a:pt x="139145" y="21624"/>
                  <a:pt x="138473" y="21883"/>
                </a:cubicBezTo>
                <a:cubicBezTo>
                  <a:pt x="137800" y="22141"/>
                  <a:pt x="137076" y="22348"/>
                  <a:pt x="136352" y="22504"/>
                </a:cubicBezTo>
                <a:cubicBezTo>
                  <a:pt x="135627" y="22659"/>
                  <a:pt x="134903" y="22710"/>
                  <a:pt x="134179" y="22710"/>
                </a:cubicBezTo>
                <a:cubicBezTo>
                  <a:pt x="132679" y="22710"/>
                  <a:pt x="131231" y="22452"/>
                  <a:pt x="129886" y="21935"/>
                </a:cubicBezTo>
                <a:cubicBezTo>
                  <a:pt x="128541" y="21417"/>
                  <a:pt x="127351" y="20641"/>
                  <a:pt x="126317" y="19658"/>
                </a:cubicBezTo>
                <a:cubicBezTo>
                  <a:pt x="125282" y="18675"/>
                  <a:pt x="124506" y="17486"/>
                  <a:pt x="123886" y="16089"/>
                </a:cubicBezTo>
                <a:cubicBezTo>
                  <a:pt x="123316" y="14692"/>
                  <a:pt x="123006" y="13140"/>
                  <a:pt x="123006" y="11381"/>
                </a:cubicBezTo>
                <a:cubicBezTo>
                  <a:pt x="123006" y="9778"/>
                  <a:pt x="123265" y="8226"/>
                  <a:pt x="123834" y="6881"/>
                </a:cubicBezTo>
                <a:cubicBezTo>
                  <a:pt x="124403" y="5536"/>
                  <a:pt x="125179" y="4346"/>
                  <a:pt x="126213" y="3311"/>
                </a:cubicBezTo>
                <a:cubicBezTo>
                  <a:pt x="127248" y="2277"/>
                  <a:pt x="128438" y="1501"/>
                  <a:pt x="129782" y="932"/>
                </a:cubicBezTo>
                <a:cubicBezTo>
                  <a:pt x="131127" y="363"/>
                  <a:pt x="132576" y="104"/>
                  <a:pt x="134179" y="104"/>
                </a:cubicBezTo>
                <a:close/>
                <a:moveTo>
                  <a:pt x="421573" y="52"/>
                </a:moveTo>
                <a:cubicBezTo>
                  <a:pt x="423125" y="52"/>
                  <a:pt x="424522" y="311"/>
                  <a:pt x="425815" y="880"/>
                </a:cubicBezTo>
                <a:cubicBezTo>
                  <a:pt x="427108" y="1449"/>
                  <a:pt x="428246" y="2225"/>
                  <a:pt x="429177" y="3259"/>
                </a:cubicBezTo>
                <a:cubicBezTo>
                  <a:pt x="430108" y="4294"/>
                  <a:pt x="430884" y="5484"/>
                  <a:pt x="431350" y="6880"/>
                </a:cubicBezTo>
                <a:cubicBezTo>
                  <a:pt x="431867" y="8226"/>
                  <a:pt x="432125" y="9777"/>
                  <a:pt x="432125" y="11433"/>
                </a:cubicBezTo>
                <a:cubicBezTo>
                  <a:pt x="432125" y="13088"/>
                  <a:pt x="431867" y="14588"/>
                  <a:pt x="431350" y="15985"/>
                </a:cubicBezTo>
                <a:cubicBezTo>
                  <a:pt x="430832" y="17382"/>
                  <a:pt x="430108" y="18572"/>
                  <a:pt x="429177" y="19606"/>
                </a:cubicBezTo>
                <a:cubicBezTo>
                  <a:pt x="428246" y="20641"/>
                  <a:pt x="427108" y="21417"/>
                  <a:pt x="425815" y="21986"/>
                </a:cubicBezTo>
                <a:cubicBezTo>
                  <a:pt x="424522" y="22555"/>
                  <a:pt x="423125" y="22814"/>
                  <a:pt x="421573" y="22814"/>
                </a:cubicBezTo>
                <a:cubicBezTo>
                  <a:pt x="420021" y="22814"/>
                  <a:pt x="418625" y="22555"/>
                  <a:pt x="417332" y="21986"/>
                </a:cubicBezTo>
                <a:cubicBezTo>
                  <a:pt x="416038" y="21417"/>
                  <a:pt x="414901" y="20641"/>
                  <a:pt x="413969" y="19606"/>
                </a:cubicBezTo>
                <a:cubicBezTo>
                  <a:pt x="413038" y="18572"/>
                  <a:pt x="412314" y="17330"/>
                  <a:pt x="411797" y="15985"/>
                </a:cubicBezTo>
                <a:cubicBezTo>
                  <a:pt x="411280" y="14640"/>
                  <a:pt x="411021" y="13088"/>
                  <a:pt x="411021" y="11433"/>
                </a:cubicBezTo>
                <a:cubicBezTo>
                  <a:pt x="411021" y="9777"/>
                  <a:pt x="411280" y="8277"/>
                  <a:pt x="411797" y="6880"/>
                </a:cubicBezTo>
                <a:cubicBezTo>
                  <a:pt x="412262" y="5484"/>
                  <a:pt x="413038" y="4294"/>
                  <a:pt x="413969" y="3259"/>
                </a:cubicBezTo>
                <a:cubicBezTo>
                  <a:pt x="414901" y="2225"/>
                  <a:pt x="416038" y="1449"/>
                  <a:pt x="417332" y="880"/>
                </a:cubicBezTo>
                <a:cubicBezTo>
                  <a:pt x="418625" y="311"/>
                  <a:pt x="420021" y="52"/>
                  <a:pt x="421573" y="52"/>
                </a:cubicBezTo>
                <a:close/>
                <a:moveTo>
                  <a:pt x="298670" y="52"/>
                </a:moveTo>
                <a:cubicBezTo>
                  <a:pt x="300222" y="52"/>
                  <a:pt x="301619" y="311"/>
                  <a:pt x="302912" y="880"/>
                </a:cubicBezTo>
                <a:cubicBezTo>
                  <a:pt x="304205" y="1449"/>
                  <a:pt x="305343" y="2225"/>
                  <a:pt x="306274" y="3259"/>
                </a:cubicBezTo>
                <a:cubicBezTo>
                  <a:pt x="307205" y="4294"/>
                  <a:pt x="307981" y="5484"/>
                  <a:pt x="308447" y="6880"/>
                </a:cubicBezTo>
                <a:cubicBezTo>
                  <a:pt x="308964" y="8226"/>
                  <a:pt x="309222" y="9777"/>
                  <a:pt x="309222" y="11433"/>
                </a:cubicBezTo>
                <a:cubicBezTo>
                  <a:pt x="309222" y="13088"/>
                  <a:pt x="308964" y="14588"/>
                  <a:pt x="308447" y="15985"/>
                </a:cubicBezTo>
                <a:cubicBezTo>
                  <a:pt x="307929" y="17382"/>
                  <a:pt x="307205" y="18572"/>
                  <a:pt x="306274" y="19606"/>
                </a:cubicBezTo>
                <a:cubicBezTo>
                  <a:pt x="305343" y="20641"/>
                  <a:pt x="304205" y="21417"/>
                  <a:pt x="302912" y="21986"/>
                </a:cubicBezTo>
                <a:cubicBezTo>
                  <a:pt x="301619" y="22555"/>
                  <a:pt x="300222" y="22814"/>
                  <a:pt x="298670" y="22814"/>
                </a:cubicBezTo>
                <a:cubicBezTo>
                  <a:pt x="297118" y="22814"/>
                  <a:pt x="295722" y="22555"/>
                  <a:pt x="294429" y="21986"/>
                </a:cubicBezTo>
                <a:cubicBezTo>
                  <a:pt x="293135" y="21417"/>
                  <a:pt x="291998" y="20641"/>
                  <a:pt x="291066" y="19606"/>
                </a:cubicBezTo>
                <a:cubicBezTo>
                  <a:pt x="290135" y="18572"/>
                  <a:pt x="289411" y="17382"/>
                  <a:pt x="288894" y="15985"/>
                </a:cubicBezTo>
                <a:cubicBezTo>
                  <a:pt x="288377" y="14640"/>
                  <a:pt x="288118" y="13088"/>
                  <a:pt x="288118" y="11433"/>
                </a:cubicBezTo>
                <a:cubicBezTo>
                  <a:pt x="288118" y="9777"/>
                  <a:pt x="288377" y="8277"/>
                  <a:pt x="288894" y="6880"/>
                </a:cubicBezTo>
                <a:cubicBezTo>
                  <a:pt x="289411" y="5484"/>
                  <a:pt x="290135" y="4294"/>
                  <a:pt x="291066" y="3259"/>
                </a:cubicBezTo>
                <a:cubicBezTo>
                  <a:pt x="291998" y="2225"/>
                  <a:pt x="293135" y="1449"/>
                  <a:pt x="294429" y="880"/>
                </a:cubicBezTo>
                <a:cubicBezTo>
                  <a:pt x="295722" y="311"/>
                  <a:pt x="297118" y="52"/>
                  <a:pt x="298670" y="52"/>
                </a:cubicBezTo>
                <a:close/>
                <a:moveTo>
                  <a:pt x="8069" y="0"/>
                </a:moveTo>
                <a:cubicBezTo>
                  <a:pt x="9363" y="0"/>
                  <a:pt x="10604" y="207"/>
                  <a:pt x="11742" y="621"/>
                </a:cubicBezTo>
                <a:cubicBezTo>
                  <a:pt x="12880" y="1086"/>
                  <a:pt x="13811" y="1655"/>
                  <a:pt x="14483" y="2380"/>
                </a:cubicBezTo>
                <a:cubicBezTo>
                  <a:pt x="14897" y="2793"/>
                  <a:pt x="15104" y="3207"/>
                  <a:pt x="15104" y="3569"/>
                </a:cubicBezTo>
                <a:cubicBezTo>
                  <a:pt x="15104" y="3880"/>
                  <a:pt x="14949" y="4190"/>
                  <a:pt x="14690" y="4449"/>
                </a:cubicBezTo>
                <a:cubicBezTo>
                  <a:pt x="14432" y="4708"/>
                  <a:pt x="14121" y="4863"/>
                  <a:pt x="13811" y="4863"/>
                </a:cubicBezTo>
                <a:cubicBezTo>
                  <a:pt x="13604" y="4863"/>
                  <a:pt x="13397" y="4759"/>
                  <a:pt x="13190" y="4604"/>
                </a:cubicBezTo>
                <a:cubicBezTo>
                  <a:pt x="12828" y="4190"/>
                  <a:pt x="12414" y="3828"/>
                  <a:pt x="11845" y="3518"/>
                </a:cubicBezTo>
                <a:cubicBezTo>
                  <a:pt x="11276" y="3207"/>
                  <a:pt x="10707" y="2949"/>
                  <a:pt x="10035" y="2742"/>
                </a:cubicBezTo>
                <a:cubicBezTo>
                  <a:pt x="9363" y="2587"/>
                  <a:pt x="8742" y="2483"/>
                  <a:pt x="8069" y="2483"/>
                </a:cubicBezTo>
                <a:cubicBezTo>
                  <a:pt x="7138" y="2483"/>
                  <a:pt x="6259" y="2638"/>
                  <a:pt x="5535" y="2897"/>
                </a:cubicBezTo>
                <a:cubicBezTo>
                  <a:pt x="4811" y="3156"/>
                  <a:pt x="4242" y="3569"/>
                  <a:pt x="3828" y="4087"/>
                </a:cubicBezTo>
                <a:cubicBezTo>
                  <a:pt x="3414" y="4604"/>
                  <a:pt x="3207" y="5225"/>
                  <a:pt x="3207" y="5949"/>
                </a:cubicBezTo>
                <a:cubicBezTo>
                  <a:pt x="3207" y="6725"/>
                  <a:pt x="3414" y="7398"/>
                  <a:pt x="3880" y="7915"/>
                </a:cubicBezTo>
                <a:cubicBezTo>
                  <a:pt x="4345" y="8432"/>
                  <a:pt x="4966" y="8846"/>
                  <a:pt x="5742" y="9156"/>
                </a:cubicBezTo>
                <a:cubicBezTo>
                  <a:pt x="6518" y="9518"/>
                  <a:pt x="7397" y="9777"/>
                  <a:pt x="8328" y="10036"/>
                </a:cubicBezTo>
                <a:cubicBezTo>
                  <a:pt x="9363" y="10294"/>
                  <a:pt x="10294" y="10605"/>
                  <a:pt x="11173" y="10915"/>
                </a:cubicBezTo>
                <a:cubicBezTo>
                  <a:pt x="12052" y="11277"/>
                  <a:pt x="12828" y="11691"/>
                  <a:pt x="13449" y="12157"/>
                </a:cubicBezTo>
                <a:cubicBezTo>
                  <a:pt x="14070" y="12622"/>
                  <a:pt x="14587" y="13243"/>
                  <a:pt x="15001" y="13916"/>
                </a:cubicBezTo>
                <a:cubicBezTo>
                  <a:pt x="15363" y="14640"/>
                  <a:pt x="15518" y="15571"/>
                  <a:pt x="15518" y="16657"/>
                </a:cubicBezTo>
                <a:cubicBezTo>
                  <a:pt x="15518" y="17847"/>
                  <a:pt x="15208" y="18882"/>
                  <a:pt x="14535" y="19761"/>
                </a:cubicBezTo>
                <a:cubicBezTo>
                  <a:pt x="13863" y="20641"/>
                  <a:pt x="12983" y="21365"/>
                  <a:pt x="11845" y="21882"/>
                </a:cubicBezTo>
                <a:cubicBezTo>
                  <a:pt x="10707" y="22400"/>
                  <a:pt x="9414" y="22710"/>
                  <a:pt x="8018" y="22710"/>
                </a:cubicBezTo>
                <a:cubicBezTo>
                  <a:pt x="6466" y="22710"/>
                  <a:pt x="5121" y="22503"/>
                  <a:pt x="3931" y="22037"/>
                </a:cubicBezTo>
                <a:cubicBezTo>
                  <a:pt x="2741" y="21572"/>
                  <a:pt x="1604" y="20848"/>
                  <a:pt x="517" y="19813"/>
                </a:cubicBezTo>
                <a:cubicBezTo>
                  <a:pt x="362" y="19710"/>
                  <a:pt x="259" y="19503"/>
                  <a:pt x="155" y="19347"/>
                </a:cubicBezTo>
                <a:cubicBezTo>
                  <a:pt x="52" y="19192"/>
                  <a:pt x="0" y="18985"/>
                  <a:pt x="0" y="18778"/>
                </a:cubicBezTo>
                <a:cubicBezTo>
                  <a:pt x="0" y="18468"/>
                  <a:pt x="104" y="18158"/>
                  <a:pt x="362" y="17899"/>
                </a:cubicBezTo>
                <a:cubicBezTo>
                  <a:pt x="569" y="17640"/>
                  <a:pt x="879" y="17485"/>
                  <a:pt x="1241" y="17485"/>
                </a:cubicBezTo>
                <a:cubicBezTo>
                  <a:pt x="1500" y="17485"/>
                  <a:pt x="1810" y="17640"/>
                  <a:pt x="2017" y="17847"/>
                </a:cubicBezTo>
                <a:cubicBezTo>
                  <a:pt x="2845" y="18623"/>
                  <a:pt x="3724" y="19244"/>
                  <a:pt x="4707" y="19658"/>
                </a:cubicBezTo>
                <a:cubicBezTo>
                  <a:pt x="5690" y="20072"/>
                  <a:pt x="6776" y="20279"/>
                  <a:pt x="7966" y="20279"/>
                </a:cubicBezTo>
                <a:cubicBezTo>
                  <a:pt x="8897" y="20279"/>
                  <a:pt x="9776" y="20123"/>
                  <a:pt x="10500" y="19813"/>
                </a:cubicBezTo>
                <a:cubicBezTo>
                  <a:pt x="11225" y="19503"/>
                  <a:pt x="11794" y="19089"/>
                  <a:pt x="12259" y="18571"/>
                </a:cubicBezTo>
                <a:cubicBezTo>
                  <a:pt x="12725" y="18054"/>
                  <a:pt x="12932" y="17433"/>
                  <a:pt x="12932" y="16761"/>
                </a:cubicBezTo>
                <a:cubicBezTo>
                  <a:pt x="12932" y="15933"/>
                  <a:pt x="12673" y="15261"/>
                  <a:pt x="12207" y="14692"/>
                </a:cubicBezTo>
                <a:cubicBezTo>
                  <a:pt x="11742" y="14123"/>
                  <a:pt x="11070" y="13657"/>
                  <a:pt x="10242" y="13295"/>
                </a:cubicBezTo>
                <a:cubicBezTo>
                  <a:pt x="9414" y="12933"/>
                  <a:pt x="8431" y="12622"/>
                  <a:pt x="7345" y="12364"/>
                </a:cubicBezTo>
                <a:cubicBezTo>
                  <a:pt x="6362" y="12157"/>
                  <a:pt x="5483" y="11898"/>
                  <a:pt x="4655" y="11536"/>
                </a:cubicBezTo>
                <a:cubicBezTo>
                  <a:pt x="3828" y="11226"/>
                  <a:pt x="3103" y="10812"/>
                  <a:pt x="2535" y="10294"/>
                </a:cubicBezTo>
                <a:cubicBezTo>
                  <a:pt x="1914" y="9777"/>
                  <a:pt x="1448" y="9208"/>
                  <a:pt x="1138" y="8484"/>
                </a:cubicBezTo>
                <a:cubicBezTo>
                  <a:pt x="827" y="7760"/>
                  <a:pt x="672" y="6932"/>
                  <a:pt x="672" y="6001"/>
                </a:cubicBezTo>
                <a:cubicBezTo>
                  <a:pt x="672" y="4811"/>
                  <a:pt x="983" y="3776"/>
                  <a:pt x="1604" y="2845"/>
                </a:cubicBezTo>
                <a:cubicBezTo>
                  <a:pt x="2276" y="1914"/>
                  <a:pt x="3103" y="1242"/>
                  <a:pt x="4242" y="724"/>
                </a:cubicBezTo>
                <a:cubicBezTo>
                  <a:pt x="5328" y="259"/>
                  <a:pt x="6621" y="0"/>
                  <a:pt x="8069"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Schoolbook"/>
              <a:ea typeface="Century Schoolbook"/>
              <a:cs typeface="Century Schoolbook"/>
              <a:sym typeface="Century Schoolbook"/>
            </a:endParaRPr>
          </a:p>
        </p:txBody>
      </p:sp>
      <p:grpSp>
        <p:nvGrpSpPr>
          <p:cNvPr id="45" name="Google Shape;45;p75"/>
          <p:cNvGrpSpPr/>
          <p:nvPr/>
        </p:nvGrpSpPr>
        <p:grpSpPr>
          <a:xfrm>
            <a:off x="0" y="3364307"/>
            <a:ext cx="4715405" cy="3004079"/>
            <a:chOff x="195319" y="2097486"/>
            <a:chExt cx="4278713" cy="3004079"/>
          </a:xfrm>
        </p:grpSpPr>
        <p:cxnSp>
          <p:nvCxnSpPr>
            <p:cNvPr id="46" name="Google Shape;46;p75"/>
            <p:cNvCxnSpPr/>
            <p:nvPr/>
          </p:nvCxnSpPr>
          <p:spPr>
            <a:xfrm rot="10800000">
              <a:off x="195319" y="2097486"/>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47" name="Google Shape;47;p75"/>
            <p:cNvCxnSpPr/>
            <p:nvPr/>
          </p:nvCxnSpPr>
          <p:spPr>
            <a:xfrm rot="10800000">
              <a:off x="195319" y="2592736"/>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48" name="Google Shape;48;p75"/>
            <p:cNvCxnSpPr/>
            <p:nvPr/>
          </p:nvCxnSpPr>
          <p:spPr>
            <a:xfrm rot="10800000">
              <a:off x="195319" y="3089885"/>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49" name="Google Shape;49;p75"/>
            <p:cNvCxnSpPr/>
            <p:nvPr/>
          </p:nvCxnSpPr>
          <p:spPr>
            <a:xfrm rot="10800000">
              <a:off x="195319" y="3585135"/>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50" name="Google Shape;50;p75"/>
            <p:cNvCxnSpPr/>
            <p:nvPr/>
          </p:nvCxnSpPr>
          <p:spPr>
            <a:xfrm rot="10800000">
              <a:off x="195319" y="4109166"/>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51" name="Google Shape;51;p75"/>
            <p:cNvCxnSpPr/>
            <p:nvPr/>
          </p:nvCxnSpPr>
          <p:spPr>
            <a:xfrm rot="10800000">
              <a:off x="195319" y="4604416"/>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52" name="Google Shape;52;p75"/>
            <p:cNvCxnSpPr/>
            <p:nvPr/>
          </p:nvCxnSpPr>
          <p:spPr>
            <a:xfrm rot="10800000">
              <a:off x="195319" y="5101565"/>
              <a:ext cx="4278713" cy="0"/>
            </a:xfrm>
            <a:prstGeom prst="straightConnector1">
              <a:avLst/>
            </a:prstGeom>
            <a:noFill/>
            <a:ln w="28575" cap="flat" cmpd="sng">
              <a:solidFill>
                <a:srgbClr val="69ADAD"/>
              </a:solidFill>
              <a:prstDash val="solid"/>
              <a:miter lim="800000"/>
              <a:headEnd type="none" w="sm" len="sm"/>
              <a:tailEnd type="none" w="sm" len="sm"/>
            </a:ln>
          </p:spPr>
        </p:cxnSp>
      </p:grpSp>
      <p:sp>
        <p:nvSpPr>
          <p:cNvPr id="53" name="Google Shape;53;p75"/>
          <p:cNvSpPr txBox="1">
            <a:spLocks noGrp="1"/>
          </p:cNvSpPr>
          <p:nvPr>
            <p:ph type="body" idx="20"/>
          </p:nvPr>
        </p:nvSpPr>
        <p:spPr>
          <a:xfrm>
            <a:off x="791228" y="729337"/>
            <a:ext cx="4746695" cy="1301871"/>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6000"/>
              <a:buNone/>
              <a:defRPr sz="6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4" name="Google Shape;54;p7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55" name="Google Shape;55;p75"/>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pic>
        <p:nvPicPr>
          <p:cNvPr id="56" name="Google Shape;56;p75"/>
          <p:cNvPicPr preferRelativeResize="0"/>
          <p:nvPr/>
        </p:nvPicPr>
        <p:blipFill rotWithShape="1">
          <a:blip r:embed="rId2">
            <a:alphaModFix/>
          </a:blip>
          <a:srcRect l="22302" b="22948"/>
          <a:stretch/>
        </p:blipFill>
        <p:spPr>
          <a:xfrm>
            <a:off x="0" y="7291388"/>
            <a:ext cx="3429000" cy="340042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ablet Preview">
  <p:cSld name="Tablet Preview">
    <p:spTree>
      <p:nvGrpSpPr>
        <p:cNvPr id="1" name="Shape 296"/>
        <p:cNvGrpSpPr/>
        <p:nvPr/>
      </p:nvGrpSpPr>
      <p:grpSpPr>
        <a:xfrm>
          <a:off x="0" y="0"/>
          <a:ext cx="0" cy="0"/>
          <a:chOff x="0" y="0"/>
          <a:chExt cx="0" cy="0"/>
        </a:xfrm>
      </p:grpSpPr>
      <p:pic>
        <p:nvPicPr>
          <p:cNvPr id="297" name="Google Shape;297;p93"/>
          <p:cNvPicPr preferRelativeResize="0"/>
          <p:nvPr/>
        </p:nvPicPr>
        <p:blipFill rotWithShape="1">
          <a:blip r:embed="rId2">
            <a:alphaModFix/>
          </a:blip>
          <a:srcRect l="22302" b="22948"/>
          <a:stretch/>
        </p:blipFill>
        <p:spPr>
          <a:xfrm>
            <a:off x="0" y="8408898"/>
            <a:ext cx="2302099" cy="228291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
        <p:nvSpPr>
          <p:cNvPr id="298" name="Google Shape;298;p93"/>
          <p:cNvSpPr/>
          <p:nvPr/>
        </p:nvSpPr>
        <p:spPr>
          <a:xfrm>
            <a:off x="0" y="657727"/>
            <a:ext cx="7559675" cy="5604742"/>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pic>
        <p:nvPicPr>
          <p:cNvPr id="299" name="Google Shape;299;p93"/>
          <p:cNvPicPr preferRelativeResize="0"/>
          <p:nvPr/>
        </p:nvPicPr>
        <p:blipFill rotWithShape="1">
          <a:blip r:embed="rId3">
            <a:alphaModFix/>
          </a:blip>
          <a:srcRect b="15813"/>
          <a:stretch/>
        </p:blipFill>
        <p:spPr>
          <a:xfrm>
            <a:off x="1476145" y="5479784"/>
            <a:ext cx="4607383" cy="5212029"/>
          </a:xfrm>
          <a:custGeom>
            <a:avLst/>
            <a:gdLst/>
            <a:ahLst/>
            <a:cxnLst/>
            <a:rect l="l" t="t" r="r" b="b"/>
            <a:pathLst>
              <a:path w="4607383" h="5212029" extrusionOk="0">
                <a:moveTo>
                  <a:pt x="0" y="0"/>
                </a:moveTo>
                <a:lnTo>
                  <a:pt x="4607383" y="0"/>
                </a:lnTo>
                <a:lnTo>
                  <a:pt x="4607383" y="5212029"/>
                </a:lnTo>
                <a:lnTo>
                  <a:pt x="0" y="5212029"/>
                </a:lnTo>
                <a:close/>
              </a:path>
            </a:pathLst>
          </a:custGeom>
          <a:noFill/>
          <a:ln>
            <a:noFill/>
          </a:ln>
        </p:spPr>
      </p:pic>
      <p:sp>
        <p:nvSpPr>
          <p:cNvPr id="300" name="Google Shape;300;p93"/>
          <p:cNvSpPr>
            <a:spLocks noGrp="1"/>
          </p:cNvSpPr>
          <p:nvPr>
            <p:ph type="pic" idx="2"/>
          </p:nvPr>
        </p:nvSpPr>
        <p:spPr>
          <a:xfrm>
            <a:off x="1793144" y="5952556"/>
            <a:ext cx="3973385" cy="4739257"/>
          </a:xfrm>
          <a:prstGeom prst="rect">
            <a:avLst/>
          </a:prstGeom>
          <a:solidFill>
            <a:srgbClr val="BFBFBF"/>
          </a:solidFill>
          <a:ln>
            <a:noFill/>
          </a:ln>
        </p:spPr>
      </p:sp>
      <p:sp>
        <p:nvSpPr>
          <p:cNvPr id="301" name="Google Shape;301;p93"/>
          <p:cNvSpPr/>
          <p:nvPr/>
        </p:nvSpPr>
        <p:spPr>
          <a:xfrm>
            <a:off x="2542885" y="9876090"/>
            <a:ext cx="2473903" cy="527935"/>
          </a:xfrm>
          <a:prstGeom prst="rect">
            <a:avLst/>
          </a:prstGeom>
          <a:solidFill>
            <a:srgbClr val="69ADAD"/>
          </a:solidFill>
          <a:ln>
            <a:noFill/>
          </a:ln>
        </p:spPr>
        <p:txBody>
          <a:bodyPr spcFirstLastPara="1" wrap="square" lIns="141375" tIns="70675" rIns="141375" bIns="70675" anchor="t" anchorCtr="0">
            <a:noAutofit/>
          </a:bodyPr>
          <a:lstStyle/>
          <a:p>
            <a:pPr marL="0" marR="0" lvl="0" indent="0" algn="ctr" rtl="0">
              <a:lnSpc>
                <a:spcPct val="100000"/>
              </a:lnSpc>
              <a:spcBef>
                <a:spcPts val="0"/>
              </a:spcBef>
              <a:spcAft>
                <a:spcPts val="0"/>
              </a:spcAft>
              <a:buClr>
                <a:srgbClr val="000000"/>
              </a:buClr>
              <a:buSzPts val="4175"/>
              <a:buFont typeface="Arial"/>
              <a:buNone/>
            </a:pPr>
            <a:endParaRPr sz="4175" b="0" i="0" u="none" strike="noStrike" cap="none">
              <a:solidFill>
                <a:schemeClr val="dk1"/>
              </a:solidFill>
              <a:latin typeface="Century Schoolbook"/>
              <a:ea typeface="Century Schoolbook"/>
              <a:cs typeface="Century Schoolbook"/>
              <a:sym typeface="Century Schoolbook"/>
            </a:endParaRPr>
          </a:p>
        </p:txBody>
      </p:sp>
      <p:sp>
        <p:nvSpPr>
          <p:cNvPr id="302" name="Google Shape;302;p93"/>
          <p:cNvSpPr txBox="1">
            <a:spLocks noGrp="1"/>
          </p:cNvSpPr>
          <p:nvPr>
            <p:ph type="body" idx="1"/>
          </p:nvPr>
        </p:nvSpPr>
        <p:spPr>
          <a:xfrm>
            <a:off x="1793144" y="9969560"/>
            <a:ext cx="3973385" cy="43446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111"/>
              <a:buNone/>
              <a:defRPr sz="3111">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111"/>
              <a:buNone/>
              <a:defRPr sz="3111">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111"/>
              <a:buNone/>
              <a:defRPr sz="3111">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111"/>
              <a:buNone/>
              <a:defRPr sz="3111">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03" name="Google Shape;303;p9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304" name="Google Shape;304;p93"/>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305" name="Google Shape;305;p93"/>
          <p:cNvSpPr txBox="1">
            <a:spLocks noGrp="1"/>
          </p:cNvSpPr>
          <p:nvPr>
            <p:ph type="body" idx="3"/>
          </p:nvPr>
        </p:nvSpPr>
        <p:spPr>
          <a:xfrm>
            <a:off x="801602" y="2619024"/>
            <a:ext cx="5956470" cy="2593004"/>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06" name="Google Shape;306;p93"/>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307" name="Google Shape;307;p93"/>
          <p:cNvSpPr txBox="1">
            <a:spLocks noGrp="1"/>
          </p:cNvSpPr>
          <p:nvPr>
            <p:ph type="body" idx="4"/>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08" name="Google Shape;308;p93"/>
          <p:cNvSpPr txBox="1">
            <a:spLocks noGrp="1"/>
          </p:cNvSpPr>
          <p:nvPr>
            <p:ph type="body" idx="5"/>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se Study Title">
  <p:cSld name="Case Study Title">
    <p:spTree>
      <p:nvGrpSpPr>
        <p:cNvPr id="1" name="Shape 309"/>
        <p:cNvGrpSpPr/>
        <p:nvPr/>
      </p:nvGrpSpPr>
      <p:grpSpPr>
        <a:xfrm>
          <a:off x="0" y="0"/>
          <a:ext cx="0" cy="0"/>
          <a:chOff x="0" y="0"/>
          <a:chExt cx="0" cy="0"/>
        </a:xfrm>
      </p:grpSpPr>
      <p:pic>
        <p:nvPicPr>
          <p:cNvPr id="310" name="Google Shape;310;p94"/>
          <p:cNvPicPr preferRelativeResize="0"/>
          <p:nvPr/>
        </p:nvPicPr>
        <p:blipFill rotWithShape="1">
          <a:blip r:embed="rId2">
            <a:alphaModFix/>
          </a:blip>
          <a:srcRect/>
          <a:stretch/>
        </p:blipFill>
        <p:spPr>
          <a:xfrm>
            <a:off x="5137" y="0"/>
            <a:ext cx="3301373" cy="4021666"/>
          </a:xfrm>
          <a:custGeom>
            <a:avLst/>
            <a:gdLst/>
            <a:ahLst/>
            <a:cxnLst/>
            <a:rect l="l" t="t" r="r" b="b"/>
            <a:pathLst>
              <a:path w="3301373" h="4021666" extrusionOk="0">
                <a:moveTo>
                  <a:pt x="0" y="0"/>
                </a:moveTo>
                <a:lnTo>
                  <a:pt x="3301373" y="0"/>
                </a:lnTo>
                <a:lnTo>
                  <a:pt x="3301373" y="4021666"/>
                </a:lnTo>
                <a:lnTo>
                  <a:pt x="0" y="4021666"/>
                </a:lnTo>
                <a:close/>
              </a:path>
            </a:pathLst>
          </a:custGeom>
          <a:noFill/>
          <a:ln>
            <a:noFill/>
          </a:ln>
        </p:spPr>
      </p:pic>
      <p:sp>
        <p:nvSpPr>
          <p:cNvPr id="311" name="Google Shape;311;p94"/>
          <p:cNvSpPr>
            <a:spLocks noGrp="1"/>
          </p:cNvSpPr>
          <p:nvPr>
            <p:ph type="pic" idx="2"/>
          </p:nvPr>
        </p:nvSpPr>
        <p:spPr>
          <a:xfrm>
            <a:off x="5136" y="1"/>
            <a:ext cx="2850694" cy="3459591"/>
          </a:xfrm>
          <a:prstGeom prst="rect">
            <a:avLst/>
          </a:prstGeom>
          <a:noFill/>
          <a:ln>
            <a:noFill/>
          </a:ln>
        </p:spPr>
      </p:sp>
      <p:sp>
        <p:nvSpPr>
          <p:cNvPr id="312" name="Google Shape;312;p94"/>
          <p:cNvSpPr/>
          <p:nvPr/>
        </p:nvSpPr>
        <p:spPr>
          <a:xfrm>
            <a:off x="3779839" y="1"/>
            <a:ext cx="3779837" cy="4738961"/>
          </a:xfrm>
          <a:custGeom>
            <a:avLst/>
            <a:gdLst/>
            <a:ahLst/>
            <a:cxnLst/>
            <a:rect l="l" t="t" r="r" b="b"/>
            <a:pathLst>
              <a:path w="3779837" h="4738961" extrusionOk="0">
                <a:moveTo>
                  <a:pt x="1298119" y="0"/>
                </a:moveTo>
                <a:lnTo>
                  <a:pt x="3761976" y="0"/>
                </a:lnTo>
                <a:lnTo>
                  <a:pt x="3779837" y="10851"/>
                </a:lnTo>
                <a:lnTo>
                  <a:pt x="3779837" y="4406977"/>
                </a:lnTo>
                <a:lnTo>
                  <a:pt x="3736018" y="4433598"/>
                </a:lnTo>
                <a:cubicBezTo>
                  <a:pt x="3377527" y="4628342"/>
                  <a:pt x="2966705" y="4738961"/>
                  <a:pt x="2530047" y="4738961"/>
                </a:cubicBezTo>
                <a:cubicBezTo>
                  <a:pt x="1132741" y="4738961"/>
                  <a:pt x="0" y="3606220"/>
                  <a:pt x="0" y="2208914"/>
                </a:cubicBezTo>
                <a:cubicBezTo>
                  <a:pt x="0" y="1335598"/>
                  <a:pt x="442477" y="565627"/>
                  <a:pt x="1115474" y="11096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313" name="Google Shape;313;p9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314" name="Google Shape;314;p94"/>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315" name="Google Shape;315;p94"/>
          <p:cNvSpPr txBox="1">
            <a:spLocks noGrp="1"/>
          </p:cNvSpPr>
          <p:nvPr>
            <p:ph type="body" idx="1"/>
          </p:nvPr>
        </p:nvSpPr>
        <p:spPr>
          <a:xfrm>
            <a:off x="4459209" y="1736495"/>
            <a:ext cx="2864232"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1800"/>
              <a:buNone/>
              <a:defRPr sz="1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16" name="Google Shape;316;p94"/>
          <p:cNvSpPr txBox="1">
            <a:spLocks noGrp="1"/>
          </p:cNvSpPr>
          <p:nvPr>
            <p:ph type="body" idx="3"/>
          </p:nvPr>
        </p:nvSpPr>
        <p:spPr>
          <a:xfrm>
            <a:off x="4459209" y="887817"/>
            <a:ext cx="2899792" cy="57461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17" name="Google Shape;317;p94"/>
          <p:cNvSpPr txBox="1">
            <a:spLocks noGrp="1"/>
          </p:cNvSpPr>
          <p:nvPr>
            <p:ph type="body" idx="4"/>
          </p:nvPr>
        </p:nvSpPr>
        <p:spPr>
          <a:xfrm>
            <a:off x="766012" y="7547751"/>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18" name="Google Shape;318;p94"/>
          <p:cNvSpPr txBox="1">
            <a:spLocks noGrp="1"/>
          </p:cNvSpPr>
          <p:nvPr>
            <p:ph type="body" idx="5"/>
          </p:nvPr>
        </p:nvSpPr>
        <p:spPr>
          <a:xfrm>
            <a:off x="750772" y="5639757"/>
            <a:ext cx="5992060" cy="1704039"/>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19" name="Google Shape;319;p94"/>
          <p:cNvSpPr txBox="1">
            <a:spLocks noGrp="1"/>
          </p:cNvSpPr>
          <p:nvPr>
            <p:ph type="body" idx="6"/>
          </p:nvPr>
        </p:nvSpPr>
        <p:spPr>
          <a:xfrm>
            <a:off x="750772" y="5195174"/>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20" name="Google Shape;320;p94"/>
          <p:cNvCxnSpPr/>
          <p:nvPr/>
        </p:nvCxnSpPr>
        <p:spPr>
          <a:xfrm>
            <a:off x="0" y="7452884"/>
            <a:ext cx="3607692" cy="0"/>
          </a:xfrm>
          <a:prstGeom prst="straightConnector1">
            <a:avLst/>
          </a:prstGeom>
          <a:noFill/>
          <a:ln w="28575" cap="flat" cmpd="sng">
            <a:solidFill>
              <a:srgbClr val="69ADAD"/>
            </a:solidFill>
            <a:prstDash val="solid"/>
            <a:miter lim="800000"/>
            <a:headEnd type="none" w="sm" len="sm"/>
            <a:tailEnd type="none" w="sm" len="sm"/>
          </a:ln>
        </p:spPr>
      </p:cxnSp>
      <p:sp>
        <p:nvSpPr>
          <p:cNvPr id="321" name="Google Shape;321;p94"/>
          <p:cNvSpPr txBox="1">
            <a:spLocks noGrp="1"/>
          </p:cNvSpPr>
          <p:nvPr>
            <p:ph type="body" idx="7"/>
          </p:nvPr>
        </p:nvSpPr>
        <p:spPr>
          <a:xfrm>
            <a:off x="4459209" y="2460724"/>
            <a:ext cx="2899792" cy="28052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22" name="Google Shape;322;p94"/>
          <p:cNvSpPr txBox="1">
            <a:spLocks noGrp="1"/>
          </p:cNvSpPr>
          <p:nvPr>
            <p:ph type="body" idx="8"/>
          </p:nvPr>
        </p:nvSpPr>
        <p:spPr>
          <a:xfrm>
            <a:off x="4459209" y="2917924"/>
            <a:ext cx="2899792" cy="28052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23" name="Google Shape;323;p94"/>
          <p:cNvSpPr txBox="1">
            <a:spLocks noGrp="1"/>
          </p:cNvSpPr>
          <p:nvPr>
            <p:ph type="body" idx="9"/>
          </p:nvPr>
        </p:nvSpPr>
        <p:spPr>
          <a:xfrm>
            <a:off x="4459209" y="3375124"/>
            <a:ext cx="2899792" cy="28052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24" name="Google Shape;324;p94"/>
          <p:cNvCxnSpPr/>
          <p:nvPr/>
        </p:nvCxnSpPr>
        <p:spPr>
          <a:xfrm rot="10800000">
            <a:off x="4451408" y="3267600"/>
            <a:ext cx="3108267" cy="0"/>
          </a:xfrm>
          <a:prstGeom prst="straightConnector1">
            <a:avLst/>
          </a:prstGeom>
          <a:noFill/>
          <a:ln w="28575" cap="flat" cmpd="sng">
            <a:solidFill>
              <a:schemeClr val="lt1"/>
            </a:solidFill>
            <a:prstDash val="solid"/>
            <a:miter lim="800000"/>
            <a:headEnd type="none" w="sm" len="sm"/>
            <a:tailEnd type="none" w="sm" len="sm"/>
          </a:ln>
        </p:spPr>
      </p:cxnSp>
      <p:cxnSp>
        <p:nvCxnSpPr>
          <p:cNvPr id="325" name="Google Shape;325;p94"/>
          <p:cNvCxnSpPr/>
          <p:nvPr/>
        </p:nvCxnSpPr>
        <p:spPr>
          <a:xfrm rot="10800000">
            <a:off x="4451408" y="2818422"/>
            <a:ext cx="3108267" cy="0"/>
          </a:xfrm>
          <a:prstGeom prst="straightConnector1">
            <a:avLst/>
          </a:prstGeom>
          <a:noFill/>
          <a:ln w="28575" cap="flat" cmpd="sng">
            <a:solidFill>
              <a:schemeClr val="lt1"/>
            </a:solidFill>
            <a:prstDash val="solid"/>
            <a:miter lim="800000"/>
            <a:headEnd type="none" w="sm" len="sm"/>
            <a:tailEnd type="none" w="sm" len="sm"/>
          </a:ln>
        </p:spPr>
      </p:cxnSp>
      <p:cxnSp>
        <p:nvCxnSpPr>
          <p:cNvPr id="326" name="Google Shape;326;p94"/>
          <p:cNvCxnSpPr/>
          <p:nvPr/>
        </p:nvCxnSpPr>
        <p:spPr>
          <a:xfrm rot="10800000">
            <a:off x="4451408" y="1599222"/>
            <a:ext cx="3108267" cy="0"/>
          </a:xfrm>
          <a:prstGeom prst="straightConnector1">
            <a:avLst/>
          </a:prstGeom>
          <a:noFill/>
          <a:ln w="28575" cap="flat" cmpd="sng">
            <a:solidFill>
              <a:schemeClr val="lt1"/>
            </a:solidFill>
            <a:prstDash val="solid"/>
            <a:miter lim="800000"/>
            <a:headEnd type="none" w="sm" len="sm"/>
            <a:tailEnd type="none" w="sm" len="sm"/>
          </a:ln>
        </p:spPr>
      </p:cxnSp>
      <p:sp>
        <p:nvSpPr>
          <p:cNvPr id="327" name="Google Shape;327;p94"/>
          <p:cNvSpPr txBox="1">
            <a:spLocks noGrp="1"/>
          </p:cNvSpPr>
          <p:nvPr>
            <p:ph type="body" idx="13"/>
          </p:nvPr>
        </p:nvSpPr>
        <p:spPr>
          <a:xfrm>
            <a:off x="734729" y="8046073"/>
            <a:ext cx="5992060" cy="1704039"/>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se Study 1">
  <p:cSld name="Case Study 1">
    <p:spTree>
      <p:nvGrpSpPr>
        <p:cNvPr id="1" name="Shape 328"/>
        <p:cNvGrpSpPr/>
        <p:nvPr/>
      </p:nvGrpSpPr>
      <p:grpSpPr>
        <a:xfrm>
          <a:off x="0" y="0"/>
          <a:ext cx="0" cy="0"/>
          <a:chOff x="0" y="0"/>
          <a:chExt cx="0" cy="0"/>
        </a:xfrm>
      </p:grpSpPr>
      <p:sp>
        <p:nvSpPr>
          <p:cNvPr id="329" name="Google Shape;329;p95"/>
          <p:cNvSpPr txBox="1">
            <a:spLocks noGrp="1"/>
          </p:cNvSpPr>
          <p:nvPr>
            <p:ph type="body" idx="1"/>
          </p:nvPr>
        </p:nvSpPr>
        <p:spPr>
          <a:xfrm>
            <a:off x="766012" y="6149784"/>
            <a:ext cx="5992060" cy="2088787"/>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0" name="Google Shape;330;p95"/>
          <p:cNvSpPr txBox="1">
            <a:spLocks noGrp="1"/>
          </p:cNvSpPr>
          <p:nvPr>
            <p:ph type="body" idx="2"/>
          </p:nvPr>
        </p:nvSpPr>
        <p:spPr>
          <a:xfrm>
            <a:off x="766012" y="5515124"/>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1" name="Google Shape;331;p9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332" name="Google Shape;332;p95"/>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333" name="Google Shape;333;p95"/>
          <p:cNvSpPr txBox="1">
            <a:spLocks noGrp="1"/>
          </p:cNvSpPr>
          <p:nvPr>
            <p:ph type="body" idx="3"/>
          </p:nvPr>
        </p:nvSpPr>
        <p:spPr>
          <a:xfrm>
            <a:off x="730154" y="1326776"/>
            <a:ext cx="5992060" cy="385143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4" name="Google Shape;334;p95"/>
          <p:cNvSpPr txBox="1">
            <a:spLocks noGrp="1"/>
          </p:cNvSpPr>
          <p:nvPr>
            <p:ph type="body" idx="4"/>
          </p:nvPr>
        </p:nvSpPr>
        <p:spPr>
          <a:xfrm>
            <a:off x="730154" y="692116"/>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35" name="Google Shape;335;p95"/>
          <p:cNvCxnSpPr/>
          <p:nvPr/>
        </p:nvCxnSpPr>
        <p:spPr>
          <a:xfrm>
            <a:off x="0" y="5348532"/>
            <a:ext cx="3607692" cy="0"/>
          </a:xfrm>
          <a:prstGeom prst="straightConnector1">
            <a:avLst/>
          </a:prstGeom>
          <a:noFill/>
          <a:ln w="28575" cap="flat" cmpd="sng">
            <a:solidFill>
              <a:srgbClr val="69ADAD"/>
            </a:solidFill>
            <a:prstDash val="solid"/>
            <a:miter lim="800000"/>
            <a:headEnd type="none" w="sm" len="sm"/>
            <a:tailEnd type="none" w="sm" len="sm"/>
          </a:ln>
        </p:spPr>
      </p:cxnSp>
      <p:pic>
        <p:nvPicPr>
          <p:cNvPr id="336" name="Google Shape;336;p95"/>
          <p:cNvPicPr preferRelativeResize="0"/>
          <p:nvPr/>
        </p:nvPicPr>
        <p:blipFill rotWithShape="1">
          <a:blip r:embed="rId2">
            <a:alphaModFix/>
          </a:blip>
          <a:srcRect l="22302" b="22948"/>
          <a:stretch/>
        </p:blipFill>
        <p:spPr>
          <a:xfrm>
            <a:off x="0" y="8408898"/>
            <a:ext cx="2302099" cy="228291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cxnSp>
        <p:nvCxnSpPr>
          <p:cNvPr id="337" name="Google Shape;337;p95"/>
          <p:cNvCxnSpPr/>
          <p:nvPr/>
        </p:nvCxnSpPr>
        <p:spPr>
          <a:xfrm>
            <a:off x="3801978" y="1225711"/>
            <a:ext cx="3288633" cy="0"/>
          </a:xfrm>
          <a:prstGeom prst="straightConnector1">
            <a:avLst/>
          </a:prstGeom>
          <a:noFill/>
          <a:ln w="28575" cap="flat" cmpd="sng">
            <a:solidFill>
              <a:srgbClr val="69ADAD"/>
            </a:solidFill>
            <a:prstDash val="solid"/>
            <a:miter lim="800000"/>
            <a:headEnd type="none" w="sm" len="sm"/>
            <a:tailEnd type="none" w="sm" len="sm"/>
          </a:ln>
        </p:spPr>
      </p:cxnSp>
      <p:cxnSp>
        <p:nvCxnSpPr>
          <p:cNvPr id="338" name="Google Shape;338;p95"/>
          <p:cNvCxnSpPr/>
          <p:nvPr/>
        </p:nvCxnSpPr>
        <p:spPr>
          <a:xfrm>
            <a:off x="3801978" y="6054385"/>
            <a:ext cx="3288633" cy="0"/>
          </a:xfrm>
          <a:prstGeom prst="straightConnector1">
            <a:avLst/>
          </a:prstGeom>
          <a:noFill/>
          <a:ln w="28575" cap="flat" cmpd="sng">
            <a:solidFill>
              <a:srgbClr val="69ADAD"/>
            </a:solidFill>
            <a:prstDash val="solid"/>
            <a:miter lim="800000"/>
            <a:headEnd type="none" w="sm" len="sm"/>
            <a:tailEnd type="none" w="sm" len="sm"/>
          </a:ln>
        </p:spPr>
      </p:cxnSp>
      <p:grpSp>
        <p:nvGrpSpPr>
          <p:cNvPr id="339" name="Google Shape;339;p95"/>
          <p:cNvGrpSpPr/>
          <p:nvPr/>
        </p:nvGrpSpPr>
        <p:grpSpPr>
          <a:xfrm>
            <a:off x="6770986" y="850643"/>
            <a:ext cx="750136" cy="750136"/>
            <a:chOff x="7559675" y="1928896"/>
            <a:chExt cx="750136" cy="750136"/>
          </a:xfrm>
        </p:grpSpPr>
        <p:sp>
          <p:nvSpPr>
            <p:cNvPr id="340" name="Google Shape;340;p95"/>
            <p:cNvSpPr/>
            <p:nvPr/>
          </p:nvSpPr>
          <p:spPr>
            <a:xfrm>
              <a:off x="7559675" y="1928896"/>
              <a:ext cx="750136" cy="750136"/>
            </a:xfrm>
            <a:prstGeom prst="ellipse">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341" name="Google Shape;341;p95"/>
            <p:cNvGrpSpPr/>
            <p:nvPr/>
          </p:nvGrpSpPr>
          <p:grpSpPr>
            <a:xfrm>
              <a:off x="7683372" y="2028561"/>
              <a:ext cx="526805" cy="526741"/>
              <a:chOff x="1042830" y="5367345"/>
              <a:chExt cx="907476" cy="907364"/>
            </a:xfrm>
          </p:grpSpPr>
          <p:grpSp>
            <p:nvGrpSpPr>
              <p:cNvPr id="342" name="Google Shape;342;p95"/>
              <p:cNvGrpSpPr/>
              <p:nvPr/>
            </p:nvGrpSpPr>
            <p:grpSpPr>
              <a:xfrm>
                <a:off x="1042830" y="5367345"/>
                <a:ext cx="907476" cy="907364"/>
                <a:chOff x="5318121" y="3727141"/>
                <a:chExt cx="907476" cy="907364"/>
              </a:xfrm>
            </p:grpSpPr>
            <p:sp>
              <p:nvSpPr>
                <p:cNvPr id="343" name="Google Shape;343;p95"/>
                <p:cNvSpPr/>
                <p:nvPr/>
              </p:nvSpPr>
              <p:spPr>
                <a:xfrm>
                  <a:off x="5318121" y="3727141"/>
                  <a:ext cx="907476" cy="907364"/>
                </a:xfrm>
                <a:custGeom>
                  <a:avLst/>
                  <a:gdLst/>
                  <a:ahLst/>
                  <a:cxnLst/>
                  <a:rect l="l" t="t" r="r" b="b"/>
                  <a:pathLst>
                    <a:path w="907476" h="907364" extrusionOk="0">
                      <a:moveTo>
                        <a:pt x="99246" y="906980"/>
                      </a:moveTo>
                      <a:cubicBezTo>
                        <a:pt x="95025" y="905060"/>
                        <a:pt x="90420" y="903908"/>
                        <a:pt x="86582" y="901604"/>
                      </a:cubicBezTo>
                      <a:cubicBezTo>
                        <a:pt x="67777" y="891621"/>
                        <a:pt x="57415" y="876261"/>
                        <a:pt x="57031" y="854758"/>
                      </a:cubicBezTo>
                      <a:cubicBezTo>
                        <a:pt x="56647" y="840550"/>
                        <a:pt x="57031" y="826343"/>
                        <a:pt x="57031" y="811751"/>
                      </a:cubicBezTo>
                      <a:cubicBezTo>
                        <a:pt x="38610" y="811751"/>
                        <a:pt x="23259" y="805607"/>
                        <a:pt x="11746" y="791400"/>
                      </a:cubicBezTo>
                      <a:cubicBezTo>
                        <a:pt x="3303" y="780648"/>
                        <a:pt x="-535" y="767977"/>
                        <a:pt x="233" y="754153"/>
                      </a:cubicBezTo>
                      <a:cubicBezTo>
                        <a:pt x="1767" y="726890"/>
                        <a:pt x="22491" y="708074"/>
                        <a:pt x="56264" y="704619"/>
                      </a:cubicBezTo>
                      <a:cubicBezTo>
                        <a:pt x="56264" y="673131"/>
                        <a:pt x="56264" y="641260"/>
                        <a:pt x="56264" y="609773"/>
                      </a:cubicBezTo>
                      <a:cubicBezTo>
                        <a:pt x="14816" y="600174"/>
                        <a:pt x="-2070" y="582126"/>
                        <a:pt x="233" y="549871"/>
                      </a:cubicBezTo>
                      <a:cubicBezTo>
                        <a:pt x="2152" y="522992"/>
                        <a:pt x="23643" y="504561"/>
                        <a:pt x="56264" y="501489"/>
                      </a:cubicBezTo>
                      <a:cubicBezTo>
                        <a:pt x="56264" y="470002"/>
                        <a:pt x="56264" y="438131"/>
                        <a:pt x="56264" y="406644"/>
                      </a:cubicBezTo>
                      <a:cubicBezTo>
                        <a:pt x="20573" y="400500"/>
                        <a:pt x="1384" y="383220"/>
                        <a:pt x="233" y="355957"/>
                      </a:cubicBezTo>
                      <a:cubicBezTo>
                        <a:pt x="-919" y="324086"/>
                        <a:pt x="14816" y="307575"/>
                        <a:pt x="56264" y="297975"/>
                      </a:cubicBezTo>
                      <a:cubicBezTo>
                        <a:pt x="56264" y="266488"/>
                        <a:pt x="56264" y="235001"/>
                        <a:pt x="56264" y="202746"/>
                      </a:cubicBezTo>
                      <a:cubicBezTo>
                        <a:pt x="37842" y="202746"/>
                        <a:pt x="21724" y="196218"/>
                        <a:pt x="10594" y="180858"/>
                      </a:cubicBezTo>
                      <a:cubicBezTo>
                        <a:pt x="2152" y="169723"/>
                        <a:pt x="-919" y="157051"/>
                        <a:pt x="233" y="143228"/>
                      </a:cubicBezTo>
                      <a:cubicBezTo>
                        <a:pt x="2535" y="116732"/>
                        <a:pt x="23643" y="97917"/>
                        <a:pt x="56647" y="95229"/>
                      </a:cubicBezTo>
                      <a:cubicBezTo>
                        <a:pt x="56647" y="82174"/>
                        <a:pt x="56647" y="69118"/>
                        <a:pt x="56647" y="55678"/>
                      </a:cubicBezTo>
                      <a:cubicBezTo>
                        <a:pt x="56647" y="22655"/>
                        <a:pt x="78907" y="0"/>
                        <a:pt x="111911" y="0"/>
                      </a:cubicBezTo>
                      <a:cubicBezTo>
                        <a:pt x="187898" y="0"/>
                        <a:pt x="263502" y="0"/>
                        <a:pt x="339489" y="0"/>
                      </a:cubicBezTo>
                      <a:cubicBezTo>
                        <a:pt x="353306" y="0"/>
                        <a:pt x="361365" y="6912"/>
                        <a:pt x="360981" y="17663"/>
                      </a:cubicBezTo>
                      <a:cubicBezTo>
                        <a:pt x="360597" y="28799"/>
                        <a:pt x="352538" y="35327"/>
                        <a:pt x="339106" y="35327"/>
                      </a:cubicBezTo>
                      <a:cubicBezTo>
                        <a:pt x="264653" y="35327"/>
                        <a:pt x="189817" y="35327"/>
                        <a:pt x="115365" y="35327"/>
                      </a:cubicBezTo>
                      <a:cubicBezTo>
                        <a:pt x="98479" y="35327"/>
                        <a:pt x="92339" y="41471"/>
                        <a:pt x="92339" y="57982"/>
                      </a:cubicBezTo>
                      <a:cubicBezTo>
                        <a:pt x="92339" y="70270"/>
                        <a:pt x="92339" y="82557"/>
                        <a:pt x="92339" y="95229"/>
                      </a:cubicBezTo>
                      <a:cubicBezTo>
                        <a:pt x="112679" y="95613"/>
                        <a:pt x="129565" y="102141"/>
                        <a:pt x="139543" y="119420"/>
                      </a:cubicBezTo>
                      <a:cubicBezTo>
                        <a:pt x="144532" y="127868"/>
                        <a:pt x="147218" y="137852"/>
                        <a:pt x="148753" y="147452"/>
                      </a:cubicBezTo>
                      <a:cubicBezTo>
                        <a:pt x="150289" y="157819"/>
                        <a:pt x="141845" y="165883"/>
                        <a:pt x="132251" y="166267"/>
                      </a:cubicBezTo>
                      <a:cubicBezTo>
                        <a:pt x="123041" y="166651"/>
                        <a:pt x="115365" y="159739"/>
                        <a:pt x="113830" y="149755"/>
                      </a:cubicBezTo>
                      <a:cubicBezTo>
                        <a:pt x="111911" y="136316"/>
                        <a:pt x="105771" y="130556"/>
                        <a:pt x="93106" y="131708"/>
                      </a:cubicBezTo>
                      <a:cubicBezTo>
                        <a:pt x="93106" y="187002"/>
                        <a:pt x="93106" y="242297"/>
                        <a:pt x="93106" y="298743"/>
                      </a:cubicBezTo>
                      <a:cubicBezTo>
                        <a:pt x="109609" y="298743"/>
                        <a:pt x="123808" y="303735"/>
                        <a:pt x="135321" y="316022"/>
                      </a:cubicBezTo>
                      <a:cubicBezTo>
                        <a:pt x="144148" y="325622"/>
                        <a:pt x="148753" y="336758"/>
                        <a:pt x="149521" y="349429"/>
                      </a:cubicBezTo>
                      <a:cubicBezTo>
                        <a:pt x="149905" y="360565"/>
                        <a:pt x="142997" y="369013"/>
                        <a:pt x="132635" y="369397"/>
                      </a:cubicBezTo>
                      <a:cubicBezTo>
                        <a:pt x="123041" y="370165"/>
                        <a:pt x="115365" y="362869"/>
                        <a:pt x="114214" y="351733"/>
                      </a:cubicBezTo>
                      <a:cubicBezTo>
                        <a:pt x="112679" y="339062"/>
                        <a:pt x="106155" y="333686"/>
                        <a:pt x="93106" y="334838"/>
                      </a:cubicBezTo>
                      <a:cubicBezTo>
                        <a:pt x="93106" y="389748"/>
                        <a:pt x="93106" y="445042"/>
                        <a:pt x="93106" y="500721"/>
                      </a:cubicBezTo>
                      <a:cubicBezTo>
                        <a:pt x="98863" y="501873"/>
                        <a:pt x="105003" y="501873"/>
                        <a:pt x="110376" y="503793"/>
                      </a:cubicBezTo>
                      <a:cubicBezTo>
                        <a:pt x="132635" y="510704"/>
                        <a:pt x="145299" y="526064"/>
                        <a:pt x="149137" y="548719"/>
                      </a:cubicBezTo>
                      <a:cubicBezTo>
                        <a:pt x="151056" y="561007"/>
                        <a:pt x="144916" y="570607"/>
                        <a:pt x="134938" y="572143"/>
                      </a:cubicBezTo>
                      <a:cubicBezTo>
                        <a:pt x="123424" y="573679"/>
                        <a:pt x="116133" y="567535"/>
                        <a:pt x="114214" y="553711"/>
                      </a:cubicBezTo>
                      <a:cubicBezTo>
                        <a:pt x="112679" y="542959"/>
                        <a:pt x="106155" y="537584"/>
                        <a:pt x="93490" y="537584"/>
                      </a:cubicBezTo>
                      <a:cubicBezTo>
                        <a:pt x="93490" y="592878"/>
                        <a:pt x="93490" y="648556"/>
                        <a:pt x="93490" y="704235"/>
                      </a:cubicBezTo>
                      <a:cubicBezTo>
                        <a:pt x="98863" y="705002"/>
                        <a:pt x="104236" y="705770"/>
                        <a:pt x="109609" y="706922"/>
                      </a:cubicBezTo>
                      <a:cubicBezTo>
                        <a:pt x="131100" y="711914"/>
                        <a:pt x="147602" y="731498"/>
                        <a:pt x="149521" y="753385"/>
                      </a:cubicBezTo>
                      <a:cubicBezTo>
                        <a:pt x="150672" y="765673"/>
                        <a:pt x="144148" y="774888"/>
                        <a:pt x="133402" y="775656"/>
                      </a:cubicBezTo>
                      <a:cubicBezTo>
                        <a:pt x="123424" y="776424"/>
                        <a:pt x="115749" y="769513"/>
                        <a:pt x="114214" y="757225"/>
                      </a:cubicBezTo>
                      <a:cubicBezTo>
                        <a:pt x="112679" y="746473"/>
                        <a:pt x="106155" y="740713"/>
                        <a:pt x="93490" y="740713"/>
                      </a:cubicBezTo>
                      <a:cubicBezTo>
                        <a:pt x="93490" y="743017"/>
                        <a:pt x="93106" y="745705"/>
                        <a:pt x="93106" y="748393"/>
                      </a:cubicBezTo>
                      <a:cubicBezTo>
                        <a:pt x="93106" y="782184"/>
                        <a:pt x="93106" y="816359"/>
                        <a:pt x="93106" y="850150"/>
                      </a:cubicBezTo>
                      <a:cubicBezTo>
                        <a:pt x="93106" y="865126"/>
                        <a:pt x="99630" y="871653"/>
                        <a:pt x="114597" y="871653"/>
                      </a:cubicBezTo>
                      <a:cubicBezTo>
                        <a:pt x="314928" y="871653"/>
                        <a:pt x="515259" y="871653"/>
                        <a:pt x="715589" y="871653"/>
                      </a:cubicBezTo>
                      <a:cubicBezTo>
                        <a:pt x="730940" y="871653"/>
                        <a:pt x="736697" y="865126"/>
                        <a:pt x="737848" y="849382"/>
                      </a:cubicBezTo>
                      <a:cubicBezTo>
                        <a:pt x="738615" y="836710"/>
                        <a:pt x="734394" y="828263"/>
                        <a:pt x="725568" y="819431"/>
                      </a:cubicBezTo>
                      <a:cubicBezTo>
                        <a:pt x="677596" y="772584"/>
                        <a:pt x="630775" y="724970"/>
                        <a:pt x="583571" y="677355"/>
                      </a:cubicBezTo>
                      <a:cubicBezTo>
                        <a:pt x="578965" y="672747"/>
                        <a:pt x="574744" y="666988"/>
                        <a:pt x="571673" y="661228"/>
                      </a:cubicBezTo>
                      <a:cubicBezTo>
                        <a:pt x="561312" y="641644"/>
                        <a:pt x="551717" y="621677"/>
                        <a:pt x="540971" y="600174"/>
                      </a:cubicBezTo>
                      <a:cubicBezTo>
                        <a:pt x="529842" y="609773"/>
                        <a:pt x="518329" y="617453"/>
                        <a:pt x="509502" y="627821"/>
                      </a:cubicBezTo>
                      <a:cubicBezTo>
                        <a:pt x="504513" y="633581"/>
                        <a:pt x="502210" y="643180"/>
                        <a:pt x="501826" y="651244"/>
                      </a:cubicBezTo>
                      <a:cubicBezTo>
                        <a:pt x="500675" y="673515"/>
                        <a:pt x="501443" y="696171"/>
                        <a:pt x="501443" y="718442"/>
                      </a:cubicBezTo>
                      <a:cubicBezTo>
                        <a:pt x="501443" y="733034"/>
                        <a:pt x="496454" y="738409"/>
                        <a:pt x="481870" y="740329"/>
                      </a:cubicBezTo>
                      <a:cubicBezTo>
                        <a:pt x="472276" y="741865"/>
                        <a:pt x="466135" y="747625"/>
                        <a:pt x="464600" y="757609"/>
                      </a:cubicBezTo>
                      <a:cubicBezTo>
                        <a:pt x="461914" y="773352"/>
                        <a:pt x="456925" y="777576"/>
                        <a:pt x="440806" y="777576"/>
                      </a:cubicBezTo>
                      <a:cubicBezTo>
                        <a:pt x="422769" y="777576"/>
                        <a:pt x="404731" y="777576"/>
                        <a:pt x="386694" y="777576"/>
                      </a:cubicBezTo>
                      <a:cubicBezTo>
                        <a:pt x="373262" y="777576"/>
                        <a:pt x="367505" y="772200"/>
                        <a:pt x="365586" y="758761"/>
                      </a:cubicBezTo>
                      <a:cubicBezTo>
                        <a:pt x="364051" y="748009"/>
                        <a:pt x="357911" y="741865"/>
                        <a:pt x="347549" y="740329"/>
                      </a:cubicBezTo>
                      <a:cubicBezTo>
                        <a:pt x="334501" y="738793"/>
                        <a:pt x="328744" y="732650"/>
                        <a:pt x="328744" y="719594"/>
                      </a:cubicBezTo>
                      <a:cubicBezTo>
                        <a:pt x="328744" y="697707"/>
                        <a:pt x="328360" y="675819"/>
                        <a:pt x="328744" y="653932"/>
                      </a:cubicBezTo>
                      <a:cubicBezTo>
                        <a:pt x="329128" y="636653"/>
                        <a:pt x="321836" y="624365"/>
                        <a:pt x="308404" y="615149"/>
                      </a:cubicBezTo>
                      <a:cubicBezTo>
                        <a:pt x="282691" y="597486"/>
                        <a:pt x="261583" y="575598"/>
                        <a:pt x="246232" y="548335"/>
                      </a:cubicBezTo>
                      <a:cubicBezTo>
                        <a:pt x="180607" y="432371"/>
                        <a:pt x="251221" y="283767"/>
                        <a:pt x="382473" y="262264"/>
                      </a:cubicBezTo>
                      <a:cubicBezTo>
                        <a:pt x="488011" y="244601"/>
                        <a:pt x="588176" y="315638"/>
                        <a:pt x="605829" y="420851"/>
                      </a:cubicBezTo>
                      <a:cubicBezTo>
                        <a:pt x="612354" y="460018"/>
                        <a:pt x="607365" y="497649"/>
                        <a:pt x="590862" y="534896"/>
                      </a:cubicBezTo>
                      <a:cubicBezTo>
                        <a:pt x="593933" y="536816"/>
                        <a:pt x="597003" y="538736"/>
                        <a:pt x="600073" y="539887"/>
                      </a:cubicBezTo>
                      <a:cubicBezTo>
                        <a:pt x="650347" y="559855"/>
                        <a:pt x="692562" y="590574"/>
                        <a:pt x="727486" y="632045"/>
                      </a:cubicBezTo>
                      <a:cubicBezTo>
                        <a:pt x="729789" y="635117"/>
                        <a:pt x="732475" y="637804"/>
                        <a:pt x="736313" y="642412"/>
                      </a:cubicBezTo>
                      <a:cubicBezTo>
                        <a:pt x="736697" y="637804"/>
                        <a:pt x="737464" y="635885"/>
                        <a:pt x="737464" y="633581"/>
                      </a:cubicBezTo>
                      <a:cubicBezTo>
                        <a:pt x="737464" y="441203"/>
                        <a:pt x="737464" y="248824"/>
                        <a:pt x="737464" y="56062"/>
                      </a:cubicBezTo>
                      <a:cubicBezTo>
                        <a:pt x="737464" y="41855"/>
                        <a:pt x="730556" y="35327"/>
                        <a:pt x="715973" y="35327"/>
                      </a:cubicBezTo>
                      <a:cubicBezTo>
                        <a:pt x="640369" y="35327"/>
                        <a:pt x="564766" y="35327"/>
                        <a:pt x="489546" y="35327"/>
                      </a:cubicBezTo>
                      <a:cubicBezTo>
                        <a:pt x="476497" y="35327"/>
                        <a:pt x="468822" y="28799"/>
                        <a:pt x="468438" y="18047"/>
                      </a:cubicBezTo>
                      <a:cubicBezTo>
                        <a:pt x="468054" y="8448"/>
                        <a:pt x="474962" y="1152"/>
                        <a:pt x="484173" y="0"/>
                      </a:cubicBezTo>
                      <a:cubicBezTo>
                        <a:pt x="486092" y="0"/>
                        <a:pt x="488394" y="0"/>
                        <a:pt x="490313" y="0"/>
                      </a:cubicBezTo>
                      <a:cubicBezTo>
                        <a:pt x="565917" y="0"/>
                        <a:pt x="641521" y="0"/>
                        <a:pt x="716741" y="0"/>
                      </a:cubicBezTo>
                      <a:cubicBezTo>
                        <a:pt x="750129" y="0"/>
                        <a:pt x="772388" y="22271"/>
                        <a:pt x="772388" y="56062"/>
                      </a:cubicBezTo>
                      <a:cubicBezTo>
                        <a:pt x="772388" y="68734"/>
                        <a:pt x="772388" y="81406"/>
                        <a:pt x="772388" y="95613"/>
                      </a:cubicBezTo>
                      <a:cubicBezTo>
                        <a:pt x="782750" y="95613"/>
                        <a:pt x="793112" y="96381"/>
                        <a:pt x="803090" y="95613"/>
                      </a:cubicBezTo>
                      <a:cubicBezTo>
                        <a:pt x="833408" y="93309"/>
                        <a:pt x="858737" y="118652"/>
                        <a:pt x="857586" y="150523"/>
                      </a:cubicBezTo>
                      <a:cubicBezTo>
                        <a:pt x="856435" y="183162"/>
                        <a:pt x="857970" y="216185"/>
                        <a:pt x="856818" y="248824"/>
                      </a:cubicBezTo>
                      <a:cubicBezTo>
                        <a:pt x="856435" y="258808"/>
                        <a:pt x="851445" y="268792"/>
                        <a:pt x="849143" y="279159"/>
                      </a:cubicBezTo>
                      <a:cubicBezTo>
                        <a:pt x="848376" y="282231"/>
                        <a:pt x="848376" y="285303"/>
                        <a:pt x="849143" y="288375"/>
                      </a:cubicBezTo>
                      <a:cubicBezTo>
                        <a:pt x="851445" y="298359"/>
                        <a:pt x="856818" y="308343"/>
                        <a:pt x="856818" y="318710"/>
                      </a:cubicBezTo>
                      <a:cubicBezTo>
                        <a:pt x="857970" y="352501"/>
                        <a:pt x="857970" y="385908"/>
                        <a:pt x="856818" y="419699"/>
                      </a:cubicBezTo>
                      <a:cubicBezTo>
                        <a:pt x="856435" y="429683"/>
                        <a:pt x="851445" y="439283"/>
                        <a:pt x="849143" y="448882"/>
                      </a:cubicBezTo>
                      <a:cubicBezTo>
                        <a:pt x="848376" y="451954"/>
                        <a:pt x="848376" y="455794"/>
                        <a:pt x="849143" y="458866"/>
                      </a:cubicBezTo>
                      <a:cubicBezTo>
                        <a:pt x="851445" y="468850"/>
                        <a:pt x="856435" y="478449"/>
                        <a:pt x="856818" y="488049"/>
                      </a:cubicBezTo>
                      <a:cubicBezTo>
                        <a:pt x="857970" y="521840"/>
                        <a:pt x="857202" y="556015"/>
                        <a:pt x="857202" y="589806"/>
                      </a:cubicBezTo>
                      <a:cubicBezTo>
                        <a:pt x="857202" y="619757"/>
                        <a:pt x="835711" y="641260"/>
                        <a:pt x="806160" y="641260"/>
                      </a:cubicBezTo>
                      <a:cubicBezTo>
                        <a:pt x="795414" y="641260"/>
                        <a:pt x="784285" y="641260"/>
                        <a:pt x="772388" y="641260"/>
                      </a:cubicBezTo>
                      <a:cubicBezTo>
                        <a:pt x="772388" y="652780"/>
                        <a:pt x="772004" y="663916"/>
                        <a:pt x="772772" y="675051"/>
                      </a:cubicBezTo>
                      <a:cubicBezTo>
                        <a:pt x="772772" y="677355"/>
                        <a:pt x="775458" y="680043"/>
                        <a:pt x="777761" y="681963"/>
                      </a:cubicBezTo>
                      <a:cubicBezTo>
                        <a:pt x="808847" y="713450"/>
                        <a:pt x="839932" y="744937"/>
                        <a:pt x="871786" y="776040"/>
                      </a:cubicBezTo>
                      <a:cubicBezTo>
                        <a:pt x="887137" y="791016"/>
                        <a:pt x="901720" y="805991"/>
                        <a:pt x="907477" y="827495"/>
                      </a:cubicBezTo>
                      <a:cubicBezTo>
                        <a:pt x="907477" y="835942"/>
                        <a:pt x="907477" y="844006"/>
                        <a:pt x="907477" y="852454"/>
                      </a:cubicBezTo>
                      <a:cubicBezTo>
                        <a:pt x="906709" y="854374"/>
                        <a:pt x="905942" y="855910"/>
                        <a:pt x="905174" y="857830"/>
                      </a:cubicBezTo>
                      <a:cubicBezTo>
                        <a:pt x="898650" y="878181"/>
                        <a:pt x="885985" y="893541"/>
                        <a:pt x="866413" y="901988"/>
                      </a:cubicBezTo>
                      <a:cubicBezTo>
                        <a:pt x="861808" y="903908"/>
                        <a:pt x="857202" y="905444"/>
                        <a:pt x="852597" y="907364"/>
                      </a:cubicBezTo>
                      <a:cubicBezTo>
                        <a:pt x="844154" y="907364"/>
                        <a:pt x="836094" y="907364"/>
                        <a:pt x="827652" y="907364"/>
                      </a:cubicBezTo>
                      <a:cubicBezTo>
                        <a:pt x="804241" y="901604"/>
                        <a:pt x="788123" y="884325"/>
                        <a:pt x="771621" y="866662"/>
                      </a:cubicBezTo>
                      <a:cubicBezTo>
                        <a:pt x="765480" y="889317"/>
                        <a:pt x="750129" y="900836"/>
                        <a:pt x="730556" y="907364"/>
                      </a:cubicBezTo>
                      <a:cubicBezTo>
                        <a:pt x="519480" y="906980"/>
                        <a:pt x="309172" y="906980"/>
                        <a:pt x="99246" y="906980"/>
                      </a:cubicBezTo>
                      <a:close/>
                      <a:moveTo>
                        <a:pt x="557858" y="518768"/>
                      </a:moveTo>
                      <a:cubicBezTo>
                        <a:pt x="572825" y="484593"/>
                        <a:pt x="575511" y="450418"/>
                        <a:pt x="567068" y="415091"/>
                      </a:cubicBezTo>
                      <a:cubicBezTo>
                        <a:pt x="549031" y="341366"/>
                        <a:pt x="476114" y="285687"/>
                        <a:pt x="391683" y="297591"/>
                      </a:cubicBezTo>
                      <a:cubicBezTo>
                        <a:pt x="321069" y="307575"/>
                        <a:pt x="263119" y="366709"/>
                        <a:pt x="257362" y="436979"/>
                      </a:cubicBezTo>
                      <a:cubicBezTo>
                        <a:pt x="252373" y="498417"/>
                        <a:pt x="275016" y="548335"/>
                        <a:pt x="326057" y="584046"/>
                      </a:cubicBezTo>
                      <a:cubicBezTo>
                        <a:pt x="339489" y="593262"/>
                        <a:pt x="349852" y="604782"/>
                        <a:pt x="357527" y="619373"/>
                      </a:cubicBezTo>
                      <a:cubicBezTo>
                        <a:pt x="358678" y="622061"/>
                        <a:pt x="362900" y="624365"/>
                        <a:pt x="365970" y="624749"/>
                      </a:cubicBezTo>
                      <a:cubicBezTo>
                        <a:pt x="398207" y="625133"/>
                        <a:pt x="430061" y="624749"/>
                        <a:pt x="462297" y="625133"/>
                      </a:cubicBezTo>
                      <a:cubicBezTo>
                        <a:pt x="467287" y="625133"/>
                        <a:pt x="469589" y="623597"/>
                        <a:pt x="471508" y="619373"/>
                      </a:cubicBezTo>
                      <a:cubicBezTo>
                        <a:pt x="477648" y="605549"/>
                        <a:pt x="487627" y="594798"/>
                        <a:pt x="499908" y="586350"/>
                      </a:cubicBezTo>
                      <a:cubicBezTo>
                        <a:pt x="504897" y="582894"/>
                        <a:pt x="509502" y="578670"/>
                        <a:pt x="514875" y="575214"/>
                      </a:cubicBezTo>
                      <a:cubicBezTo>
                        <a:pt x="521783" y="570607"/>
                        <a:pt x="523318" y="565999"/>
                        <a:pt x="518713" y="558703"/>
                      </a:cubicBezTo>
                      <a:cubicBezTo>
                        <a:pt x="512956" y="549487"/>
                        <a:pt x="509118" y="539120"/>
                        <a:pt x="504129" y="529520"/>
                      </a:cubicBezTo>
                      <a:cubicBezTo>
                        <a:pt x="499908" y="521456"/>
                        <a:pt x="500675" y="514160"/>
                        <a:pt x="506816" y="507632"/>
                      </a:cubicBezTo>
                      <a:cubicBezTo>
                        <a:pt x="512572" y="501489"/>
                        <a:pt x="520248" y="500337"/>
                        <a:pt x="529458" y="504561"/>
                      </a:cubicBezTo>
                      <a:cubicBezTo>
                        <a:pt x="538285" y="508785"/>
                        <a:pt x="547496" y="513392"/>
                        <a:pt x="557858" y="518768"/>
                      </a:cubicBezTo>
                      <a:close/>
                      <a:moveTo>
                        <a:pt x="617343" y="660076"/>
                      </a:moveTo>
                      <a:cubicBezTo>
                        <a:pt x="671455" y="714218"/>
                        <a:pt x="726335" y="769129"/>
                        <a:pt x="780447" y="822887"/>
                      </a:cubicBezTo>
                      <a:cubicBezTo>
                        <a:pt x="794263" y="809063"/>
                        <a:pt x="809230" y="794088"/>
                        <a:pt x="822662" y="780264"/>
                      </a:cubicBezTo>
                      <a:cubicBezTo>
                        <a:pt x="768550" y="726122"/>
                        <a:pt x="714054" y="671596"/>
                        <a:pt x="659942" y="617453"/>
                      </a:cubicBezTo>
                      <a:cubicBezTo>
                        <a:pt x="645742" y="631661"/>
                        <a:pt x="631158" y="646252"/>
                        <a:pt x="617343" y="660076"/>
                      </a:cubicBezTo>
                      <a:close/>
                      <a:moveTo>
                        <a:pt x="363667" y="661228"/>
                      </a:moveTo>
                      <a:cubicBezTo>
                        <a:pt x="363667" y="674667"/>
                        <a:pt x="364051" y="687339"/>
                        <a:pt x="363667" y="700011"/>
                      </a:cubicBezTo>
                      <a:cubicBezTo>
                        <a:pt x="363667" y="705386"/>
                        <a:pt x="365586" y="708074"/>
                        <a:pt x="370191" y="710762"/>
                      </a:cubicBezTo>
                      <a:cubicBezTo>
                        <a:pt x="377867" y="715370"/>
                        <a:pt x="387078" y="720746"/>
                        <a:pt x="390532" y="728426"/>
                      </a:cubicBezTo>
                      <a:cubicBezTo>
                        <a:pt x="396672" y="741865"/>
                        <a:pt x="406266" y="743401"/>
                        <a:pt x="418547" y="742249"/>
                      </a:cubicBezTo>
                      <a:cubicBezTo>
                        <a:pt x="420466" y="741865"/>
                        <a:pt x="422769" y="743017"/>
                        <a:pt x="424688" y="742249"/>
                      </a:cubicBezTo>
                      <a:cubicBezTo>
                        <a:pt x="427758" y="741097"/>
                        <a:pt x="431595" y="739561"/>
                        <a:pt x="433131" y="736874"/>
                      </a:cubicBezTo>
                      <a:cubicBezTo>
                        <a:pt x="439271" y="725354"/>
                        <a:pt x="447714" y="716522"/>
                        <a:pt x="459611" y="710378"/>
                      </a:cubicBezTo>
                      <a:cubicBezTo>
                        <a:pt x="461914" y="709226"/>
                        <a:pt x="464600" y="707306"/>
                        <a:pt x="464984" y="705386"/>
                      </a:cubicBezTo>
                      <a:cubicBezTo>
                        <a:pt x="465368" y="690795"/>
                        <a:pt x="465368" y="676203"/>
                        <a:pt x="465368" y="661612"/>
                      </a:cubicBezTo>
                      <a:cubicBezTo>
                        <a:pt x="430061" y="661228"/>
                        <a:pt x="397440" y="661228"/>
                        <a:pt x="363667" y="661228"/>
                      </a:cubicBezTo>
                      <a:close/>
                      <a:moveTo>
                        <a:pt x="772772" y="265720"/>
                      </a:moveTo>
                      <a:cubicBezTo>
                        <a:pt x="784285" y="265720"/>
                        <a:pt x="795031" y="266104"/>
                        <a:pt x="805776" y="265720"/>
                      </a:cubicBezTo>
                      <a:cubicBezTo>
                        <a:pt x="814987" y="265336"/>
                        <a:pt x="821127" y="259960"/>
                        <a:pt x="821127" y="251128"/>
                      </a:cubicBezTo>
                      <a:cubicBezTo>
                        <a:pt x="821511" y="216185"/>
                        <a:pt x="821511" y="181626"/>
                        <a:pt x="821127" y="146684"/>
                      </a:cubicBezTo>
                      <a:cubicBezTo>
                        <a:pt x="821127" y="138236"/>
                        <a:pt x="815371" y="132476"/>
                        <a:pt x="807311" y="132092"/>
                      </a:cubicBezTo>
                      <a:cubicBezTo>
                        <a:pt x="795798" y="131708"/>
                        <a:pt x="784668" y="132092"/>
                        <a:pt x="772772" y="132092"/>
                      </a:cubicBezTo>
                      <a:cubicBezTo>
                        <a:pt x="772772" y="176635"/>
                        <a:pt x="772772" y="220793"/>
                        <a:pt x="772772" y="265720"/>
                      </a:cubicBezTo>
                      <a:close/>
                      <a:moveTo>
                        <a:pt x="772772" y="301431"/>
                      </a:moveTo>
                      <a:cubicBezTo>
                        <a:pt x="772772" y="346741"/>
                        <a:pt x="772772" y="391284"/>
                        <a:pt x="772772" y="435827"/>
                      </a:cubicBezTo>
                      <a:cubicBezTo>
                        <a:pt x="784285" y="435827"/>
                        <a:pt x="795031" y="436211"/>
                        <a:pt x="806160" y="435827"/>
                      </a:cubicBezTo>
                      <a:cubicBezTo>
                        <a:pt x="815371" y="435443"/>
                        <a:pt x="821511" y="429683"/>
                        <a:pt x="821511" y="420851"/>
                      </a:cubicBezTo>
                      <a:cubicBezTo>
                        <a:pt x="821895" y="385908"/>
                        <a:pt x="821895" y="351349"/>
                        <a:pt x="821511" y="316406"/>
                      </a:cubicBezTo>
                      <a:cubicBezTo>
                        <a:pt x="821511" y="307575"/>
                        <a:pt x="815371" y="301815"/>
                        <a:pt x="806160" y="301431"/>
                      </a:cubicBezTo>
                      <a:cubicBezTo>
                        <a:pt x="795031" y="301431"/>
                        <a:pt x="784285" y="301431"/>
                        <a:pt x="772772" y="301431"/>
                      </a:cubicBezTo>
                      <a:close/>
                      <a:moveTo>
                        <a:pt x="772772" y="605549"/>
                      </a:moveTo>
                      <a:cubicBezTo>
                        <a:pt x="784668" y="605549"/>
                        <a:pt x="795798" y="605934"/>
                        <a:pt x="806928" y="605549"/>
                      </a:cubicBezTo>
                      <a:cubicBezTo>
                        <a:pt x="815755" y="605165"/>
                        <a:pt x="820743" y="598638"/>
                        <a:pt x="821127" y="589422"/>
                      </a:cubicBezTo>
                      <a:cubicBezTo>
                        <a:pt x="821127" y="556015"/>
                        <a:pt x="821127" y="522224"/>
                        <a:pt x="821127" y="488817"/>
                      </a:cubicBezTo>
                      <a:cubicBezTo>
                        <a:pt x="821127" y="481137"/>
                        <a:pt x="817674" y="474226"/>
                        <a:pt x="809614" y="473458"/>
                      </a:cubicBezTo>
                      <a:cubicBezTo>
                        <a:pt x="797717" y="472306"/>
                        <a:pt x="785436" y="473074"/>
                        <a:pt x="772772" y="473074"/>
                      </a:cubicBezTo>
                      <a:cubicBezTo>
                        <a:pt x="772772" y="516848"/>
                        <a:pt x="772772" y="560623"/>
                        <a:pt x="772772" y="605549"/>
                      </a:cubicBezTo>
                      <a:close/>
                      <a:moveTo>
                        <a:pt x="807311" y="851686"/>
                      </a:moveTo>
                      <a:cubicBezTo>
                        <a:pt x="818057" y="863974"/>
                        <a:pt x="829570" y="875109"/>
                        <a:pt x="847991" y="869733"/>
                      </a:cubicBezTo>
                      <a:cubicBezTo>
                        <a:pt x="861424" y="865510"/>
                        <a:pt x="868715" y="855910"/>
                        <a:pt x="870251" y="842854"/>
                      </a:cubicBezTo>
                      <a:cubicBezTo>
                        <a:pt x="871786" y="827111"/>
                        <a:pt x="861424" y="817127"/>
                        <a:pt x="851062" y="808295"/>
                      </a:cubicBezTo>
                      <a:cubicBezTo>
                        <a:pt x="836094" y="822887"/>
                        <a:pt x="821895" y="836710"/>
                        <a:pt x="807311" y="851686"/>
                      </a:cubicBezTo>
                      <a:close/>
                      <a:moveTo>
                        <a:pt x="593549" y="628589"/>
                      </a:moveTo>
                      <a:cubicBezTo>
                        <a:pt x="605446" y="616685"/>
                        <a:pt x="616575" y="605549"/>
                        <a:pt x="627705" y="594030"/>
                      </a:cubicBezTo>
                      <a:cubicBezTo>
                        <a:pt x="606213" y="583278"/>
                        <a:pt x="584338" y="572143"/>
                        <a:pt x="562079" y="561391"/>
                      </a:cubicBezTo>
                      <a:cubicBezTo>
                        <a:pt x="561695" y="561775"/>
                        <a:pt x="560928" y="562543"/>
                        <a:pt x="560544" y="562927"/>
                      </a:cubicBezTo>
                      <a:cubicBezTo>
                        <a:pt x="571673" y="584814"/>
                        <a:pt x="582803" y="607085"/>
                        <a:pt x="593549" y="628589"/>
                      </a:cubicBezTo>
                      <a:close/>
                      <a:moveTo>
                        <a:pt x="56647" y="166267"/>
                      </a:moveTo>
                      <a:cubicBezTo>
                        <a:pt x="56647" y="154747"/>
                        <a:pt x="56647" y="143612"/>
                        <a:pt x="56647" y="132092"/>
                      </a:cubicBezTo>
                      <a:cubicBezTo>
                        <a:pt x="44367" y="131708"/>
                        <a:pt x="35540" y="139388"/>
                        <a:pt x="35924" y="149755"/>
                      </a:cubicBezTo>
                      <a:cubicBezTo>
                        <a:pt x="35924" y="159739"/>
                        <a:pt x="44367" y="166651"/>
                        <a:pt x="56647" y="166267"/>
                      </a:cubicBezTo>
                      <a:close/>
                      <a:moveTo>
                        <a:pt x="56264" y="776040"/>
                      </a:moveTo>
                      <a:cubicBezTo>
                        <a:pt x="56264" y="764137"/>
                        <a:pt x="56264" y="752617"/>
                        <a:pt x="56264" y="741097"/>
                      </a:cubicBezTo>
                      <a:cubicBezTo>
                        <a:pt x="43983" y="741481"/>
                        <a:pt x="36307" y="748009"/>
                        <a:pt x="35540" y="757993"/>
                      </a:cubicBezTo>
                      <a:cubicBezTo>
                        <a:pt x="35156" y="767593"/>
                        <a:pt x="42832" y="774888"/>
                        <a:pt x="56264" y="776040"/>
                      </a:cubicBezTo>
                      <a:close/>
                      <a:moveTo>
                        <a:pt x="56264" y="369013"/>
                      </a:moveTo>
                      <a:cubicBezTo>
                        <a:pt x="56264" y="357877"/>
                        <a:pt x="56264" y="346357"/>
                        <a:pt x="56264" y="335222"/>
                      </a:cubicBezTo>
                      <a:cubicBezTo>
                        <a:pt x="43599" y="334838"/>
                        <a:pt x="35540" y="342134"/>
                        <a:pt x="35924" y="352501"/>
                      </a:cubicBezTo>
                      <a:cubicBezTo>
                        <a:pt x="35924" y="362485"/>
                        <a:pt x="45518" y="371701"/>
                        <a:pt x="56264" y="369013"/>
                      </a:cubicBezTo>
                      <a:close/>
                      <a:moveTo>
                        <a:pt x="56647" y="538736"/>
                      </a:moveTo>
                      <a:cubicBezTo>
                        <a:pt x="43983" y="537968"/>
                        <a:pt x="35540" y="545263"/>
                        <a:pt x="35924" y="556015"/>
                      </a:cubicBezTo>
                      <a:cubicBezTo>
                        <a:pt x="36307" y="566767"/>
                        <a:pt x="44751" y="573295"/>
                        <a:pt x="56647" y="572143"/>
                      </a:cubicBezTo>
                      <a:cubicBezTo>
                        <a:pt x="56647" y="560623"/>
                        <a:pt x="56647" y="549487"/>
                        <a:pt x="56647" y="5387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44" name="Google Shape;344;p95"/>
                <p:cNvSpPr/>
                <p:nvPr/>
              </p:nvSpPr>
              <p:spPr>
                <a:xfrm>
                  <a:off x="5953501" y="4163181"/>
                  <a:ext cx="65641" cy="35401"/>
                </a:xfrm>
                <a:custGeom>
                  <a:avLst/>
                  <a:gdLst/>
                  <a:ahLst/>
                  <a:cxnLst/>
                  <a:rect l="l" t="t" r="r" b="b"/>
                  <a:pathLst>
                    <a:path w="65641" h="35401" extrusionOk="0">
                      <a:moveTo>
                        <a:pt x="33005" y="171"/>
                      </a:moveTo>
                      <a:cubicBezTo>
                        <a:pt x="38378" y="171"/>
                        <a:pt x="43750" y="-213"/>
                        <a:pt x="48739" y="171"/>
                      </a:cubicBezTo>
                      <a:cubicBezTo>
                        <a:pt x="58717" y="555"/>
                        <a:pt x="65242" y="7466"/>
                        <a:pt x="65625" y="16682"/>
                      </a:cubicBezTo>
                      <a:cubicBezTo>
                        <a:pt x="66009" y="26666"/>
                        <a:pt x="59485" y="34730"/>
                        <a:pt x="49507" y="35114"/>
                      </a:cubicBezTo>
                      <a:cubicBezTo>
                        <a:pt x="38378" y="35498"/>
                        <a:pt x="27248" y="35498"/>
                        <a:pt x="16118" y="35114"/>
                      </a:cubicBezTo>
                      <a:cubicBezTo>
                        <a:pt x="6908" y="34730"/>
                        <a:pt x="0" y="26282"/>
                        <a:pt x="0" y="17450"/>
                      </a:cubicBezTo>
                      <a:cubicBezTo>
                        <a:pt x="384" y="8618"/>
                        <a:pt x="7291" y="939"/>
                        <a:pt x="16886" y="171"/>
                      </a:cubicBezTo>
                      <a:cubicBezTo>
                        <a:pt x="22259" y="-213"/>
                        <a:pt x="27632" y="171"/>
                        <a:pt x="33005" y="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45" name="Google Shape;345;p95"/>
                <p:cNvSpPr/>
                <p:nvPr/>
              </p:nvSpPr>
              <p:spPr>
                <a:xfrm>
                  <a:off x="5523843" y="4332476"/>
                  <a:ext cx="58547" cy="56694"/>
                </a:xfrm>
                <a:custGeom>
                  <a:avLst/>
                  <a:gdLst/>
                  <a:ahLst/>
                  <a:cxnLst/>
                  <a:rect l="l" t="t" r="r" b="b"/>
                  <a:pathLst>
                    <a:path w="58547" h="56694" extrusionOk="0">
                      <a:moveTo>
                        <a:pt x="58548" y="17109"/>
                      </a:moveTo>
                      <a:cubicBezTo>
                        <a:pt x="56245" y="29397"/>
                        <a:pt x="29381" y="57812"/>
                        <a:pt x="18635" y="56660"/>
                      </a:cubicBezTo>
                      <a:cubicBezTo>
                        <a:pt x="12878" y="55892"/>
                        <a:pt x="6738" y="51668"/>
                        <a:pt x="2900" y="47060"/>
                      </a:cubicBezTo>
                      <a:cubicBezTo>
                        <a:pt x="-1705" y="41301"/>
                        <a:pt x="-554" y="34005"/>
                        <a:pt x="4435" y="28245"/>
                      </a:cubicBezTo>
                      <a:cubicBezTo>
                        <a:pt x="12111" y="19797"/>
                        <a:pt x="19786" y="12118"/>
                        <a:pt x="28229" y="4438"/>
                      </a:cubicBezTo>
                      <a:cubicBezTo>
                        <a:pt x="33602" y="-554"/>
                        <a:pt x="40894" y="-1706"/>
                        <a:pt x="47034" y="2902"/>
                      </a:cubicBezTo>
                      <a:cubicBezTo>
                        <a:pt x="51640" y="6742"/>
                        <a:pt x="54710" y="12502"/>
                        <a:pt x="58548" y="1710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46" name="Google Shape;346;p95"/>
                <p:cNvSpPr/>
                <p:nvPr/>
              </p:nvSpPr>
              <p:spPr>
                <a:xfrm>
                  <a:off x="5445750" y="4163159"/>
                  <a:ext cx="62204" cy="35518"/>
                </a:xfrm>
                <a:custGeom>
                  <a:avLst/>
                  <a:gdLst/>
                  <a:ahLst/>
                  <a:cxnLst/>
                  <a:rect l="l" t="t" r="r" b="b"/>
                  <a:pathLst>
                    <a:path w="62204" h="35518" extrusionOk="0">
                      <a:moveTo>
                        <a:pt x="30335" y="35519"/>
                      </a:moveTo>
                      <a:cubicBezTo>
                        <a:pt x="26114" y="35519"/>
                        <a:pt x="22276" y="35519"/>
                        <a:pt x="18054" y="35519"/>
                      </a:cubicBezTo>
                      <a:cubicBezTo>
                        <a:pt x="7309" y="35135"/>
                        <a:pt x="401" y="28607"/>
                        <a:pt x="17" y="19007"/>
                      </a:cubicBezTo>
                      <a:cubicBezTo>
                        <a:pt x="-367" y="9024"/>
                        <a:pt x="5774" y="1344"/>
                        <a:pt x="16135" y="576"/>
                      </a:cubicBezTo>
                      <a:cubicBezTo>
                        <a:pt x="26114" y="-192"/>
                        <a:pt x="36092" y="-192"/>
                        <a:pt x="46070" y="576"/>
                      </a:cubicBezTo>
                      <a:cubicBezTo>
                        <a:pt x="56048" y="1344"/>
                        <a:pt x="62572" y="9792"/>
                        <a:pt x="62188" y="19391"/>
                      </a:cubicBezTo>
                      <a:cubicBezTo>
                        <a:pt x="61421" y="28607"/>
                        <a:pt x="54513" y="35135"/>
                        <a:pt x="44535" y="35519"/>
                      </a:cubicBezTo>
                      <a:cubicBezTo>
                        <a:pt x="39546" y="35519"/>
                        <a:pt x="34940" y="35519"/>
                        <a:pt x="30335" y="355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47" name="Google Shape;347;p95"/>
                <p:cNvSpPr/>
                <p:nvPr/>
              </p:nvSpPr>
              <p:spPr>
                <a:xfrm>
                  <a:off x="5888622" y="3972297"/>
                  <a:ext cx="52247" cy="54354"/>
                </a:xfrm>
                <a:custGeom>
                  <a:avLst/>
                  <a:gdLst/>
                  <a:ahLst/>
                  <a:cxnLst/>
                  <a:rect l="l" t="t" r="r" b="b"/>
                  <a:pathLst>
                    <a:path w="52247" h="54354" extrusionOk="0">
                      <a:moveTo>
                        <a:pt x="13838" y="54355"/>
                      </a:moveTo>
                      <a:cubicBezTo>
                        <a:pt x="10000" y="51283"/>
                        <a:pt x="3092" y="48211"/>
                        <a:pt x="1173" y="43219"/>
                      </a:cubicBezTo>
                      <a:cubicBezTo>
                        <a:pt x="-746" y="38227"/>
                        <a:pt x="-362" y="29780"/>
                        <a:pt x="2708" y="25556"/>
                      </a:cubicBezTo>
                      <a:cubicBezTo>
                        <a:pt x="8465" y="17108"/>
                        <a:pt x="16524" y="10196"/>
                        <a:pt x="24199" y="3668"/>
                      </a:cubicBezTo>
                      <a:cubicBezTo>
                        <a:pt x="30724" y="-1707"/>
                        <a:pt x="39934" y="-940"/>
                        <a:pt x="46075" y="4436"/>
                      </a:cubicBezTo>
                      <a:cubicBezTo>
                        <a:pt x="52215" y="9812"/>
                        <a:pt x="54518" y="19796"/>
                        <a:pt x="49529" y="25940"/>
                      </a:cubicBezTo>
                      <a:cubicBezTo>
                        <a:pt x="42237" y="34771"/>
                        <a:pt x="33410" y="42835"/>
                        <a:pt x="24583" y="50899"/>
                      </a:cubicBezTo>
                      <a:cubicBezTo>
                        <a:pt x="22665" y="52819"/>
                        <a:pt x="19210" y="52819"/>
                        <a:pt x="13838" y="5435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48" name="Google Shape;348;p95"/>
                <p:cNvSpPr/>
                <p:nvPr/>
              </p:nvSpPr>
              <p:spPr>
                <a:xfrm>
                  <a:off x="5523894" y="3973420"/>
                  <a:ext cx="55042" cy="51523"/>
                </a:xfrm>
                <a:custGeom>
                  <a:avLst/>
                  <a:gdLst/>
                  <a:ahLst/>
                  <a:cxnLst/>
                  <a:rect l="l" t="t" r="r" b="b"/>
                  <a:pathLst>
                    <a:path w="55042" h="51523" extrusionOk="0">
                      <a:moveTo>
                        <a:pt x="55043" y="36336"/>
                      </a:moveTo>
                      <a:cubicBezTo>
                        <a:pt x="51205" y="40944"/>
                        <a:pt x="48519" y="47856"/>
                        <a:pt x="43530" y="50160"/>
                      </a:cubicBezTo>
                      <a:cubicBezTo>
                        <a:pt x="38541" y="52464"/>
                        <a:pt x="30098" y="51696"/>
                        <a:pt x="25492" y="49008"/>
                      </a:cubicBezTo>
                      <a:cubicBezTo>
                        <a:pt x="17433" y="43632"/>
                        <a:pt x="10525" y="35568"/>
                        <a:pt x="4001" y="28272"/>
                      </a:cubicBezTo>
                      <a:cubicBezTo>
                        <a:pt x="-2139" y="20976"/>
                        <a:pt x="-988" y="10609"/>
                        <a:pt x="5920" y="4465"/>
                      </a:cubicBezTo>
                      <a:cubicBezTo>
                        <a:pt x="12444" y="-1295"/>
                        <a:pt x="22422" y="-1679"/>
                        <a:pt x="29330" y="4465"/>
                      </a:cubicBezTo>
                      <a:cubicBezTo>
                        <a:pt x="36238" y="10609"/>
                        <a:pt x="42762" y="17137"/>
                        <a:pt x="48519" y="24048"/>
                      </a:cubicBezTo>
                      <a:cubicBezTo>
                        <a:pt x="51205" y="26352"/>
                        <a:pt x="52357" y="30576"/>
                        <a:pt x="55043" y="363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49" name="Google Shape;349;p95"/>
                <p:cNvSpPr/>
                <p:nvPr/>
              </p:nvSpPr>
              <p:spPr>
                <a:xfrm>
                  <a:off x="5714409" y="3893791"/>
                  <a:ext cx="35595" cy="58763"/>
                </a:xfrm>
                <a:custGeom>
                  <a:avLst/>
                  <a:gdLst/>
                  <a:ahLst/>
                  <a:cxnLst/>
                  <a:rect l="l" t="t" r="r" b="b"/>
                  <a:pathLst>
                    <a:path w="35595" h="58763" extrusionOk="0">
                      <a:moveTo>
                        <a:pt x="384" y="28799"/>
                      </a:moveTo>
                      <a:cubicBezTo>
                        <a:pt x="384" y="25343"/>
                        <a:pt x="384" y="21887"/>
                        <a:pt x="384" y="18047"/>
                      </a:cubicBezTo>
                      <a:cubicBezTo>
                        <a:pt x="767" y="6912"/>
                        <a:pt x="7676" y="0"/>
                        <a:pt x="17654" y="0"/>
                      </a:cubicBezTo>
                      <a:cubicBezTo>
                        <a:pt x="27632" y="0"/>
                        <a:pt x="34923" y="6912"/>
                        <a:pt x="35307" y="18047"/>
                      </a:cubicBezTo>
                      <a:cubicBezTo>
                        <a:pt x="35691" y="25727"/>
                        <a:pt x="35691" y="33407"/>
                        <a:pt x="35307" y="41087"/>
                      </a:cubicBezTo>
                      <a:cubicBezTo>
                        <a:pt x="34923" y="51454"/>
                        <a:pt x="26481" y="59134"/>
                        <a:pt x="16886" y="58750"/>
                      </a:cubicBezTo>
                      <a:cubicBezTo>
                        <a:pt x="7292" y="58366"/>
                        <a:pt x="384" y="51070"/>
                        <a:pt x="0" y="40703"/>
                      </a:cubicBezTo>
                      <a:cubicBezTo>
                        <a:pt x="384" y="36479"/>
                        <a:pt x="384" y="32639"/>
                        <a:pt x="384" y="2879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0" name="Google Shape;350;p95"/>
                <p:cNvSpPr/>
                <p:nvPr/>
              </p:nvSpPr>
              <p:spPr>
                <a:xfrm>
                  <a:off x="5714793" y="3727525"/>
                  <a:ext cx="35307" cy="35326"/>
                </a:xfrm>
                <a:custGeom>
                  <a:avLst/>
                  <a:gdLst/>
                  <a:ahLst/>
                  <a:cxnLst/>
                  <a:rect l="l" t="t" r="r" b="b"/>
                  <a:pathLst>
                    <a:path w="35307" h="35326" extrusionOk="0">
                      <a:moveTo>
                        <a:pt x="0" y="17279"/>
                      </a:moveTo>
                      <a:cubicBezTo>
                        <a:pt x="0" y="7680"/>
                        <a:pt x="7676" y="0"/>
                        <a:pt x="17270" y="0"/>
                      </a:cubicBezTo>
                      <a:cubicBezTo>
                        <a:pt x="27248" y="0"/>
                        <a:pt x="35308" y="8064"/>
                        <a:pt x="35308" y="17663"/>
                      </a:cubicBezTo>
                      <a:cubicBezTo>
                        <a:pt x="34923" y="27263"/>
                        <a:pt x="27248" y="34943"/>
                        <a:pt x="18038" y="35327"/>
                      </a:cubicBezTo>
                      <a:cubicBezTo>
                        <a:pt x="8059" y="35327"/>
                        <a:pt x="0" y="27263"/>
                        <a:pt x="0" y="1727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1" name="Google Shape;351;p95"/>
                <p:cNvSpPr/>
                <p:nvPr/>
              </p:nvSpPr>
              <p:spPr>
                <a:xfrm>
                  <a:off x="5649294" y="4059440"/>
                  <a:ext cx="169845" cy="243571"/>
                </a:xfrm>
                <a:custGeom>
                  <a:avLst/>
                  <a:gdLst/>
                  <a:ahLst/>
                  <a:cxnLst/>
                  <a:rect l="l" t="t" r="r" b="b"/>
                  <a:pathLst>
                    <a:path w="169845" h="243571" extrusionOk="0">
                      <a:moveTo>
                        <a:pt x="48229" y="164197"/>
                      </a:moveTo>
                      <a:cubicBezTo>
                        <a:pt x="37867" y="164197"/>
                        <a:pt x="28656" y="164197"/>
                        <a:pt x="19446" y="164197"/>
                      </a:cubicBezTo>
                      <a:cubicBezTo>
                        <a:pt x="3327" y="163813"/>
                        <a:pt x="-5116" y="149606"/>
                        <a:pt x="3327" y="136166"/>
                      </a:cubicBezTo>
                      <a:cubicBezTo>
                        <a:pt x="29424" y="93927"/>
                        <a:pt x="55904" y="51689"/>
                        <a:pt x="82385" y="9450"/>
                      </a:cubicBezTo>
                      <a:cubicBezTo>
                        <a:pt x="87758" y="1002"/>
                        <a:pt x="95433" y="-1686"/>
                        <a:pt x="103876" y="1002"/>
                      </a:cubicBezTo>
                      <a:cubicBezTo>
                        <a:pt x="111552" y="3306"/>
                        <a:pt x="116541" y="10602"/>
                        <a:pt x="116925" y="20201"/>
                      </a:cubicBezTo>
                      <a:cubicBezTo>
                        <a:pt x="117308" y="37097"/>
                        <a:pt x="116925" y="53992"/>
                        <a:pt x="116925" y="70504"/>
                      </a:cubicBezTo>
                      <a:cubicBezTo>
                        <a:pt x="116925" y="73960"/>
                        <a:pt x="116925" y="77416"/>
                        <a:pt x="116925" y="82408"/>
                      </a:cubicBezTo>
                      <a:cubicBezTo>
                        <a:pt x="127286" y="82408"/>
                        <a:pt x="136881" y="82408"/>
                        <a:pt x="146475" y="82408"/>
                      </a:cubicBezTo>
                      <a:cubicBezTo>
                        <a:pt x="155302" y="82408"/>
                        <a:pt x="162978" y="83944"/>
                        <a:pt x="167583" y="92391"/>
                      </a:cubicBezTo>
                      <a:cubicBezTo>
                        <a:pt x="172188" y="100839"/>
                        <a:pt x="169118" y="108135"/>
                        <a:pt x="164129" y="115431"/>
                      </a:cubicBezTo>
                      <a:cubicBezTo>
                        <a:pt x="137265" y="154597"/>
                        <a:pt x="110401" y="193764"/>
                        <a:pt x="83536" y="232931"/>
                      </a:cubicBezTo>
                      <a:cubicBezTo>
                        <a:pt x="76245" y="243683"/>
                        <a:pt x="66266" y="246371"/>
                        <a:pt x="57056" y="240611"/>
                      </a:cubicBezTo>
                      <a:cubicBezTo>
                        <a:pt x="49764" y="236003"/>
                        <a:pt x="48229" y="228707"/>
                        <a:pt x="48229" y="220643"/>
                      </a:cubicBezTo>
                      <a:cubicBezTo>
                        <a:pt x="48229" y="202212"/>
                        <a:pt x="48229" y="183781"/>
                        <a:pt x="48229" y="164197"/>
                      </a:cubicBezTo>
                      <a:close/>
                      <a:moveTo>
                        <a:pt x="85071" y="166501"/>
                      </a:moveTo>
                      <a:cubicBezTo>
                        <a:pt x="96584" y="149989"/>
                        <a:pt x="106563" y="135014"/>
                        <a:pt x="116157" y="121574"/>
                      </a:cubicBezTo>
                      <a:cubicBezTo>
                        <a:pt x="105795" y="118887"/>
                        <a:pt x="92747" y="118887"/>
                        <a:pt x="86606" y="112359"/>
                      </a:cubicBezTo>
                      <a:cubicBezTo>
                        <a:pt x="80466" y="106215"/>
                        <a:pt x="80850" y="93543"/>
                        <a:pt x="78547" y="83560"/>
                      </a:cubicBezTo>
                      <a:cubicBezTo>
                        <a:pt x="69720" y="97767"/>
                        <a:pt x="60510" y="112743"/>
                        <a:pt x="50915" y="128102"/>
                      </a:cubicBezTo>
                      <a:cubicBezTo>
                        <a:pt x="75477" y="128870"/>
                        <a:pt x="84687" y="124646"/>
                        <a:pt x="85071" y="16650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nvGrpSpPr>
              <p:cNvPr id="352" name="Google Shape;352;p95"/>
              <p:cNvGrpSpPr/>
              <p:nvPr/>
            </p:nvGrpSpPr>
            <p:grpSpPr>
              <a:xfrm>
                <a:off x="1304333" y="5488666"/>
                <a:ext cx="566267" cy="691349"/>
                <a:chOff x="5574516" y="3858678"/>
                <a:chExt cx="566267" cy="691349"/>
              </a:xfrm>
            </p:grpSpPr>
            <p:sp>
              <p:nvSpPr>
                <p:cNvPr id="353" name="Google Shape;353;p95"/>
                <p:cNvSpPr/>
                <p:nvPr/>
              </p:nvSpPr>
              <p:spPr>
                <a:xfrm>
                  <a:off x="5574516" y="4023123"/>
                  <a:ext cx="315322" cy="329150"/>
                </a:xfrm>
                <a:custGeom>
                  <a:avLst/>
                  <a:gdLst/>
                  <a:ahLst/>
                  <a:cxnLst/>
                  <a:rect l="l" t="t" r="r" b="b"/>
                  <a:pathLst>
                    <a:path w="315322" h="329150" extrusionOk="0">
                      <a:moveTo>
                        <a:pt x="301463" y="222785"/>
                      </a:moveTo>
                      <a:cubicBezTo>
                        <a:pt x="291101" y="217793"/>
                        <a:pt x="281891" y="213186"/>
                        <a:pt x="272680" y="208578"/>
                      </a:cubicBezTo>
                      <a:cubicBezTo>
                        <a:pt x="263469" y="204354"/>
                        <a:pt x="255794" y="205506"/>
                        <a:pt x="250037" y="211650"/>
                      </a:cubicBezTo>
                      <a:cubicBezTo>
                        <a:pt x="243897" y="218177"/>
                        <a:pt x="243513" y="225473"/>
                        <a:pt x="247351" y="233537"/>
                      </a:cubicBezTo>
                      <a:cubicBezTo>
                        <a:pt x="252340" y="243137"/>
                        <a:pt x="256561" y="253504"/>
                        <a:pt x="261934" y="262720"/>
                      </a:cubicBezTo>
                      <a:cubicBezTo>
                        <a:pt x="266540" y="270400"/>
                        <a:pt x="265004" y="275008"/>
                        <a:pt x="258097" y="279232"/>
                      </a:cubicBezTo>
                      <a:cubicBezTo>
                        <a:pt x="253107" y="282687"/>
                        <a:pt x="248118" y="286911"/>
                        <a:pt x="243129" y="290367"/>
                      </a:cubicBezTo>
                      <a:cubicBezTo>
                        <a:pt x="230848" y="298815"/>
                        <a:pt x="220870" y="309567"/>
                        <a:pt x="214730" y="323390"/>
                      </a:cubicBezTo>
                      <a:cubicBezTo>
                        <a:pt x="212811" y="327998"/>
                        <a:pt x="210125" y="329150"/>
                        <a:pt x="205519" y="329150"/>
                      </a:cubicBezTo>
                      <a:cubicBezTo>
                        <a:pt x="173282" y="328766"/>
                        <a:pt x="141429" y="329150"/>
                        <a:pt x="109192" y="328766"/>
                      </a:cubicBezTo>
                      <a:cubicBezTo>
                        <a:pt x="106121" y="328766"/>
                        <a:pt x="102284" y="326078"/>
                        <a:pt x="100749" y="323390"/>
                      </a:cubicBezTo>
                      <a:cubicBezTo>
                        <a:pt x="93073" y="308799"/>
                        <a:pt x="82711" y="297663"/>
                        <a:pt x="69279" y="288063"/>
                      </a:cubicBezTo>
                      <a:cubicBezTo>
                        <a:pt x="18621" y="251968"/>
                        <a:pt x="-4022" y="202434"/>
                        <a:pt x="583" y="140996"/>
                      </a:cubicBezTo>
                      <a:cubicBezTo>
                        <a:pt x="6340" y="70726"/>
                        <a:pt x="64290" y="11592"/>
                        <a:pt x="134905" y="1608"/>
                      </a:cubicBezTo>
                      <a:cubicBezTo>
                        <a:pt x="219335" y="-10296"/>
                        <a:pt x="292252" y="45383"/>
                        <a:pt x="310290" y="119108"/>
                      </a:cubicBezTo>
                      <a:cubicBezTo>
                        <a:pt x="319117" y="154435"/>
                        <a:pt x="316430" y="188610"/>
                        <a:pt x="301463" y="222785"/>
                      </a:cubicBezTo>
                      <a:close/>
                      <a:moveTo>
                        <a:pt x="123008" y="200514"/>
                      </a:moveTo>
                      <a:cubicBezTo>
                        <a:pt x="123008" y="220097"/>
                        <a:pt x="123008" y="238529"/>
                        <a:pt x="123008" y="256576"/>
                      </a:cubicBezTo>
                      <a:cubicBezTo>
                        <a:pt x="123008" y="264640"/>
                        <a:pt x="124543" y="271936"/>
                        <a:pt x="131835" y="276544"/>
                      </a:cubicBezTo>
                      <a:cubicBezTo>
                        <a:pt x="141045" y="282303"/>
                        <a:pt x="151023" y="279616"/>
                        <a:pt x="158315" y="268864"/>
                      </a:cubicBezTo>
                      <a:cubicBezTo>
                        <a:pt x="185179" y="229697"/>
                        <a:pt x="212044" y="190530"/>
                        <a:pt x="238908" y="151364"/>
                      </a:cubicBezTo>
                      <a:cubicBezTo>
                        <a:pt x="243897" y="144068"/>
                        <a:pt x="246967" y="137156"/>
                        <a:pt x="242362" y="128324"/>
                      </a:cubicBezTo>
                      <a:cubicBezTo>
                        <a:pt x="237756" y="119876"/>
                        <a:pt x="229697" y="118340"/>
                        <a:pt x="221254" y="118340"/>
                      </a:cubicBezTo>
                      <a:cubicBezTo>
                        <a:pt x="211660" y="118340"/>
                        <a:pt x="202065" y="118340"/>
                        <a:pt x="191703" y="118340"/>
                      </a:cubicBezTo>
                      <a:cubicBezTo>
                        <a:pt x="191703" y="113349"/>
                        <a:pt x="191703" y="109893"/>
                        <a:pt x="191703" y="106437"/>
                      </a:cubicBezTo>
                      <a:cubicBezTo>
                        <a:pt x="191703" y="89541"/>
                        <a:pt x="191703" y="72646"/>
                        <a:pt x="191703" y="56134"/>
                      </a:cubicBezTo>
                      <a:cubicBezTo>
                        <a:pt x="191703" y="46535"/>
                        <a:pt x="186330" y="39239"/>
                        <a:pt x="178655" y="36935"/>
                      </a:cubicBezTo>
                      <a:cubicBezTo>
                        <a:pt x="170212" y="34631"/>
                        <a:pt x="162537" y="36935"/>
                        <a:pt x="157164" y="45383"/>
                      </a:cubicBezTo>
                      <a:cubicBezTo>
                        <a:pt x="130683" y="87621"/>
                        <a:pt x="104203" y="129476"/>
                        <a:pt x="78106" y="172099"/>
                      </a:cubicBezTo>
                      <a:cubicBezTo>
                        <a:pt x="69663" y="185922"/>
                        <a:pt x="78106" y="200130"/>
                        <a:pt x="94224" y="200130"/>
                      </a:cubicBezTo>
                      <a:cubicBezTo>
                        <a:pt x="103435" y="200514"/>
                        <a:pt x="112262" y="200514"/>
                        <a:pt x="123008" y="200514"/>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4" name="Google Shape;354;p95"/>
                <p:cNvSpPr/>
                <p:nvPr/>
              </p:nvSpPr>
              <p:spPr>
                <a:xfrm>
                  <a:off x="5935464" y="4344594"/>
                  <a:ext cx="205319" cy="205433"/>
                </a:xfrm>
                <a:custGeom>
                  <a:avLst/>
                  <a:gdLst/>
                  <a:ahLst/>
                  <a:cxnLst/>
                  <a:rect l="l" t="t" r="r" b="b"/>
                  <a:pathLst>
                    <a:path w="205319" h="205433" extrusionOk="0">
                      <a:moveTo>
                        <a:pt x="0" y="42623"/>
                      </a:moveTo>
                      <a:cubicBezTo>
                        <a:pt x="14200" y="28799"/>
                        <a:pt x="28783" y="14208"/>
                        <a:pt x="42599" y="0"/>
                      </a:cubicBezTo>
                      <a:cubicBezTo>
                        <a:pt x="96712" y="54142"/>
                        <a:pt x="151207" y="108669"/>
                        <a:pt x="205320" y="162811"/>
                      </a:cubicBezTo>
                      <a:cubicBezTo>
                        <a:pt x="191504" y="176635"/>
                        <a:pt x="176920" y="191226"/>
                        <a:pt x="163104" y="205434"/>
                      </a:cubicBezTo>
                      <a:cubicBezTo>
                        <a:pt x="108992" y="151675"/>
                        <a:pt x="54112" y="97149"/>
                        <a:pt x="0" y="42623"/>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5" name="Google Shape;355;p95"/>
                <p:cNvSpPr/>
                <p:nvPr/>
              </p:nvSpPr>
              <p:spPr>
                <a:xfrm>
                  <a:off x="6090893" y="3858678"/>
                  <a:ext cx="48643" cy="134182"/>
                </a:xfrm>
                <a:custGeom>
                  <a:avLst/>
                  <a:gdLst/>
                  <a:ahLst/>
                  <a:cxnLst/>
                  <a:rect l="l" t="t" r="r" b="b"/>
                  <a:pathLst>
                    <a:path w="48643" h="134182" extrusionOk="0">
                      <a:moveTo>
                        <a:pt x="0" y="134183"/>
                      </a:moveTo>
                      <a:cubicBezTo>
                        <a:pt x="0" y="89256"/>
                        <a:pt x="0" y="45097"/>
                        <a:pt x="0" y="171"/>
                      </a:cubicBezTo>
                      <a:cubicBezTo>
                        <a:pt x="11897" y="171"/>
                        <a:pt x="23410" y="-213"/>
                        <a:pt x="34540" y="171"/>
                      </a:cubicBezTo>
                      <a:cubicBezTo>
                        <a:pt x="42599" y="555"/>
                        <a:pt x="47972" y="6698"/>
                        <a:pt x="48356" y="14762"/>
                      </a:cubicBezTo>
                      <a:cubicBezTo>
                        <a:pt x="48740" y="49705"/>
                        <a:pt x="48740" y="84264"/>
                        <a:pt x="48356" y="119207"/>
                      </a:cubicBezTo>
                      <a:cubicBezTo>
                        <a:pt x="48356" y="128039"/>
                        <a:pt x="42215" y="133799"/>
                        <a:pt x="33005" y="133799"/>
                      </a:cubicBezTo>
                      <a:cubicBezTo>
                        <a:pt x="22259" y="134183"/>
                        <a:pt x="11513" y="134183"/>
                        <a:pt x="0" y="134183"/>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6" name="Google Shape;356;p95"/>
                <p:cNvSpPr/>
                <p:nvPr/>
              </p:nvSpPr>
              <p:spPr>
                <a:xfrm>
                  <a:off x="6090893" y="4028401"/>
                  <a:ext cx="49027" cy="134737"/>
                </a:xfrm>
                <a:custGeom>
                  <a:avLst/>
                  <a:gdLst/>
                  <a:ahLst/>
                  <a:cxnLst/>
                  <a:rect l="l" t="t" r="r" b="b"/>
                  <a:pathLst>
                    <a:path w="49027" h="134737" extrusionOk="0">
                      <a:moveTo>
                        <a:pt x="0" y="171"/>
                      </a:moveTo>
                      <a:cubicBezTo>
                        <a:pt x="11513" y="171"/>
                        <a:pt x="22259" y="-213"/>
                        <a:pt x="33389" y="171"/>
                      </a:cubicBezTo>
                      <a:cubicBezTo>
                        <a:pt x="42599" y="555"/>
                        <a:pt x="48740" y="6314"/>
                        <a:pt x="48740" y="15146"/>
                      </a:cubicBezTo>
                      <a:cubicBezTo>
                        <a:pt x="49123" y="50089"/>
                        <a:pt x="49123" y="84648"/>
                        <a:pt x="48740" y="119591"/>
                      </a:cubicBezTo>
                      <a:cubicBezTo>
                        <a:pt x="48740" y="128423"/>
                        <a:pt x="42599" y="134183"/>
                        <a:pt x="33389" y="134567"/>
                      </a:cubicBezTo>
                      <a:cubicBezTo>
                        <a:pt x="22643" y="134950"/>
                        <a:pt x="11513" y="134567"/>
                        <a:pt x="0" y="134567"/>
                      </a:cubicBezTo>
                      <a:cubicBezTo>
                        <a:pt x="0" y="90024"/>
                        <a:pt x="0" y="45481"/>
                        <a:pt x="0" y="17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7" name="Google Shape;357;p95"/>
                <p:cNvSpPr/>
                <p:nvPr/>
              </p:nvSpPr>
              <p:spPr>
                <a:xfrm>
                  <a:off x="6090893" y="4199579"/>
                  <a:ext cx="48355" cy="133206"/>
                </a:xfrm>
                <a:custGeom>
                  <a:avLst/>
                  <a:gdLst/>
                  <a:ahLst/>
                  <a:cxnLst/>
                  <a:rect l="l" t="t" r="r" b="b"/>
                  <a:pathLst>
                    <a:path w="48355" h="133206" extrusionOk="0">
                      <a:moveTo>
                        <a:pt x="0" y="133111"/>
                      </a:moveTo>
                      <a:cubicBezTo>
                        <a:pt x="0" y="88184"/>
                        <a:pt x="0" y="44793"/>
                        <a:pt x="0" y="251"/>
                      </a:cubicBezTo>
                      <a:cubicBezTo>
                        <a:pt x="12281" y="251"/>
                        <a:pt x="24562" y="-517"/>
                        <a:pt x="36842" y="635"/>
                      </a:cubicBezTo>
                      <a:cubicBezTo>
                        <a:pt x="44902" y="1403"/>
                        <a:pt x="48356" y="8315"/>
                        <a:pt x="48356" y="15994"/>
                      </a:cubicBezTo>
                      <a:cubicBezTo>
                        <a:pt x="48356" y="49401"/>
                        <a:pt x="48356" y="83192"/>
                        <a:pt x="48356" y="116599"/>
                      </a:cubicBezTo>
                      <a:cubicBezTo>
                        <a:pt x="48356" y="126199"/>
                        <a:pt x="42983" y="132343"/>
                        <a:pt x="34156" y="132727"/>
                      </a:cubicBezTo>
                      <a:cubicBezTo>
                        <a:pt x="23027" y="133495"/>
                        <a:pt x="11897" y="133111"/>
                        <a:pt x="0" y="13311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8" name="Google Shape;358;p95"/>
                <p:cNvSpPr/>
                <p:nvPr/>
              </p:nvSpPr>
              <p:spPr>
                <a:xfrm>
                  <a:off x="5699826" y="4143000"/>
                  <a:ext cx="65241" cy="82941"/>
                </a:xfrm>
                <a:custGeom>
                  <a:avLst/>
                  <a:gdLst/>
                  <a:ahLst/>
                  <a:cxnLst/>
                  <a:rect l="l" t="t" r="r" b="b"/>
                  <a:pathLst>
                    <a:path w="65241" h="82941" extrusionOk="0">
                      <a:moveTo>
                        <a:pt x="34540" y="82941"/>
                      </a:moveTo>
                      <a:cubicBezTo>
                        <a:pt x="34156" y="41087"/>
                        <a:pt x="24945" y="45311"/>
                        <a:pt x="0" y="44543"/>
                      </a:cubicBezTo>
                      <a:cubicBezTo>
                        <a:pt x="9594" y="29183"/>
                        <a:pt x="18805" y="14592"/>
                        <a:pt x="27632" y="0"/>
                      </a:cubicBezTo>
                      <a:cubicBezTo>
                        <a:pt x="29935" y="9984"/>
                        <a:pt x="29551" y="22655"/>
                        <a:pt x="35691" y="28799"/>
                      </a:cubicBezTo>
                      <a:cubicBezTo>
                        <a:pt x="41832" y="34943"/>
                        <a:pt x="54880" y="34943"/>
                        <a:pt x="65242" y="38015"/>
                      </a:cubicBezTo>
                      <a:cubicBezTo>
                        <a:pt x="56032" y="51454"/>
                        <a:pt x="46053" y="66430"/>
                        <a:pt x="34540" y="8294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grpSp>
      <p:grpSp>
        <p:nvGrpSpPr>
          <p:cNvPr id="359" name="Google Shape;359;p95"/>
          <p:cNvGrpSpPr/>
          <p:nvPr/>
        </p:nvGrpSpPr>
        <p:grpSpPr>
          <a:xfrm>
            <a:off x="6770986" y="5699369"/>
            <a:ext cx="750136" cy="750136"/>
            <a:chOff x="6770986" y="5699369"/>
            <a:chExt cx="750136" cy="750136"/>
          </a:xfrm>
        </p:grpSpPr>
        <p:sp>
          <p:nvSpPr>
            <p:cNvPr id="360" name="Google Shape;360;p95"/>
            <p:cNvSpPr/>
            <p:nvPr/>
          </p:nvSpPr>
          <p:spPr>
            <a:xfrm>
              <a:off x="6770986" y="5699369"/>
              <a:ext cx="750136" cy="750136"/>
            </a:xfrm>
            <a:prstGeom prst="ellipse">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361" name="Google Shape;361;p95"/>
            <p:cNvGrpSpPr/>
            <p:nvPr/>
          </p:nvGrpSpPr>
          <p:grpSpPr>
            <a:xfrm>
              <a:off x="6927017" y="5844011"/>
              <a:ext cx="460179" cy="460852"/>
              <a:chOff x="5846399" y="5075944"/>
              <a:chExt cx="910778" cy="912109"/>
            </a:xfrm>
          </p:grpSpPr>
          <p:grpSp>
            <p:nvGrpSpPr>
              <p:cNvPr id="362" name="Google Shape;362;p95"/>
              <p:cNvGrpSpPr/>
              <p:nvPr/>
            </p:nvGrpSpPr>
            <p:grpSpPr>
              <a:xfrm>
                <a:off x="6118625" y="5123402"/>
                <a:ext cx="376897" cy="533617"/>
                <a:chOff x="2711364" y="4936062"/>
                <a:chExt cx="376897" cy="533617"/>
              </a:xfrm>
            </p:grpSpPr>
            <p:sp>
              <p:nvSpPr>
                <p:cNvPr id="363" name="Google Shape;363;p95"/>
                <p:cNvSpPr/>
                <p:nvPr/>
              </p:nvSpPr>
              <p:spPr>
                <a:xfrm>
                  <a:off x="2711364" y="4936062"/>
                  <a:ext cx="376897" cy="408053"/>
                </a:xfrm>
                <a:custGeom>
                  <a:avLst/>
                  <a:gdLst/>
                  <a:ahLst/>
                  <a:cxnLst/>
                  <a:rect l="l" t="t" r="r" b="b"/>
                  <a:pathLst>
                    <a:path w="376897" h="408053" extrusionOk="0">
                      <a:moveTo>
                        <a:pt x="125501" y="282489"/>
                      </a:moveTo>
                      <a:cubicBezTo>
                        <a:pt x="125501" y="325112"/>
                        <a:pt x="125501" y="365815"/>
                        <a:pt x="125501" y="407669"/>
                      </a:cubicBezTo>
                      <a:cubicBezTo>
                        <a:pt x="115522" y="407669"/>
                        <a:pt x="105544" y="407669"/>
                        <a:pt x="94415" y="407669"/>
                      </a:cubicBezTo>
                      <a:cubicBezTo>
                        <a:pt x="94799" y="367735"/>
                        <a:pt x="71005" y="338552"/>
                        <a:pt x="46827" y="310136"/>
                      </a:cubicBezTo>
                      <a:cubicBezTo>
                        <a:pt x="18044" y="275962"/>
                        <a:pt x="774" y="237947"/>
                        <a:pt x="6" y="192252"/>
                      </a:cubicBezTo>
                      <a:cubicBezTo>
                        <a:pt x="-761" y="94335"/>
                        <a:pt x="69086" y="13314"/>
                        <a:pt x="166181" y="1410"/>
                      </a:cubicBezTo>
                      <a:cubicBezTo>
                        <a:pt x="302805" y="-15102"/>
                        <a:pt x="411029" y="116222"/>
                        <a:pt x="366895" y="248314"/>
                      </a:cubicBezTo>
                      <a:cubicBezTo>
                        <a:pt x="360371" y="267898"/>
                        <a:pt x="346555" y="285177"/>
                        <a:pt x="335426" y="303225"/>
                      </a:cubicBezTo>
                      <a:cubicBezTo>
                        <a:pt x="331204" y="310136"/>
                        <a:pt x="325447" y="316280"/>
                        <a:pt x="320075" y="322424"/>
                      </a:cubicBezTo>
                      <a:cubicBezTo>
                        <a:pt x="299734" y="347383"/>
                        <a:pt x="282849" y="373879"/>
                        <a:pt x="282465" y="408053"/>
                      </a:cubicBezTo>
                      <a:cubicBezTo>
                        <a:pt x="272103" y="408053"/>
                        <a:pt x="262125" y="408053"/>
                        <a:pt x="251763" y="408053"/>
                      </a:cubicBezTo>
                      <a:cubicBezTo>
                        <a:pt x="251763" y="366583"/>
                        <a:pt x="251763" y="325496"/>
                        <a:pt x="251763" y="282873"/>
                      </a:cubicBezTo>
                      <a:cubicBezTo>
                        <a:pt x="256752" y="282873"/>
                        <a:pt x="261741" y="282873"/>
                        <a:pt x="267114" y="282873"/>
                      </a:cubicBezTo>
                      <a:cubicBezTo>
                        <a:pt x="293978" y="282105"/>
                        <a:pt x="314318" y="260986"/>
                        <a:pt x="313934" y="234875"/>
                      </a:cubicBezTo>
                      <a:cubicBezTo>
                        <a:pt x="313551" y="209531"/>
                        <a:pt x="292443" y="188796"/>
                        <a:pt x="267114" y="188796"/>
                      </a:cubicBezTo>
                      <a:cubicBezTo>
                        <a:pt x="241401" y="188796"/>
                        <a:pt x="220677" y="209148"/>
                        <a:pt x="219909" y="235259"/>
                      </a:cubicBezTo>
                      <a:cubicBezTo>
                        <a:pt x="219909" y="240250"/>
                        <a:pt x="219909" y="245243"/>
                        <a:pt x="219909" y="250618"/>
                      </a:cubicBezTo>
                      <a:cubicBezTo>
                        <a:pt x="199186" y="250618"/>
                        <a:pt x="178845" y="250618"/>
                        <a:pt x="156970" y="250618"/>
                      </a:cubicBezTo>
                      <a:cubicBezTo>
                        <a:pt x="156970" y="245626"/>
                        <a:pt x="156970" y="240250"/>
                        <a:pt x="156970" y="234491"/>
                      </a:cubicBezTo>
                      <a:cubicBezTo>
                        <a:pt x="155819" y="208379"/>
                        <a:pt x="135095" y="188028"/>
                        <a:pt x="109382" y="188412"/>
                      </a:cubicBezTo>
                      <a:cubicBezTo>
                        <a:pt x="84053" y="188796"/>
                        <a:pt x="63329" y="209531"/>
                        <a:pt x="62945" y="234875"/>
                      </a:cubicBezTo>
                      <a:cubicBezTo>
                        <a:pt x="62562" y="260602"/>
                        <a:pt x="82902" y="281721"/>
                        <a:pt x="108998" y="282489"/>
                      </a:cubicBezTo>
                      <a:cubicBezTo>
                        <a:pt x="114371" y="282873"/>
                        <a:pt x="119360" y="282489"/>
                        <a:pt x="125501" y="282489"/>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64" name="Google Shape;364;p95"/>
                <p:cNvSpPr/>
                <p:nvPr/>
              </p:nvSpPr>
              <p:spPr>
                <a:xfrm>
                  <a:off x="2869101" y="5218935"/>
                  <a:ext cx="61404" cy="124796"/>
                </a:xfrm>
                <a:custGeom>
                  <a:avLst/>
                  <a:gdLst/>
                  <a:ahLst/>
                  <a:cxnLst/>
                  <a:rect l="l" t="t" r="r" b="b"/>
                  <a:pathLst>
                    <a:path w="61404" h="124796" extrusionOk="0">
                      <a:moveTo>
                        <a:pt x="0" y="0"/>
                      </a:moveTo>
                      <a:cubicBezTo>
                        <a:pt x="20724" y="0"/>
                        <a:pt x="40680" y="0"/>
                        <a:pt x="61404" y="0"/>
                      </a:cubicBezTo>
                      <a:cubicBezTo>
                        <a:pt x="61404" y="41471"/>
                        <a:pt x="61404" y="82941"/>
                        <a:pt x="61404" y="124796"/>
                      </a:cubicBezTo>
                      <a:cubicBezTo>
                        <a:pt x="41448" y="124796"/>
                        <a:pt x="21108" y="124796"/>
                        <a:pt x="0" y="124796"/>
                      </a:cubicBezTo>
                      <a:cubicBezTo>
                        <a:pt x="0" y="83326"/>
                        <a:pt x="0" y="42239"/>
                        <a:pt x="0" y="0"/>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65" name="Google Shape;365;p95"/>
                <p:cNvSpPr/>
                <p:nvPr/>
              </p:nvSpPr>
              <p:spPr>
                <a:xfrm>
                  <a:off x="2837632" y="5376370"/>
                  <a:ext cx="124342" cy="30334"/>
                </a:xfrm>
                <a:custGeom>
                  <a:avLst/>
                  <a:gdLst/>
                  <a:ahLst/>
                  <a:cxnLst/>
                  <a:rect l="l" t="t" r="r" b="b"/>
                  <a:pathLst>
                    <a:path w="124342" h="30334" extrusionOk="0">
                      <a:moveTo>
                        <a:pt x="0" y="0"/>
                      </a:moveTo>
                      <a:cubicBezTo>
                        <a:pt x="41448" y="0"/>
                        <a:pt x="82512" y="0"/>
                        <a:pt x="124343" y="0"/>
                      </a:cubicBezTo>
                      <a:cubicBezTo>
                        <a:pt x="124343" y="9984"/>
                        <a:pt x="124343" y="19967"/>
                        <a:pt x="124343" y="30335"/>
                      </a:cubicBezTo>
                      <a:cubicBezTo>
                        <a:pt x="83279" y="30335"/>
                        <a:pt x="41831" y="30335"/>
                        <a:pt x="0" y="30335"/>
                      </a:cubicBezTo>
                      <a:cubicBezTo>
                        <a:pt x="0" y="20351"/>
                        <a:pt x="0" y="10752"/>
                        <a:pt x="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66" name="Google Shape;366;p95"/>
                <p:cNvSpPr/>
                <p:nvPr/>
              </p:nvSpPr>
              <p:spPr>
                <a:xfrm>
                  <a:off x="2857588" y="5439344"/>
                  <a:ext cx="84814" cy="30335"/>
                </a:xfrm>
                <a:custGeom>
                  <a:avLst/>
                  <a:gdLst/>
                  <a:ahLst/>
                  <a:cxnLst/>
                  <a:rect l="l" t="t" r="r" b="b"/>
                  <a:pathLst>
                    <a:path w="84814" h="30335" extrusionOk="0">
                      <a:moveTo>
                        <a:pt x="84814" y="0"/>
                      </a:moveTo>
                      <a:cubicBezTo>
                        <a:pt x="82128" y="10368"/>
                        <a:pt x="79825" y="19967"/>
                        <a:pt x="77523" y="30335"/>
                      </a:cubicBezTo>
                      <a:cubicBezTo>
                        <a:pt x="54496" y="30335"/>
                        <a:pt x="31854" y="30335"/>
                        <a:pt x="7676" y="30335"/>
                      </a:cubicBezTo>
                      <a:cubicBezTo>
                        <a:pt x="5373" y="20735"/>
                        <a:pt x="2686" y="10752"/>
                        <a:pt x="0" y="0"/>
                      </a:cubicBezTo>
                      <a:cubicBezTo>
                        <a:pt x="28016" y="0"/>
                        <a:pt x="55647" y="0"/>
                        <a:pt x="84814"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67" name="Google Shape;367;p95"/>
                <p:cNvSpPr/>
                <p:nvPr/>
              </p:nvSpPr>
              <p:spPr>
                <a:xfrm>
                  <a:off x="2805762" y="5155943"/>
                  <a:ext cx="31444" cy="31291"/>
                </a:xfrm>
                <a:custGeom>
                  <a:avLst/>
                  <a:gdLst/>
                  <a:ahLst/>
                  <a:cxnLst/>
                  <a:rect l="l" t="t" r="r" b="b"/>
                  <a:pathLst>
                    <a:path w="31444" h="31291" extrusionOk="0">
                      <a:moveTo>
                        <a:pt x="31103" y="31121"/>
                      </a:moveTo>
                      <a:cubicBezTo>
                        <a:pt x="24579" y="31121"/>
                        <a:pt x="19206" y="31505"/>
                        <a:pt x="14217" y="31121"/>
                      </a:cubicBezTo>
                      <a:cubicBezTo>
                        <a:pt x="5774" y="30353"/>
                        <a:pt x="-367" y="23442"/>
                        <a:pt x="17" y="15378"/>
                      </a:cubicBezTo>
                      <a:cubicBezTo>
                        <a:pt x="17" y="7314"/>
                        <a:pt x="6925" y="402"/>
                        <a:pt x="14984" y="18"/>
                      </a:cubicBezTo>
                      <a:cubicBezTo>
                        <a:pt x="23044" y="-366"/>
                        <a:pt x="30335" y="5394"/>
                        <a:pt x="31103" y="13842"/>
                      </a:cubicBezTo>
                      <a:cubicBezTo>
                        <a:pt x="31871" y="19218"/>
                        <a:pt x="31103" y="24977"/>
                        <a:pt x="31103" y="31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68" name="Google Shape;368;p95"/>
                <p:cNvSpPr/>
                <p:nvPr/>
              </p:nvSpPr>
              <p:spPr>
                <a:xfrm>
                  <a:off x="2962572" y="5155944"/>
                  <a:ext cx="31274" cy="31504"/>
                </a:xfrm>
                <a:custGeom>
                  <a:avLst/>
                  <a:gdLst/>
                  <a:ahLst/>
                  <a:cxnLst/>
                  <a:rect l="l" t="t" r="r" b="b"/>
                  <a:pathLst>
                    <a:path w="31274" h="31504" extrusionOk="0">
                      <a:moveTo>
                        <a:pt x="171" y="31504"/>
                      </a:moveTo>
                      <a:cubicBezTo>
                        <a:pt x="171" y="24976"/>
                        <a:pt x="-213" y="19601"/>
                        <a:pt x="171" y="14225"/>
                      </a:cubicBezTo>
                      <a:cubicBezTo>
                        <a:pt x="938" y="5777"/>
                        <a:pt x="7846" y="-367"/>
                        <a:pt x="15905" y="17"/>
                      </a:cubicBezTo>
                      <a:cubicBezTo>
                        <a:pt x="23965" y="17"/>
                        <a:pt x="30873" y="6929"/>
                        <a:pt x="31256" y="14993"/>
                      </a:cubicBezTo>
                      <a:cubicBezTo>
                        <a:pt x="31640" y="23056"/>
                        <a:pt x="25883" y="29968"/>
                        <a:pt x="17440" y="31120"/>
                      </a:cubicBezTo>
                      <a:cubicBezTo>
                        <a:pt x="15905" y="31504"/>
                        <a:pt x="14370" y="31120"/>
                        <a:pt x="12451" y="31120"/>
                      </a:cubicBezTo>
                      <a:cubicBezTo>
                        <a:pt x="8997" y="31504"/>
                        <a:pt x="5160" y="31504"/>
                        <a:pt x="171" y="3150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nvGrpSpPr>
              <p:cNvPr id="369" name="Google Shape;369;p95"/>
              <p:cNvGrpSpPr/>
              <p:nvPr/>
            </p:nvGrpSpPr>
            <p:grpSpPr>
              <a:xfrm>
                <a:off x="5846399" y="5075944"/>
                <a:ext cx="910778" cy="912109"/>
                <a:chOff x="2444246" y="4903928"/>
                <a:chExt cx="910778" cy="912109"/>
              </a:xfrm>
            </p:grpSpPr>
            <p:sp>
              <p:nvSpPr>
                <p:cNvPr id="370" name="Google Shape;370;p95"/>
                <p:cNvSpPr/>
                <p:nvPr/>
              </p:nvSpPr>
              <p:spPr>
                <a:xfrm>
                  <a:off x="2679955" y="4903928"/>
                  <a:ext cx="440062" cy="597910"/>
                </a:xfrm>
                <a:custGeom>
                  <a:avLst/>
                  <a:gdLst/>
                  <a:ahLst/>
                  <a:cxnLst/>
                  <a:rect l="l" t="t" r="r" b="b"/>
                  <a:pathLst>
                    <a:path w="440062" h="597910" extrusionOk="0">
                      <a:moveTo>
                        <a:pt x="314257" y="472826"/>
                      </a:moveTo>
                      <a:cubicBezTo>
                        <a:pt x="314257" y="483194"/>
                        <a:pt x="314257" y="493177"/>
                        <a:pt x="314257" y="502777"/>
                      </a:cubicBezTo>
                      <a:cubicBezTo>
                        <a:pt x="314257" y="513145"/>
                        <a:pt x="309652" y="521592"/>
                        <a:pt x="301592" y="528504"/>
                      </a:cubicBezTo>
                      <a:cubicBezTo>
                        <a:pt x="298138" y="531576"/>
                        <a:pt x="295452" y="535800"/>
                        <a:pt x="293917" y="540024"/>
                      </a:cubicBezTo>
                      <a:cubicBezTo>
                        <a:pt x="290463" y="550775"/>
                        <a:pt x="288160" y="562295"/>
                        <a:pt x="285090" y="573047"/>
                      </a:cubicBezTo>
                      <a:cubicBezTo>
                        <a:pt x="280485" y="588790"/>
                        <a:pt x="269739" y="597238"/>
                        <a:pt x="253621" y="597622"/>
                      </a:cubicBezTo>
                      <a:cubicBezTo>
                        <a:pt x="230978" y="598006"/>
                        <a:pt x="208335" y="598006"/>
                        <a:pt x="186076" y="597622"/>
                      </a:cubicBezTo>
                      <a:cubicBezTo>
                        <a:pt x="169957" y="597622"/>
                        <a:pt x="159212" y="588790"/>
                        <a:pt x="154606" y="573431"/>
                      </a:cubicBezTo>
                      <a:cubicBezTo>
                        <a:pt x="152688" y="566903"/>
                        <a:pt x="151153" y="560375"/>
                        <a:pt x="149617" y="553463"/>
                      </a:cubicBezTo>
                      <a:cubicBezTo>
                        <a:pt x="146931" y="542328"/>
                        <a:pt x="144628" y="531960"/>
                        <a:pt x="134650" y="523896"/>
                      </a:cubicBezTo>
                      <a:cubicBezTo>
                        <a:pt x="129277" y="519673"/>
                        <a:pt x="127358" y="509689"/>
                        <a:pt x="126207" y="502009"/>
                      </a:cubicBezTo>
                      <a:cubicBezTo>
                        <a:pt x="124672" y="492409"/>
                        <a:pt x="125823" y="482426"/>
                        <a:pt x="125823" y="472826"/>
                      </a:cubicBezTo>
                      <a:cubicBezTo>
                        <a:pt x="102413" y="467066"/>
                        <a:pt x="95889" y="459002"/>
                        <a:pt x="94354" y="435195"/>
                      </a:cubicBezTo>
                      <a:cubicBezTo>
                        <a:pt x="93202" y="414460"/>
                        <a:pt x="82841" y="397948"/>
                        <a:pt x="70560" y="382205"/>
                      </a:cubicBezTo>
                      <a:cubicBezTo>
                        <a:pt x="62500" y="371837"/>
                        <a:pt x="54441" y="361469"/>
                        <a:pt x="45998" y="351486"/>
                      </a:cubicBezTo>
                      <a:cubicBezTo>
                        <a:pt x="-33059" y="256257"/>
                        <a:pt x="-8114" y="102661"/>
                        <a:pt x="104716" y="32775"/>
                      </a:cubicBezTo>
                      <a:cubicBezTo>
                        <a:pt x="238653" y="-49782"/>
                        <a:pt x="414806" y="31623"/>
                        <a:pt x="437449" y="187523"/>
                      </a:cubicBezTo>
                      <a:cubicBezTo>
                        <a:pt x="447043" y="252033"/>
                        <a:pt x="430157" y="309247"/>
                        <a:pt x="387942" y="359165"/>
                      </a:cubicBezTo>
                      <a:cubicBezTo>
                        <a:pt x="377580" y="371453"/>
                        <a:pt x="366834" y="384125"/>
                        <a:pt x="358391" y="398332"/>
                      </a:cubicBezTo>
                      <a:cubicBezTo>
                        <a:pt x="351867" y="409468"/>
                        <a:pt x="347645" y="422139"/>
                        <a:pt x="345727" y="434811"/>
                      </a:cubicBezTo>
                      <a:cubicBezTo>
                        <a:pt x="343040" y="459002"/>
                        <a:pt x="337667" y="467066"/>
                        <a:pt x="314257" y="472826"/>
                      </a:cubicBezTo>
                      <a:close/>
                      <a:moveTo>
                        <a:pt x="156909" y="314623"/>
                      </a:moveTo>
                      <a:cubicBezTo>
                        <a:pt x="150769" y="314623"/>
                        <a:pt x="145780" y="314623"/>
                        <a:pt x="140407" y="314623"/>
                      </a:cubicBezTo>
                      <a:cubicBezTo>
                        <a:pt x="114310" y="313855"/>
                        <a:pt x="93970" y="292736"/>
                        <a:pt x="94354" y="267008"/>
                      </a:cubicBezTo>
                      <a:cubicBezTo>
                        <a:pt x="94738" y="241665"/>
                        <a:pt x="115462" y="220930"/>
                        <a:pt x="140791" y="220546"/>
                      </a:cubicBezTo>
                      <a:cubicBezTo>
                        <a:pt x="166504" y="220162"/>
                        <a:pt x="187611" y="240513"/>
                        <a:pt x="188379" y="266624"/>
                      </a:cubicBezTo>
                      <a:cubicBezTo>
                        <a:pt x="188762" y="272000"/>
                        <a:pt x="188379" y="277376"/>
                        <a:pt x="188379" y="282752"/>
                      </a:cubicBezTo>
                      <a:cubicBezTo>
                        <a:pt x="210254" y="282752"/>
                        <a:pt x="230594" y="282752"/>
                        <a:pt x="251318" y="282752"/>
                      </a:cubicBezTo>
                      <a:cubicBezTo>
                        <a:pt x="251318" y="276992"/>
                        <a:pt x="251318" y="272000"/>
                        <a:pt x="251318" y="267392"/>
                      </a:cubicBezTo>
                      <a:cubicBezTo>
                        <a:pt x="252085" y="241281"/>
                        <a:pt x="272809" y="220930"/>
                        <a:pt x="298522" y="220930"/>
                      </a:cubicBezTo>
                      <a:cubicBezTo>
                        <a:pt x="323851" y="220930"/>
                        <a:pt x="344959" y="241665"/>
                        <a:pt x="345343" y="267008"/>
                      </a:cubicBezTo>
                      <a:cubicBezTo>
                        <a:pt x="345727" y="293119"/>
                        <a:pt x="325386" y="314239"/>
                        <a:pt x="298522" y="315007"/>
                      </a:cubicBezTo>
                      <a:cubicBezTo>
                        <a:pt x="293533" y="315007"/>
                        <a:pt x="288160" y="315007"/>
                        <a:pt x="283171" y="315007"/>
                      </a:cubicBezTo>
                      <a:cubicBezTo>
                        <a:pt x="283171" y="357629"/>
                        <a:pt x="283171" y="399100"/>
                        <a:pt x="283171" y="440187"/>
                      </a:cubicBezTo>
                      <a:cubicBezTo>
                        <a:pt x="293533" y="440187"/>
                        <a:pt x="303127" y="440187"/>
                        <a:pt x="313873" y="440187"/>
                      </a:cubicBezTo>
                      <a:cubicBezTo>
                        <a:pt x="313873" y="406012"/>
                        <a:pt x="330759" y="379517"/>
                        <a:pt x="351483" y="354558"/>
                      </a:cubicBezTo>
                      <a:cubicBezTo>
                        <a:pt x="356856" y="348414"/>
                        <a:pt x="362612" y="342270"/>
                        <a:pt x="366834" y="335358"/>
                      </a:cubicBezTo>
                      <a:cubicBezTo>
                        <a:pt x="377963" y="317311"/>
                        <a:pt x="391780" y="300031"/>
                        <a:pt x="398304" y="280448"/>
                      </a:cubicBezTo>
                      <a:cubicBezTo>
                        <a:pt x="442822" y="148356"/>
                        <a:pt x="334213" y="17032"/>
                        <a:pt x="197589" y="33543"/>
                      </a:cubicBezTo>
                      <a:cubicBezTo>
                        <a:pt x="100494" y="45447"/>
                        <a:pt x="30647" y="126468"/>
                        <a:pt x="31415" y="224385"/>
                      </a:cubicBezTo>
                      <a:cubicBezTo>
                        <a:pt x="31798" y="269696"/>
                        <a:pt x="49068" y="308095"/>
                        <a:pt x="78235" y="342270"/>
                      </a:cubicBezTo>
                      <a:cubicBezTo>
                        <a:pt x="102413" y="370685"/>
                        <a:pt x="126207" y="399868"/>
                        <a:pt x="125823" y="439803"/>
                      </a:cubicBezTo>
                      <a:cubicBezTo>
                        <a:pt x="136953" y="439803"/>
                        <a:pt x="146931" y="439803"/>
                        <a:pt x="156909" y="439803"/>
                      </a:cubicBezTo>
                      <a:cubicBezTo>
                        <a:pt x="156909" y="397948"/>
                        <a:pt x="156909" y="357246"/>
                        <a:pt x="156909" y="314623"/>
                      </a:cubicBezTo>
                      <a:close/>
                      <a:moveTo>
                        <a:pt x="189146" y="315007"/>
                      </a:moveTo>
                      <a:cubicBezTo>
                        <a:pt x="189146" y="357246"/>
                        <a:pt x="189146" y="398332"/>
                        <a:pt x="189146" y="439803"/>
                      </a:cubicBezTo>
                      <a:cubicBezTo>
                        <a:pt x="210254" y="439803"/>
                        <a:pt x="230594" y="439803"/>
                        <a:pt x="250550" y="439803"/>
                      </a:cubicBezTo>
                      <a:cubicBezTo>
                        <a:pt x="250550" y="397948"/>
                        <a:pt x="250550" y="356478"/>
                        <a:pt x="250550" y="315007"/>
                      </a:cubicBezTo>
                      <a:cubicBezTo>
                        <a:pt x="229826" y="315007"/>
                        <a:pt x="209870" y="315007"/>
                        <a:pt x="189146" y="315007"/>
                      </a:cubicBezTo>
                      <a:close/>
                      <a:moveTo>
                        <a:pt x="157677" y="472442"/>
                      </a:moveTo>
                      <a:cubicBezTo>
                        <a:pt x="157677" y="483194"/>
                        <a:pt x="157677" y="492793"/>
                        <a:pt x="157677" y="502777"/>
                      </a:cubicBezTo>
                      <a:cubicBezTo>
                        <a:pt x="199508" y="502777"/>
                        <a:pt x="240956" y="502777"/>
                        <a:pt x="282020" y="502777"/>
                      </a:cubicBezTo>
                      <a:cubicBezTo>
                        <a:pt x="282020" y="492409"/>
                        <a:pt x="282020" y="482426"/>
                        <a:pt x="282020" y="472442"/>
                      </a:cubicBezTo>
                      <a:cubicBezTo>
                        <a:pt x="240188" y="472442"/>
                        <a:pt x="199124" y="472442"/>
                        <a:pt x="157677" y="472442"/>
                      </a:cubicBezTo>
                      <a:close/>
                      <a:moveTo>
                        <a:pt x="262447" y="535416"/>
                      </a:moveTo>
                      <a:cubicBezTo>
                        <a:pt x="233280" y="535416"/>
                        <a:pt x="206032" y="535416"/>
                        <a:pt x="177633" y="535416"/>
                      </a:cubicBezTo>
                      <a:cubicBezTo>
                        <a:pt x="180319" y="546168"/>
                        <a:pt x="183006" y="556151"/>
                        <a:pt x="185308" y="565751"/>
                      </a:cubicBezTo>
                      <a:cubicBezTo>
                        <a:pt x="209486" y="565751"/>
                        <a:pt x="232129" y="565751"/>
                        <a:pt x="255155" y="565751"/>
                      </a:cubicBezTo>
                      <a:cubicBezTo>
                        <a:pt x="257458" y="555383"/>
                        <a:pt x="259761" y="545784"/>
                        <a:pt x="262447" y="535416"/>
                      </a:cubicBezTo>
                      <a:close/>
                      <a:moveTo>
                        <a:pt x="156909" y="283136"/>
                      </a:moveTo>
                      <a:cubicBezTo>
                        <a:pt x="156909" y="276608"/>
                        <a:pt x="157293" y="271232"/>
                        <a:pt x="156909" y="265856"/>
                      </a:cubicBezTo>
                      <a:cubicBezTo>
                        <a:pt x="156142" y="257409"/>
                        <a:pt x="148850" y="251649"/>
                        <a:pt x="140791" y="252033"/>
                      </a:cubicBezTo>
                      <a:cubicBezTo>
                        <a:pt x="132731" y="252417"/>
                        <a:pt x="126207" y="259329"/>
                        <a:pt x="125823" y="267392"/>
                      </a:cubicBezTo>
                      <a:cubicBezTo>
                        <a:pt x="125823" y="275456"/>
                        <a:pt x="131580" y="282368"/>
                        <a:pt x="140023" y="283136"/>
                      </a:cubicBezTo>
                      <a:cubicBezTo>
                        <a:pt x="145396" y="283520"/>
                        <a:pt x="150385" y="283136"/>
                        <a:pt x="156909" y="283136"/>
                      </a:cubicBezTo>
                      <a:close/>
                      <a:moveTo>
                        <a:pt x="282787" y="283520"/>
                      </a:moveTo>
                      <a:cubicBezTo>
                        <a:pt x="287393" y="283520"/>
                        <a:pt x="291230" y="283520"/>
                        <a:pt x="295068" y="283520"/>
                      </a:cubicBezTo>
                      <a:cubicBezTo>
                        <a:pt x="296603" y="283520"/>
                        <a:pt x="298522" y="283520"/>
                        <a:pt x="300057" y="283520"/>
                      </a:cubicBezTo>
                      <a:cubicBezTo>
                        <a:pt x="308500" y="282368"/>
                        <a:pt x="314257" y="275456"/>
                        <a:pt x="313873" y="267392"/>
                      </a:cubicBezTo>
                      <a:cubicBezTo>
                        <a:pt x="313489" y="259329"/>
                        <a:pt x="306581" y="252801"/>
                        <a:pt x="298522" y="252417"/>
                      </a:cubicBezTo>
                      <a:cubicBezTo>
                        <a:pt x="290463" y="252417"/>
                        <a:pt x="283555" y="258177"/>
                        <a:pt x="282787" y="266624"/>
                      </a:cubicBezTo>
                      <a:cubicBezTo>
                        <a:pt x="282404" y="271232"/>
                        <a:pt x="282787" y="276608"/>
                        <a:pt x="282787" y="2835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1" name="Google Shape;371;p95"/>
                <p:cNvSpPr/>
                <p:nvPr/>
              </p:nvSpPr>
              <p:spPr>
                <a:xfrm>
                  <a:off x="2962679" y="5486092"/>
                  <a:ext cx="314009" cy="329945"/>
                </a:xfrm>
                <a:custGeom>
                  <a:avLst/>
                  <a:gdLst/>
                  <a:ahLst/>
                  <a:cxnLst/>
                  <a:rect l="l" t="t" r="r" b="b"/>
                  <a:pathLst>
                    <a:path w="314009" h="329945" extrusionOk="0">
                      <a:moveTo>
                        <a:pt x="98310" y="168286"/>
                      </a:moveTo>
                      <a:cubicBezTo>
                        <a:pt x="47268" y="122207"/>
                        <a:pt x="57630" y="59617"/>
                        <a:pt x="90635" y="27362"/>
                      </a:cubicBezTo>
                      <a:cubicBezTo>
                        <a:pt x="127093" y="-8733"/>
                        <a:pt x="185427" y="-9117"/>
                        <a:pt x="222653" y="26210"/>
                      </a:cubicBezTo>
                      <a:cubicBezTo>
                        <a:pt x="257193" y="59233"/>
                        <a:pt x="266787" y="122975"/>
                        <a:pt x="218048" y="167134"/>
                      </a:cubicBezTo>
                      <a:cubicBezTo>
                        <a:pt x="232631" y="177118"/>
                        <a:pt x="248750" y="186333"/>
                        <a:pt x="262182" y="198237"/>
                      </a:cubicBezTo>
                      <a:cubicBezTo>
                        <a:pt x="295954" y="227804"/>
                        <a:pt x="312457" y="265819"/>
                        <a:pt x="313992" y="310746"/>
                      </a:cubicBezTo>
                      <a:cubicBezTo>
                        <a:pt x="314376" y="324185"/>
                        <a:pt x="308619" y="329945"/>
                        <a:pt x="295187" y="329945"/>
                      </a:cubicBezTo>
                      <a:cubicBezTo>
                        <a:pt x="203081" y="329945"/>
                        <a:pt x="111359" y="329945"/>
                        <a:pt x="19253" y="329945"/>
                      </a:cubicBezTo>
                      <a:cubicBezTo>
                        <a:pt x="5437" y="329945"/>
                        <a:pt x="-704" y="324185"/>
                        <a:pt x="64" y="309978"/>
                      </a:cubicBezTo>
                      <a:cubicBezTo>
                        <a:pt x="3518" y="247003"/>
                        <a:pt x="33452" y="201309"/>
                        <a:pt x="89483" y="172510"/>
                      </a:cubicBezTo>
                      <a:cubicBezTo>
                        <a:pt x="92170" y="170974"/>
                        <a:pt x="94856" y="169822"/>
                        <a:pt x="98310" y="168286"/>
                      </a:cubicBezTo>
                      <a:close/>
                      <a:moveTo>
                        <a:pt x="280220" y="297690"/>
                      </a:moveTo>
                      <a:cubicBezTo>
                        <a:pt x="279068" y="253147"/>
                        <a:pt x="233399" y="185565"/>
                        <a:pt x="151655" y="188253"/>
                      </a:cubicBezTo>
                      <a:cubicBezTo>
                        <a:pt x="91402" y="190173"/>
                        <a:pt x="29231" y="247388"/>
                        <a:pt x="33836" y="297306"/>
                      </a:cubicBezTo>
                      <a:cubicBezTo>
                        <a:pt x="94856" y="297306"/>
                        <a:pt x="155493" y="297306"/>
                        <a:pt x="219583" y="297306"/>
                      </a:cubicBezTo>
                      <a:cubicBezTo>
                        <a:pt x="213059" y="286938"/>
                        <a:pt x="208070" y="278491"/>
                        <a:pt x="202313" y="270427"/>
                      </a:cubicBezTo>
                      <a:cubicBezTo>
                        <a:pt x="195405" y="260827"/>
                        <a:pt x="194638" y="252379"/>
                        <a:pt x="201929" y="246236"/>
                      </a:cubicBezTo>
                      <a:cubicBezTo>
                        <a:pt x="208838" y="240092"/>
                        <a:pt x="218048" y="241628"/>
                        <a:pt x="226107" y="250076"/>
                      </a:cubicBezTo>
                      <a:cubicBezTo>
                        <a:pt x="238772" y="263515"/>
                        <a:pt x="246064" y="279642"/>
                        <a:pt x="249901" y="297690"/>
                      </a:cubicBezTo>
                      <a:cubicBezTo>
                        <a:pt x="260263" y="297690"/>
                        <a:pt x="270242" y="297690"/>
                        <a:pt x="280220" y="297690"/>
                      </a:cubicBezTo>
                      <a:close/>
                      <a:moveTo>
                        <a:pt x="219967" y="93792"/>
                      </a:moveTo>
                      <a:cubicBezTo>
                        <a:pt x="219967" y="59233"/>
                        <a:pt x="191568" y="30818"/>
                        <a:pt x="156644" y="31202"/>
                      </a:cubicBezTo>
                      <a:cubicBezTo>
                        <a:pt x="122488" y="31202"/>
                        <a:pt x="94472" y="59617"/>
                        <a:pt x="94089" y="93792"/>
                      </a:cubicBezTo>
                      <a:cubicBezTo>
                        <a:pt x="94089" y="128735"/>
                        <a:pt x="122104" y="156766"/>
                        <a:pt x="156644" y="157150"/>
                      </a:cubicBezTo>
                      <a:cubicBezTo>
                        <a:pt x="191568" y="157150"/>
                        <a:pt x="219967" y="128735"/>
                        <a:pt x="219967" y="9379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2" name="Google Shape;372;p95"/>
                <p:cNvSpPr/>
                <p:nvPr/>
              </p:nvSpPr>
              <p:spPr>
                <a:xfrm>
                  <a:off x="2522873" y="5485743"/>
                  <a:ext cx="314009" cy="329909"/>
                </a:xfrm>
                <a:custGeom>
                  <a:avLst/>
                  <a:gdLst/>
                  <a:ahLst/>
                  <a:cxnLst/>
                  <a:rect l="l" t="t" r="r" b="b"/>
                  <a:pathLst>
                    <a:path w="314009" h="329909" extrusionOk="0">
                      <a:moveTo>
                        <a:pt x="98310" y="168634"/>
                      </a:moveTo>
                      <a:cubicBezTo>
                        <a:pt x="48036" y="123708"/>
                        <a:pt x="57246" y="61118"/>
                        <a:pt x="89867" y="28095"/>
                      </a:cubicBezTo>
                      <a:cubicBezTo>
                        <a:pt x="126326" y="-8384"/>
                        <a:pt x="184276" y="-9536"/>
                        <a:pt x="221886" y="25791"/>
                      </a:cubicBezTo>
                      <a:cubicBezTo>
                        <a:pt x="256426" y="58046"/>
                        <a:pt x="267171" y="122940"/>
                        <a:pt x="216129" y="168634"/>
                      </a:cubicBezTo>
                      <a:cubicBezTo>
                        <a:pt x="239923" y="179002"/>
                        <a:pt x="260647" y="193594"/>
                        <a:pt x="277149" y="213561"/>
                      </a:cubicBezTo>
                      <a:cubicBezTo>
                        <a:pt x="300560" y="241592"/>
                        <a:pt x="312840" y="274231"/>
                        <a:pt x="313992" y="310710"/>
                      </a:cubicBezTo>
                      <a:cubicBezTo>
                        <a:pt x="314375" y="323766"/>
                        <a:pt x="308619" y="329909"/>
                        <a:pt x="295187" y="329909"/>
                      </a:cubicBezTo>
                      <a:cubicBezTo>
                        <a:pt x="203081" y="329909"/>
                        <a:pt x="111359" y="329909"/>
                        <a:pt x="19253" y="329909"/>
                      </a:cubicBezTo>
                      <a:cubicBezTo>
                        <a:pt x="5437" y="329909"/>
                        <a:pt x="-704" y="324150"/>
                        <a:pt x="64" y="309942"/>
                      </a:cubicBezTo>
                      <a:cubicBezTo>
                        <a:pt x="3902" y="246968"/>
                        <a:pt x="33836" y="201273"/>
                        <a:pt x="89867" y="172474"/>
                      </a:cubicBezTo>
                      <a:cubicBezTo>
                        <a:pt x="92554" y="171322"/>
                        <a:pt x="95240" y="170170"/>
                        <a:pt x="98310" y="168634"/>
                      </a:cubicBezTo>
                      <a:close/>
                      <a:moveTo>
                        <a:pt x="94472" y="298038"/>
                      </a:moveTo>
                      <a:cubicBezTo>
                        <a:pt x="159330" y="298038"/>
                        <a:pt x="219967" y="298038"/>
                        <a:pt x="280987" y="298038"/>
                      </a:cubicBezTo>
                      <a:cubicBezTo>
                        <a:pt x="279068" y="251960"/>
                        <a:pt x="233783" y="187834"/>
                        <a:pt x="155876" y="188602"/>
                      </a:cubicBezTo>
                      <a:cubicBezTo>
                        <a:pt x="78738" y="189370"/>
                        <a:pt x="35371" y="254264"/>
                        <a:pt x="34220" y="298038"/>
                      </a:cubicBezTo>
                      <a:cubicBezTo>
                        <a:pt x="44198" y="298038"/>
                        <a:pt x="54176" y="298038"/>
                        <a:pt x="64154" y="298038"/>
                      </a:cubicBezTo>
                      <a:cubicBezTo>
                        <a:pt x="71446" y="273079"/>
                        <a:pt x="77203" y="261944"/>
                        <a:pt x="88716" y="250424"/>
                      </a:cubicBezTo>
                      <a:cubicBezTo>
                        <a:pt x="91402" y="247736"/>
                        <a:pt x="94472" y="245048"/>
                        <a:pt x="98310" y="243896"/>
                      </a:cubicBezTo>
                      <a:cubicBezTo>
                        <a:pt x="105218" y="241976"/>
                        <a:pt x="111359" y="243896"/>
                        <a:pt x="115580" y="250040"/>
                      </a:cubicBezTo>
                      <a:cubicBezTo>
                        <a:pt x="119801" y="256568"/>
                        <a:pt x="119034" y="262711"/>
                        <a:pt x="114429" y="269239"/>
                      </a:cubicBezTo>
                      <a:cubicBezTo>
                        <a:pt x="107137" y="278071"/>
                        <a:pt x="101764" y="287287"/>
                        <a:pt x="94472" y="298038"/>
                      </a:cubicBezTo>
                      <a:close/>
                      <a:moveTo>
                        <a:pt x="157412" y="31551"/>
                      </a:moveTo>
                      <a:cubicBezTo>
                        <a:pt x="122488" y="31551"/>
                        <a:pt x="94089" y="59582"/>
                        <a:pt x="94472" y="94141"/>
                      </a:cubicBezTo>
                      <a:cubicBezTo>
                        <a:pt x="94472" y="129084"/>
                        <a:pt x="122872" y="157115"/>
                        <a:pt x="157412" y="157115"/>
                      </a:cubicBezTo>
                      <a:cubicBezTo>
                        <a:pt x="191567" y="157115"/>
                        <a:pt x="219967" y="129084"/>
                        <a:pt x="219967" y="94909"/>
                      </a:cubicBezTo>
                      <a:cubicBezTo>
                        <a:pt x="220351" y="59966"/>
                        <a:pt x="192335" y="31551"/>
                        <a:pt x="157412" y="3155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3" name="Google Shape;373;p95"/>
                <p:cNvSpPr/>
                <p:nvPr/>
              </p:nvSpPr>
              <p:spPr>
                <a:xfrm>
                  <a:off x="2444246" y="5234238"/>
                  <a:ext cx="219597" cy="220082"/>
                </a:xfrm>
                <a:custGeom>
                  <a:avLst/>
                  <a:gdLst/>
                  <a:ahLst/>
                  <a:cxnLst/>
                  <a:rect l="l" t="t" r="r" b="b"/>
                  <a:pathLst>
                    <a:path w="219597" h="220082" extrusionOk="0">
                      <a:moveTo>
                        <a:pt x="157748" y="105269"/>
                      </a:moveTo>
                      <a:cubicBezTo>
                        <a:pt x="185764" y="119861"/>
                        <a:pt x="205720" y="141364"/>
                        <a:pt x="214547" y="171700"/>
                      </a:cubicBezTo>
                      <a:cubicBezTo>
                        <a:pt x="217617" y="181683"/>
                        <a:pt x="218769" y="192051"/>
                        <a:pt x="219536" y="202419"/>
                      </a:cubicBezTo>
                      <a:cubicBezTo>
                        <a:pt x="220304" y="213170"/>
                        <a:pt x="213779" y="219698"/>
                        <a:pt x="203034" y="220082"/>
                      </a:cubicBezTo>
                      <a:cubicBezTo>
                        <a:pt x="140862" y="220082"/>
                        <a:pt x="78691" y="220082"/>
                        <a:pt x="16519" y="220082"/>
                      </a:cubicBezTo>
                      <a:cubicBezTo>
                        <a:pt x="5774" y="220082"/>
                        <a:pt x="-367" y="213554"/>
                        <a:pt x="17" y="202419"/>
                      </a:cubicBezTo>
                      <a:cubicBezTo>
                        <a:pt x="1552" y="163636"/>
                        <a:pt x="18438" y="133685"/>
                        <a:pt x="50675" y="112181"/>
                      </a:cubicBezTo>
                      <a:cubicBezTo>
                        <a:pt x="52594" y="111029"/>
                        <a:pt x="54513" y="109877"/>
                        <a:pt x="56432" y="108725"/>
                      </a:cubicBezTo>
                      <a:cubicBezTo>
                        <a:pt x="58351" y="107573"/>
                        <a:pt x="60269" y="106422"/>
                        <a:pt x="62188" y="105269"/>
                      </a:cubicBezTo>
                      <a:cubicBezTo>
                        <a:pt x="40697" y="68791"/>
                        <a:pt x="43000" y="37688"/>
                        <a:pt x="68329" y="15416"/>
                      </a:cubicBezTo>
                      <a:cubicBezTo>
                        <a:pt x="91355" y="-4551"/>
                        <a:pt x="125895" y="-5319"/>
                        <a:pt x="149689" y="14264"/>
                      </a:cubicBezTo>
                      <a:cubicBezTo>
                        <a:pt x="176554" y="35768"/>
                        <a:pt x="179240" y="66871"/>
                        <a:pt x="157748" y="105269"/>
                      </a:cubicBezTo>
                      <a:close/>
                      <a:moveTo>
                        <a:pt x="186148" y="188211"/>
                      </a:moveTo>
                      <a:cubicBezTo>
                        <a:pt x="180391" y="151732"/>
                        <a:pt x="145084" y="124085"/>
                        <a:pt x="105939" y="126005"/>
                      </a:cubicBezTo>
                      <a:cubicBezTo>
                        <a:pt x="70631" y="127541"/>
                        <a:pt x="36092" y="157492"/>
                        <a:pt x="34557" y="188211"/>
                      </a:cubicBezTo>
                      <a:cubicBezTo>
                        <a:pt x="85215" y="188211"/>
                        <a:pt x="135490" y="188211"/>
                        <a:pt x="186148" y="188211"/>
                      </a:cubicBezTo>
                      <a:close/>
                      <a:moveTo>
                        <a:pt x="141630" y="63415"/>
                      </a:moveTo>
                      <a:cubicBezTo>
                        <a:pt x="141630" y="46135"/>
                        <a:pt x="127814" y="31928"/>
                        <a:pt x="110928" y="31928"/>
                      </a:cubicBezTo>
                      <a:cubicBezTo>
                        <a:pt x="93274" y="31544"/>
                        <a:pt x="79075" y="46135"/>
                        <a:pt x="79075" y="63415"/>
                      </a:cubicBezTo>
                      <a:cubicBezTo>
                        <a:pt x="79075" y="80310"/>
                        <a:pt x="93274" y="94518"/>
                        <a:pt x="110544" y="94518"/>
                      </a:cubicBezTo>
                      <a:cubicBezTo>
                        <a:pt x="127430" y="94518"/>
                        <a:pt x="141246" y="80310"/>
                        <a:pt x="141630" y="634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4" name="Google Shape;374;p95"/>
                <p:cNvSpPr/>
                <p:nvPr/>
              </p:nvSpPr>
              <p:spPr>
                <a:xfrm>
                  <a:off x="3135377" y="5234295"/>
                  <a:ext cx="219647" cy="220409"/>
                </a:xfrm>
                <a:custGeom>
                  <a:avLst/>
                  <a:gdLst/>
                  <a:ahLst/>
                  <a:cxnLst/>
                  <a:rect l="l" t="t" r="r" b="b"/>
                  <a:pathLst>
                    <a:path w="219647" h="220409" extrusionOk="0">
                      <a:moveTo>
                        <a:pt x="62236" y="105213"/>
                      </a:moveTo>
                      <a:cubicBezTo>
                        <a:pt x="40744" y="67966"/>
                        <a:pt x="43431" y="36479"/>
                        <a:pt x="69143" y="14975"/>
                      </a:cubicBezTo>
                      <a:cubicBezTo>
                        <a:pt x="92554" y="-4992"/>
                        <a:pt x="126710" y="-4992"/>
                        <a:pt x="150504" y="14975"/>
                      </a:cubicBezTo>
                      <a:cubicBezTo>
                        <a:pt x="176600" y="36863"/>
                        <a:pt x="178903" y="68350"/>
                        <a:pt x="157795" y="104829"/>
                      </a:cubicBezTo>
                      <a:cubicBezTo>
                        <a:pt x="165855" y="110589"/>
                        <a:pt x="174298" y="115580"/>
                        <a:pt x="181590" y="121724"/>
                      </a:cubicBezTo>
                      <a:cubicBezTo>
                        <a:pt x="205767" y="142460"/>
                        <a:pt x="218048" y="168955"/>
                        <a:pt x="219583" y="200826"/>
                      </a:cubicBezTo>
                      <a:cubicBezTo>
                        <a:pt x="220351" y="214265"/>
                        <a:pt x="214210" y="220409"/>
                        <a:pt x="201162" y="220409"/>
                      </a:cubicBezTo>
                      <a:cubicBezTo>
                        <a:pt x="140142" y="220409"/>
                        <a:pt x="79505" y="220409"/>
                        <a:pt x="18485" y="220409"/>
                      </a:cubicBezTo>
                      <a:cubicBezTo>
                        <a:pt x="5437" y="220409"/>
                        <a:pt x="-704" y="214265"/>
                        <a:pt x="64" y="200826"/>
                      </a:cubicBezTo>
                      <a:cubicBezTo>
                        <a:pt x="1983" y="162811"/>
                        <a:pt x="18869" y="133628"/>
                        <a:pt x="50722" y="112509"/>
                      </a:cubicBezTo>
                      <a:cubicBezTo>
                        <a:pt x="54560" y="109437"/>
                        <a:pt x="58398" y="107517"/>
                        <a:pt x="62236" y="105213"/>
                      </a:cubicBezTo>
                      <a:close/>
                      <a:moveTo>
                        <a:pt x="186195" y="188154"/>
                      </a:moveTo>
                      <a:cubicBezTo>
                        <a:pt x="180822" y="151675"/>
                        <a:pt x="145515" y="124412"/>
                        <a:pt x="105986" y="125948"/>
                      </a:cubicBezTo>
                      <a:cubicBezTo>
                        <a:pt x="71062" y="127484"/>
                        <a:pt x="36523" y="157051"/>
                        <a:pt x="34604" y="188154"/>
                      </a:cubicBezTo>
                      <a:cubicBezTo>
                        <a:pt x="84878" y="188154"/>
                        <a:pt x="135537" y="188154"/>
                        <a:pt x="186195" y="188154"/>
                      </a:cubicBezTo>
                      <a:close/>
                      <a:moveTo>
                        <a:pt x="141293" y="62590"/>
                      </a:moveTo>
                      <a:cubicBezTo>
                        <a:pt x="140909" y="45311"/>
                        <a:pt x="126710" y="31487"/>
                        <a:pt x="109824" y="31487"/>
                      </a:cubicBezTo>
                      <a:cubicBezTo>
                        <a:pt x="92170" y="31487"/>
                        <a:pt x="78354" y="46079"/>
                        <a:pt x="78738" y="63742"/>
                      </a:cubicBezTo>
                      <a:cubicBezTo>
                        <a:pt x="79122" y="80638"/>
                        <a:pt x="93705" y="94461"/>
                        <a:pt x="110591" y="94077"/>
                      </a:cubicBezTo>
                      <a:cubicBezTo>
                        <a:pt x="127861" y="94077"/>
                        <a:pt x="141677" y="79870"/>
                        <a:pt x="141293" y="6259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5" name="Google Shape;375;p95"/>
                <p:cNvSpPr/>
                <p:nvPr/>
              </p:nvSpPr>
              <p:spPr>
                <a:xfrm>
                  <a:off x="2837244" y="5533037"/>
                  <a:ext cx="125498" cy="125948"/>
                </a:xfrm>
                <a:custGeom>
                  <a:avLst/>
                  <a:gdLst/>
                  <a:ahLst/>
                  <a:cxnLst/>
                  <a:rect l="l" t="t" r="r" b="b"/>
                  <a:pathLst>
                    <a:path w="125498" h="125948" extrusionOk="0">
                      <a:moveTo>
                        <a:pt x="62559" y="0"/>
                      </a:moveTo>
                      <a:cubicBezTo>
                        <a:pt x="97483" y="0"/>
                        <a:pt x="125498" y="28031"/>
                        <a:pt x="125498" y="62974"/>
                      </a:cubicBezTo>
                      <a:cubicBezTo>
                        <a:pt x="125498" y="97533"/>
                        <a:pt x="97099" y="125948"/>
                        <a:pt x="62559" y="125948"/>
                      </a:cubicBezTo>
                      <a:cubicBezTo>
                        <a:pt x="28403" y="125948"/>
                        <a:pt x="388" y="97917"/>
                        <a:pt x="4" y="63742"/>
                      </a:cubicBezTo>
                      <a:cubicBezTo>
                        <a:pt x="-380" y="28415"/>
                        <a:pt x="27636" y="0"/>
                        <a:pt x="62559" y="0"/>
                      </a:cubicBezTo>
                      <a:close/>
                      <a:moveTo>
                        <a:pt x="62559" y="31487"/>
                      </a:moveTo>
                      <a:cubicBezTo>
                        <a:pt x="45289" y="31487"/>
                        <a:pt x="31473" y="45695"/>
                        <a:pt x="31473" y="62974"/>
                      </a:cubicBezTo>
                      <a:cubicBezTo>
                        <a:pt x="31473" y="80638"/>
                        <a:pt x="46057" y="94845"/>
                        <a:pt x="63327" y="94461"/>
                      </a:cubicBezTo>
                      <a:cubicBezTo>
                        <a:pt x="80213" y="94077"/>
                        <a:pt x="94413" y="79870"/>
                        <a:pt x="94029" y="62590"/>
                      </a:cubicBezTo>
                      <a:cubicBezTo>
                        <a:pt x="93645" y="45311"/>
                        <a:pt x="79829" y="31487"/>
                        <a:pt x="62559" y="314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6" name="Google Shape;376;p95"/>
                <p:cNvSpPr/>
                <p:nvPr/>
              </p:nvSpPr>
              <p:spPr>
                <a:xfrm>
                  <a:off x="2459992" y="5485801"/>
                  <a:ext cx="94419" cy="94102"/>
                </a:xfrm>
                <a:custGeom>
                  <a:avLst/>
                  <a:gdLst/>
                  <a:ahLst/>
                  <a:cxnLst/>
                  <a:rect l="l" t="t" r="r" b="b"/>
                  <a:pathLst>
                    <a:path w="94419" h="94102" extrusionOk="0">
                      <a:moveTo>
                        <a:pt x="94414" y="48388"/>
                      </a:moveTo>
                      <a:cubicBezTo>
                        <a:pt x="94030" y="73731"/>
                        <a:pt x="72155" y="94850"/>
                        <a:pt x="46442" y="94082"/>
                      </a:cubicBezTo>
                      <a:cubicBezTo>
                        <a:pt x="20345" y="93698"/>
                        <a:pt x="-378" y="71811"/>
                        <a:pt x="5" y="45700"/>
                      </a:cubicBezTo>
                      <a:cubicBezTo>
                        <a:pt x="773" y="19973"/>
                        <a:pt x="22264" y="-379"/>
                        <a:pt x="47977" y="5"/>
                      </a:cubicBezTo>
                      <a:cubicBezTo>
                        <a:pt x="74074" y="389"/>
                        <a:pt x="94798" y="22277"/>
                        <a:pt x="94414" y="48388"/>
                      </a:cubicBezTo>
                      <a:close/>
                      <a:moveTo>
                        <a:pt x="62944" y="47236"/>
                      </a:moveTo>
                      <a:cubicBezTo>
                        <a:pt x="62944" y="38788"/>
                        <a:pt x="56036" y="31492"/>
                        <a:pt x="47593" y="31492"/>
                      </a:cubicBezTo>
                      <a:cubicBezTo>
                        <a:pt x="39150" y="31108"/>
                        <a:pt x="31859" y="38020"/>
                        <a:pt x="31475" y="46468"/>
                      </a:cubicBezTo>
                      <a:cubicBezTo>
                        <a:pt x="31091" y="55300"/>
                        <a:pt x="38383" y="62979"/>
                        <a:pt x="47210" y="62979"/>
                      </a:cubicBezTo>
                      <a:cubicBezTo>
                        <a:pt x="55653" y="62595"/>
                        <a:pt x="62944" y="55684"/>
                        <a:pt x="62944" y="472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7" name="Google Shape;377;p95"/>
                <p:cNvSpPr/>
                <p:nvPr/>
              </p:nvSpPr>
              <p:spPr>
                <a:xfrm>
                  <a:off x="3245585" y="5485802"/>
                  <a:ext cx="94408" cy="94087"/>
                </a:xfrm>
                <a:custGeom>
                  <a:avLst/>
                  <a:gdLst/>
                  <a:ahLst/>
                  <a:cxnLst/>
                  <a:rect l="l" t="t" r="r" b="b"/>
                  <a:pathLst>
                    <a:path w="94408" h="94087" extrusionOk="0">
                      <a:moveTo>
                        <a:pt x="0" y="46852"/>
                      </a:moveTo>
                      <a:cubicBezTo>
                        <a:pt x="0" y="20740"/>
                        <a:pt x="21491" y="-379"/>
                        <a:pt x="47972" y="5"/>
                      </a:cubicBezTo>
                      <a:cubicBezTo>
                        <a:pt x="73301" y="389"/>
                        <a:pt x="94409" y="21893"/>
                        <a:pt x="94409" y="47236"/>
                      </a:cubicBezTo>
                      <a:cubicBezTo>
                        <a:pt x="94025" y="73347"/>
                        <a:pt x="72533" y="94466"/>
                        <a:pt x="46437" y="94082"/>
                      </a:cubicBezTo>
                      <a:cubicBezTo>
                        <a:pt x="20724" y="93698"/>
                        <a:pt x="0" y="72579"/>
                        <a:pt x="0" y="46852"/>
                      </a:cubicBezTo>
                      <a:close/>
                      <a:moveTo>
                        <a:pt x="46821" y="31492"/>
                      </a:moveTo>
                      <a:cubicBezTo>
                        <a:pt x="38378" y="31492"/>
                        <a:pt x="31470" y="38404"/>
                        <a:pt x="31086" y="46852"/>
                      </a:cubicBezTo>
                      <a:cubicBezTo>
                        <a:pt x="31086" y="55299"/>
                        <a:pt x="37994" y="62595"/>
                        <a:pt x="46437" y="62595"/>
                      </a:cubicBezTo>
                      <a:cubicBezTo>
                        <a:pt x="55263" y="62979"/>
                        <a:pt x="62555" y="55299"/>
                        <a:pt x="62555" y="46468"/>
                      </a:cubicBezTo>
                      <a:cubicBezTo>
                        <a:pt x="62555" y="38404"/>
                        <a:pt x="55263" y="31492"/>
                        <a:pt x="46821" y="3149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8" name="Google Shape;378;p95"/>
                <p:cNvSpPr/>
                <p:nvPr/>
              </p:nvSpPr>
              <p:spPr>
                <a:xfrm>
                  <a:off x="2523320" y="5014653"/>
                  <a:ext cx="94030" cy="94077"/>
                </a:xfrm>
                <a:custGeom>
                  <a:avLst/>
                  <a:gdLst/>
                  <a:ahLst/>
                  <a:cxnLst/>
                  <a:rect l="l" t="t" r="r" b="b"/>
                  <a:pathLst>
                    <a:path w="94030" h="94077" extrusionOk="0">
                      <a:moveTo>
                        <a:pt x="94025" y="46462"/>
                      </a:moveTo>
                      <a:cubicBezTo>
                        <a:pt x="94409" y="72574"/>
                        <a:pt x="73301" y="94077"/>
                        <a:pt x="47204" y="94077"/>
                      </a:cubicBezTo>
                      <a:cubicBezTo>
                        <a:pt x="21491" y="94077"/>
                        <a:pt x="384" y="72958"/>
                        <a:pt x="0" y="47615"/>
                      </a:cubicBezTo>
                      <a:cubicBezTo>
                        <a:pt x="0" y="21503"/>
                        <a:pt x="21108" y="0"/>
                        <a:pt x="46821" y="0"/>
                      </a:cubicBezTo>
                      <a:cubicBezTo>
                        <a:pt x="72534" y="0"/>
                        <a:pt x="93641" y="20735"/>
                        <a:pt x="94025" y="46462"/>
                      </a:cubicBezTo>
                      <a:close/>
                      <a:moveTo>
                        <a:pt x="62555" y="47231"/>
                      </a:moveTo>
                      <a:cubicBezTo>
                        <a:pt x="62555" y="38783"/>
                        <a:pt x="56031" y="31487"/>
                        <a:pt x="47588" y="31487"/>
                      </a:cubicBezTo>
                      <a:cubicBezTo>
                        <a:pt x="38761" y="31103"/>
                        <a:pt x="31470" y="38399"/>
                        <a:pt x="31470" y="47231"/>
                      </a:cubicBezTo>
                      <a:cubicBezTo>
                        <a:pt x="31470" y="55678"/>
                        <a:pt x="38761" y="62590"/>
                        <a:pt x="47204" y="62590"/>
                      </a:cubicBezTo>
                      <a:cubicBezTo>
                        <a:pt x="55264" y="62590"/>
                        <a:pt x="62172" y="55678"/>
                        <a:pt x="62555" y="4723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9" name="Google Shape;379;p95"/>
                <p:cNvSpPr/>
                <p:nvPr/>
              </p:nvSpPr>
              <p:spPr>
                <a:xfrm>
                  <a:off x="3182646" y="5014648"/>
                  <a:ext cx="94030" cy="94466"/>
                </a:xfrm>
                <a:custGeom>
                  <a:avLst/>
                  <a:gdLst/>
                  <a:ahLst/>
                  <a:cxnLst/>
                  <a:rect l="l" t="t" r="r" b="b"/>
                  <a:pathLst>
                    <a:path w="94030" h="94466" extrusionOk="0">
                      <a:moveTo>
                        <a:pt x="47204" y="5"/>
                      </a:moveTo>
                      <a:cubicBezTo>
                        <a:pt x="73301" y="5"/>
                        <a:pt x="94409" y="21892"/>
                        <a:pt x="94025" y="48004"/>
                      </a:cubicBezTo>
                      <a:cubicBezTo>
                        <a:pt x="93641" y="73731"/>
                        <a:pt x="72534" y="94466"/>
                        <a:pt x="46821" y="94466"/>
                      </a:cubicBezTo>
                      <a:cubicBezTo>
                        <a:pt x="21108" y="94466"/>
                        <a:pt x="0" y="73347"/>
                        <a:pt x="0" y="47620"/>
                      </a:cubicBezTo>
                      <a:cubicBezTo>
                        <a:pt x="0" y="21124"/>
                        <a:pt x="21108" y="-379"/>
                        <a:pt x="47204" y="5"/>
                      </a:cubicBezTo>
                      <a:close/>
                      <a:moveTo>
                        <a:pt x="62555" y="46852"/>
                      </a:moveTo>
                      <a:cubicBezTo>
                        <a:pt x="62555" y="38404"/>
                        <a:pt x="55647" y="31492"/>
                        <a:pt x="47204" y="31492"/>
                      </a:cubicBezTo>
                      <a:cubicBezTo>
                        <a:pt x="38378" y="31492"/>
                        <a:pt x="31086" y="38788"/>
                        <a:pt x="31470" y="47620"/>
                      </a:cubicBezTo>
                      <a:cubicBezTo>
                        <a:pt x="31853" y="56067"/>
                        <a:pt x="39145" y="62979"/>
                        <a:pt x="47588" y="62595"/>
                      </a:cubicBezTo>
                      <a:cubicBezTo>
                        <a:pt x="56031" y="62211"/>
                        <a:pt x="62939" y="55299"/>
                        <a:pt x="62555" y="4685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se Study 2">
  <p:cSld name="Case Study 2">
    <p:spTree>
      <p:nvGrpSpPr>
        <p:cNvPr id="1" name="Shape 380"/>
        <p:cNvGrpSpPr/>
        <p:nvPr/>
      </p:nvGrpSpPr>
      <p:grpSpPr>
        <a:xfrm>
          <a:off x="0" y="0"/>
          <a:ext cx="0" cy="0"/>
          <a:chOff x="0" y="0"/>
          <a:chExt cx="0" cy="0"/>
        </a:xfrm>
      </p:grpSpPr>
      <p:sp>
        <p:nvSpPr>
          <p:cNvPr id="381" name="Google Shape;381;p96"/>
          <p:cNvSpPr/>
          <p:nvPr/>
        </p:nvSpPr>
        <p:spPr>
          <a:xfrm>
            <a:off x="0" y="1"/>
            <a:ext cx="5954589" cy="3385086"/>
          </a:xfrm>
          <a:custGeom>
            <a:avLst/>
            <a:gdLst/>
            <a:ahLst/>
            <a:cxnLst/>
            <a:rect l="l" t="t" r="r" b="b"/>
            <a:pathLst>
              <a:path w="5954589" h="3385086" extrusionOk="0">
                <a:moveTo>
                  <a:pt x="0" y="0"/>
                </a:moveTo>
                <a:lnTo>
                  <a:pt x="5036093" y="0"/>
                </a:lnTo>
                <a:lnTo>
                  <a:pt x="4943736" y="123507"/>
                </a:lnTo>
                <a:cubicBezTo>
                  <a:pt x="4707445" y="473265"/>
                  <a:pt x="4569471" y="894903"/>
                  <a:pt x="4569471" y="1348767"/>
                </a:cubicBezTo>
                <a:cubicBezTo>
                  <a:pt x="4569471" y="2256495"/>
                  <a:pt x="5121365" y="3035321"/>
                  <a:pt x="5907909" y="3368001"/>
                </a:cubicBezTo>
                <a:lnTo>
                  <a:pt x="5954589" y="3385086"/>
                </a:lnTo>
                <a:lnTo>
                  <a:pt x="0" y="3385086"/>
                </a:ln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382" name="Google Shape;382;p96"/>
          <p:cNvSpPr txBox="1">
            <a:spLocks noGrp="1"/>
          </p:cNvSpPr>
          <p:nvPr>
            <p:ph type="body" idx="1"/>
          </p:nvPr>
        </p:nvSpPr>
        <p:spPr>
          <a:xfrm>
            <a:off x="615910" y="510251"/>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3" name="Google Shape;383;p96"/>
          <p:cNvSpPr txBox="1">
            <a:spLocks noGrp="1"/>
          </p:cNvSpPr>
          <p:nvPr>
            <p:ph type="body" idx="2"/>
          </p:nvPr>
        </p:nvSpPr>
        <p:spPr>
          <a:xfrm>
            <a:off x="615910" y="518529"/>
            <a:ext cx="3288612" cy="2066172"/>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4" name="Google Shape;384;p96"/>
          <p:cNvSpPr txBox="1">
            <a:spLocks noGrp="1"/>
          </p:cNvSpPr>
          <p:nvPr>
            <p:ph type="body" idx="3"/>
          </p:nvPr>
        </p:nvSpPr>
        <p:spPr>
          <a:xfrm>
            <a:off x="615910" y="2568299"/>
            <a:ext cx="3297520" cy="21541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200"/>
              <a:buNone/>
              <a:defRPr sz="12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5" name="Google Shape;385;p96"/>
          <p:cNvSpPr txBox="1">
            <a:spLocks noGrp="1"/>
          </p:cNvSpPr>
          <p:nvPr>
            <p:ph type="body" idx="4"/>
          </p:nvPr>
        </p:nvSpPr>
        <p:spPr>
          <a:xfrm>
            <a:off x="3128102" y="1926840"/>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6" name="Google Shape;386;p96"/>
          <p:cNvSpPr txBox="1">
            <a:spLocks noGrp="1"/>
          </p:cNvSpPr>
          <p:nvPr>
            <p:ph type="body" idx="5"/>
          </p:nvPr>
        </p:nvSpPr>
        <p:spPr>
          <a:xfrm>
            <a:off x="766012" y="4733361"/>
            <a:ext cx="5992060" cy="2088787"/>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7" name="Google Shape;387;p96"/>
          <p:cNvSpPr txBox="1">
            <a:spLocks noGrp="1"/>
          </p:cNvSpPr>
          <p:nvPr>
            <p:ph type="body" idx="6"/>
          </p:nvPr>
        </p:nvSpPr>
        <p:spPr>
          <a:xfrm>
            <a:off x="766012" y="4098701"/>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88" name="Google Shape;388;p96"/>
          <p:cNvCxnSpPr/>
          <p:nvPr/>
        </p:nvCxnSpPr>
        <p:spPr>
          <a:xfrm>
            <a:off x="0" y="6980109"/>
            <a:ext cx="3607692" cy="0"/>
          </a:xfrm>
          <a:prstGeom prst="straightConnector1">
            <a:avLst/>
          </a:prstGeom>
          <a:noFill/>
          <a:ln w="28575" cap="flat" cmpd="sng">
            <a:solidFill>
              <a:srgbClr val="69ADAD"/>
            </a:solidFill>
            <a:prstDash val="solid"/>
            <a:miter lim="800000"/>
            <a:headEnd type="none" w="sm" len="sm"/>
            <a:tailEnd type="none" w="sm" len="sm"/>
          </a:ln>
        </p:spPr>
      </p:cxnSp>
      <p:sp>
        <p:nvSpPr>
          <p:cNvPr id="389" name="Google Shape;389;p96"/>
          <p:cNvSpPr txBox="1">
            <a:spLocks noGrp="1"/>
          </p:cNvSpPr>
          <p:nvPr>
            <p:ph type="body" idx="7"/>
          </p:nvPr>
        </p:nvSpPr>
        <p:spPr>
          <a:xfrm>
            <a:off x="730153" y="7799289"/>
            <a:ext cx="5992060" cy="2088787"/>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90" name="Google Shape;390;p96"/>
          <p:cNvSpPr txBox="1">
            <a:spLocks noGrp="1"/>
          </p:cNvSpPr>
          <p:nvPr>
            <p:ph type="body" idx="8"/>
          </p:nvPr>
        </p:nvSpPr>
        <p:spPr>
          <a:xfrm>
            <a:off x="730153" y="7164629"/>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91" name="Google Shape;391;p9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392" name="Google Shape;392;p96"/>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pic>
        <p:nvPicPr>
          <p:cNvPr id="393" name="Google Shape;393;p96"/>
          <p:cNvPicPr preferRelativeResize="0"/>
          <p:nvPr/>
        </p:nvPicPr>
        <p:blipFill rotWithShape="1">
          <a:blip r:embed="rId2">
            <a:alphaModFix/>
          </a:blip>
          <a:srcRect/>
          <a:stretch/>
        </p:blipFill>
        <p:spPr>
          <a:xfrm rot="9000000">
            <a:off x="4156903" y="-1408070"/>
            <a:ext cx="5202335" cy="5427724"/>
          </a:xfrm>
          <a:custGeom>
            <a:avLst/>
            <a:gdLst/>
            <a:ahLst/>
            <a:cxnLst/>
            <a:rect l="l" t="t" r="r" b="b"/>
            <a:pathLst>
              <a:path w="6275419" h="6547299" extrusionOk="0">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a:noFill/>
          <a:ln>
            <a:noFill/>
          </a:ln>
        </p:spPr>
      </p:pic>
      <p:sp>
        <p:nvSpPr>
          <p:cNvPr id="394" name="Google Shape;394;p96"/>
          <p:cNvSpPr>
            <a:spLocks noGrp="1"/>
          </p:cNvSpPr>
          <p:nvPr>
            <p:ph type="pic" idx="9"/>
          </p:nvPr>
        </p:nvSpPr>
        <p:spPr>
          <a:xfrm>
            <a:off x="5205348" y="0"/>
            <a:ext cx="2354327" cy="2862503"/>
          </a:xfrm>
          <a:prstGeom prst="rect">
            <a:avLst/>
          </a:prstGeom>
          <a:noFill/>
          <a:ln>
            <a:noFill/>
          </a:ln>
        </p:spPr>
      </p:sp>
      <p:cxnSp>
        <p:nvCxnSpPr>
          <p:cNvPr id="395" name="Google Shape;395;p96"/>
          <p:cNvCxnSpPr/>
          <p:nvPr/>
        </p:nvCxnSpPr>
        <p:spPr>
          <a:xfrm>
            <a:off x="3801978" y="4640714"/>
            <a:ext cx="3288633" cy="0"/>
          </a:xfrm>
          <a:prstGeom prst="straightConnector1">
            <a:avLst/>
          </a:prstGeom>
          <a:noFill/>
          <a:ln w="28575" cap="flat" cmpd="sng">
            <a:solidFill>
              <a:srgbClr val="69ADAD"/>
            </a:solidFill>
            <a:prstDash val="solid"/>
            <a:miter lim="800000"/>
            <a:headEnd type="none" w="sm" len="sm"/>
            <a:tailEnd type="none" w="sm" len="sm"/>
          </a:ln>
        </p:spPr>
      </p:cxnSp>
      <p:grpSp>
        <p:nvGrpSpPr>
          <p:cNvPr id="396" name="Google Shape;396;p96"/>
          <p:cNvGrpSpPr/>
          <p:nvPr/>
        </p:nvGrpSpPr>
        <p:grpSpPr>
          <a:xfrm>
            <a:off x="6770986" y="4265646"/>
            <a:ext cx="750136" cy="750136"/>
            <a:chOff x="7559675" y="1928896"/>
            <a:chExt cx="750136" cy="750136"/>
          </a:xfrm>
        </p:grpSpPr>
        <p:sp>
          <p:nvSpPr>
            <p:cNvPr id="397" name="Google Shape;397;p96"/>
            <p:cNvSpPr/>
            <p:nvPr/>
          </p:nvSpPr>
          <p:spPr>
            <a:xfrm>
              <a:off x="7559675" y="1928896"/>
              <a:ext cx="750136" cy="750136"/>
            </a:xfrm>
            <a:prstGeom prst="ellipse">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398" name="Google Shape;398;p96"/>
            <p:cNvGrpSpPr/>
            <p:nvPr/>
          </p:nvGrpSpPr>
          <p:grpSpPr>
            <a:xfrm>
              <a:off x="7683372" y="2028561"/>
              <a:ext cx="526805" cy="526741"/>
              <a:chOff x="1042830" y="5367345"/>
              <a:chExt cx="907476" cy="907364"/>
            </a:xfrm>
          </p:grpSpPr>
          <p:grpSp>
            <p:nvGrpSpPr>
              <p:cNvPr id="399" name="Google Shape;399;p96"/>
              <p:cNvGrpSpPr/>
              <p:nvPr/>
            </p:nvGrpSpPr>
            <p:grpSpPr>
              <a:xfrm>
                <a:off x="1042830" y="5367345"/>
                <a:ext cx="907476" cy="907364"/>
                <a:chOff x="5318121" y="3727141"/>
                <a:chExt cx="907476" cy="907364"/>
              </a:xfrm>
            </p:grpSpPr>
            <p:sp>
              <p:nvSpPr>
                <p:cNvPr id="400" name="Google Shape;400;p96"/>
                <p:cNvSpPr/>
                <p:nvPr/>
              </p:nvSpPr>
              <p:spPr>
                <a:xfrm>
                  <a:off x="5318121" y="3727141"/>
                  <a:ext cx="907476" cy="907364"/>
                </a:xfrm>
                <a:custGeom>
                  <a:avLst/>
                  <a:gdLst/>
                  <a:ahLst/>
                  <a:cxnLst/>
                  <a:rect l="l" t="t" r="r" b="b"/>
                  <a:pathLst>
                    <a:path w="907476" h="907364" extrusionOk="0">
                      <a:moveTo>
                        <a:pt x="99246" y="906980"/>
                      </a:moveTo>
                      <a:cubicBezTo>
                        <a:pt x="95025" y="905060"/>
                        <a:pt x="90420" y="903908"/>
                        <a:pt x="86582" y="901604"/>
                      </a:cubicBezTo>
                      <a:cubicBezTo>
                        <a:pt x="67777" y="891621"/>
                        <a:pt x="57415" y="876261"/>
                        <a:pt x="57031" y="854758"/>
                      </a:cubicBezTo>
                      <a:cubicBezTo>
                        <a:pt x="56647" y="840550"/>
                        <a:pt x="57031" y="826343"/>
                        <a:pt x="57031" y="811751"/>
                      </a:cubicBezTo>
                      <a:cubicBezTo>
                        <a:pt x="38610" y="811751"/>
                        <a:pt x="23259" y="805607"/>
                        <a:pt x="11746" y="791400"/>
                      </a:cubicBezTo>
                      <a:cubicBezTo>
                        <a:pt x="3303" y="780648"/>
                        <a:pt x="-535" y="767977"/>
                        <a:pt x="233" y="754153"/>
                      </a:cubicBezTo>
                      <a:cubicBezTo>
                        <a:pt x="1767" y="726890"/>
                        <a:pt x="22491" y="708074"/>
                        <a:pt x="56264" y="704619"/>
                      </a:cubicBezTo>
                      <a:cubicBezTo>
                        <a:pt x="56264" y="673131"/>
                        <a:pt x="56264" y="641260"/>
                        <a:pt x="56264" y="609773"/>
                      </a:cubicBezTo>
                      <a:cubicBezTo>
                        <a:pt x="14816" y="600174"/>
                        <a:pt x="-2070" y="582126"/>
                        <a:pt x="233" y="549871"/>
                      </a:cubicBezTo>
                      <a:cubicBezTo>
                        <a:pt x="2152" y="522992"/>
                        <a:pt x="23643" y="504561"/>
                        <a:pt x="56264" y="501489"/>
                      </a:cubicBezTo>
                      <a:cubicBezTo>
                        <a:pt x="56264" y="470002"/>
                        <a:pt x="56264" y="438131"/>
                        <a:pt x="56264" y="406644"/>
                      </a:cubicBezTo>
                      <a:cubicBezTo>
                        <a:pt x="20573" y="400500"/>
                        <a:pt x="1384" y="383220"/>
                        <a:pt x="233" y="355957"/>
                      </a:cubicBezTo>
                      <a:cubicBezTo>
                        <a:pt x="-919" y="324086"/>
                        <a:pt x="14816" y="307575"/>
                        <a:pt x="56264" y="297975"/>
                      </a:cubicBezTo>
                      <a:cubicBezTo>
                        <a:pt x="56264" y="266488"/>
                        <a:pt x="56264" y="235001"/>
                        <a:pt x="56264" y="202746"/>
                      </a:cubicBezTo>
                      <a:cubicBezTo>
                        <a:pt x="37842" y="202746"/>
                        <a:pt x="21724" y="196218"/>
                        <a:pt x="10594" y="180858"/>
                      </a:cubicBezTo>
                      <a:cubicBezTo>
                        <a:pt x="2152" y="169723"/>
                        <a:pt x="-919" y="157051"/>
                        <a:pt x="233" y="143228"/>
                      </a:cubicBezTo>
                      <a:cubicBezTo>
                        <a:pt x="2535" y="116732"/>
                        <a:pt x="23643" y="97917"/>
                        <a:pt x="56647" y="95229"/>
                      </a:cubicBezTo>
                      <a:cubicBezTo>
                        <a:pt x="56647" y="82174"/>
                        <a:pt x="56647" y="69118"/>
                        <a:pt x="56647" y="55678"/>
                      </a:cubicBezTo>
                      <a:cubicBezTo>
                        <a:pt x="56647" y="22655"/>
                        <a:pt x="78907" y="0"/>
                        <a:pt x="111911" y="0"/>
                      </a:cubicBezTo>
                      <a:cubicBezTo>
                        <a:pt x="187898" y="0"/>
                        <a:pt x="263502" y="0"/>
                        <a:pt x="339489" y="0"/>
                      </a:cubicBezTo>
                      <a:cubicBezTo>
                        <a:pt x="353306" y="0"/>
                        <a:pt x="361365" y="6912"/>
                        <a:pt x="360981" y="17663"/>
                      </a:cubicBezTo>
                      <a:cubicBezTo>
                        <a:pt x="360597" y="28799"/>
                        <a:pt x="352538" y="35327"/>
                        <a:pt x="339106" y="35327"/>
                      </a:cubicBezTo>
                      <a:cubicBezTo>
                        <a:pt x="264653" y="35327"/>
                        <a:pt x="189817" y="35327"/>
                        <a:pt x="115365" y="35327"/>
                      </a:cubicBezTo>
                      <a:cubicBezTo>
                        <a:pt x="98479" y="35327"/>
                        <a:pt x="92339" y="41471"/>
                        <a:pt x="92339" y="57982"/>
                      </a:cubicBezTo>
                      <a:cubicBezTo>
                        <a:pt x="92339" y="70270"/>
                        <a:pt x="92339" y="82557"/>
                        <a:pt x="92339" y="95229"/>
                      </a:cubicBezTo>
                      <a:cubicBezTo>
                        <a:pt x="112679" y="95613"/>
                        <a:pt x="129565" y="102141"/>
                        <a:pt x="139543" y="119420"/>
                      </a:cubicBezTo>
                      <a:cubicBezTo>
                        <a:pt x="144532" y="127868"/>
                        <a:pt x="147218" y="137852"/>
                        <a:pt x="148753" y="147452"/>
                      </a:cubicBezTo>
                      <a:cubicBezTo>
                        <a:pt x="150289" y="157819"/>
                        <a:pt x="141845" y="165883"/>
                        <a:pt x="132251" y="166267"/>
                      </a:cubicBezTo>
                      <a:cubicBezTo>
                        <a:pt x="123041" y="166651"/>
                        <a:pt x="115365" y="159739"/>
                        <a:pt x="113830" y="149755"/>
                      </a:cubicBezTo>
                      <a:cubicBezTo>
                        <a:pt x="111911" y="136316"/>
                        <a:pt x="105771" y="130556"/>
                        <a:pt x="93106" y="131708"/>
                      </a:cubicBezTo>
                      <a:cubicBezTo>
                        <a:pt x="93106" y="187002"/>
                        <a:pt x="93106" y="242297"/>
                        <a:pt x="93106" y="298743"/>
                      </a:cubicBezTo>
                      <a:cubicBezTo>
                        <a:pt x="109609" y="298743"/>
                        <a:pt x="123808" y="303735"/>
                        <a:pt x="135321" y="316022"/>
                      </a:cubicBezTo>
                      <a:cubicBezTo>
                        <a:pt x="144148" y="325622"/>
                        <a:pt x="148753" y="336758"/>
                        <a:pt x="149521" y="349429"/>
                      </a:cubicBezTo>
                      <a:cubicBezTo>
                        <a:pt x="149905" y="360565"/>
                        <a:pt x="142997" y="369013"/>
                        <a:pt x="132635" y="369397"/>
                      </a:cubicBezTo>
                      <a:cubicBezTo>
                        <a:pt x="123041" y="370165"/>
                        <a:pt x="115365" y="362869"/>
                        <a:pt x="114214" y="351733"/>
                      </a:cubicBezTo>
                      <a:cubicBezTo>
                        <a:pt x="112679" y="339062"/>
                        <a:pt x="106155" y="333686"/>
                        <a:pt x="93106" y="334838"/>
                      </a:cubicBezTo>
                      <a:cubicBezTo>
                        <a:pt x="93106" y="389748"/>
                        <a:pt x="93106" y="445042"/>
                        <a:pt x="93106" y="500721"/>
                      </a:cubicBezTo>
                      <a:cubicBezTo>
                        <a:pt x="98863" y="501873"/>
                        <a:pt x="105003" y="501873"/>
                        <a:pt x="110376" y="503793"/>
                      </a:cubicBezTo>
                      <a:cubicBezTo>
                        <a:pt x="132635" y="510704"/>
                        <a:pt x="145299" y="526064"/>
                        <a:pt x="149137" y="548719"/>
                      </a:cubicBezTo>
                      <a:cubicBezTo>
                        <a:pt x="151056" y="561007"/>
                        <a:pt x="144916" y="570607"/>
                        <a:pt x="134938" y="572143"/>
                      </a:cubicBezTo>
                      <a:cubicBezTo>
                        <a:pt x="123424" y="573679"/>
                        <a:pt x="116133" y="567535"/>
                        <a:pt x="114214" y="553711"/>
                      </a:cubicBezTo>
                      <a:cubicBezTo>
                        <a:pt x="112679" y="542959"/>
                        <a:pt x="106155" y="537584"/>
                        <a:pt x="93490" y="537584"/>
                      </a:cubicBezTo>
                      <a:cubicBezTo>
                        <a:pt x="93490" y="592878"/>
                        <a:pt x="93490" y="648556"/>
                        <a:pt x="93490" y="704235"/>
                      </a:cubicBezTo>
                      <a:cubicBezTo>
                        <a:pt x="98863" y="705002"/>
                        <a:pt x="104236" y="705770"/>
                        <a:pt x="109609" y="706922"/>
                      </a:cubicBezTo>
                      <a:cubicBezTo>
                        <a:pt x="131100" y="711914"/>
                        <a:pt x="147602" y="731498"/>
                        <a:pt x="149521" y="753385"/>
                      </a:cubicBezTo>
                      <a:cubicBezTo>
                        <a:pt x="150672" y="765673"/>
                        <a:pt x="144148" y="774888"/>
                        <a:pt x="133402" y="775656"/>
                      </a:cubicBezTo>
                      <a:cubicBezTo>
                        <a:pt x="123424" y="776424"/>
                        <a:pt x="115749" y="769513"/>
                        <a:pt x="114214" y="757225"/>
                      </a:cubicBezTo>
                      <a:cubicBezTo>
                        <a:pt x="112679" y="746473"/>
                        <a:pt x="106155" y="740713"/>
                        <a:pt x="93490" y="740713"/>
                      </a:cubicBezTo>
                      <a:cubicBezTo>
                        <a:pt x="93490" y="743017"/>
                        <a:pt x="93106" y="745705"/>
                        <a:pt x="93106" y="748393"/>
                      </a:cubicBezTo>
                      <a:cubicBezTo>
                        <a:pt x="93106" y="782184"/>
                        <a:pt x="93106" y="816359"/>
                        <a:pt x="93106" y="850150"/>
                      </a:cubicBezTo>
                      <a:cubicBezTo>
                        <a:pt x="93106" y="865126"/>
                        <a:pt x="99630" y="871653"/>
                        <a:pt x="114597" y="871653"/>
                      </a:cubicBezTo>
                      <a:cubicBezTo>
                        <a:pt x="314928" y="871653"/>
                        <a:pt x="515259" y="871653"/>
                        <a:pt x="715589" y="871653"/>
                      </a:cubicBezTo>
                      <a:cubicBezTo>
                        <a:pt x="730940" y="871653"/>
                        <a:pt x="736697" y="865126"/>
                        <a:pt x="737848" y="849382"/>
                      </a:cubicBezTo>
                      <a:cubicBezTo>
                        <a:pt x="738615" y="836710"/>
                        <a:pt x="734394" y="828263"/>
                        <a:pt x="725568" y="819431"/>
                      </a:cubicBezTo>
                      <a:cubicBezTo>
                        <a:pt x="677596" y="772584"/>
                        <a:pt x="630775" y="724970"/>
                        <a:pt x="583571" y="677355"/>
                      </a:cubicBezTo>
                      <a:cubicBezTo>
                        <a:pt x="578965" y="672747"/>
                        <a:pt x="574744" y="666988"/>
                        <a:pt x="571673" y="661228"/>
                      </a:cubicBezTo>
                      <a:cubicBezTo>
                        <a:pt x="561312" y="641644"/>
                        <a:pt x="551717" y="621677"/>
                        <a:pt x="540971" y="600174"/>
                      </a:cubicBezTo>
                      <a:cubicBezTo>
                        <a:pt x="529842" y="609773"/>
                        <a:pt x="518329" y="617453"/>
                        <a:pt x="509502" y="627821"/>
                      </a:cubicBezTo>
                      <a:cubicBezTo>
                        <a:pt x="504513" y="633581"/>
                        <a:pt x="502210" y="643180"/>
                        <a:pt x="501826" y="651244"/>
                      </a:cubicBezTo>
                      <a:cubicBezTo>
                        <a:pt x="500675" y="673515"/>
                        <a:pt x="501443" y="696171"/>
                        <a:pt x="501443" y="718442"/>
                      </a:cubicBezTo>
                      <a:cubicBezTo>
                        <a:pt x="501443" y="733034"/>
                        <a:pt x="496454" y="738409"/>
                        <a:pt x="481870" y="740329"/>
                      </a:cubicBezTo>
                      <a:cubicBezTo>
                        <a:pt x="472276" y="741865"/>
                        <a:pt x="466135" y="747625"/>
                        <a:pt x="464600" y="757609"/>
                      </a:cubicBezTo>
                      <a:cubicBezTo>
                        <a:pt x="461914" y="773352"/>
                        <a:pt x="456925" y="777576"/>
                        <a:pt x="440806" y="777576"/>
                      </a:cubicBezTo>
                      <a:cubicBezTo>
                        <a:pt x="422769" y="777576"/>
                        <a:pt x="404731" y="777576"/>
                        <a:pt x="386694" y="777576"/>
                      </a:cubicBezTo>
                      <a:cubicBezTo>
                        <a:pt x="373262" y="777576"/>
                        <a:pt x="367505" y="772200"/>
                        <a:pt x="365586" y="758761"/>
                      </a:cubicBezTo>
                      <a:cubicBezTo>
                        <a:pt x="364051" y="748009"/>
                        <a:pt x="357911" y="741865"/>
                        <a:pt x="347549" y="740329"/>
                      </a:cubicBezTo>
                      <a:cubicBezTo>
                        <a:pt x="334501" y="738793"/>
                        <a:pt x="328744" y="732650"/>
                        <a:pt x="328744" y="719594"/>
                      </a:cubicBezTo>
                      <a:cubicBezTo>
                        <a:pt x="328744" y="697707"/>
                        <a:pt x="328360" y="675819"/>
                        <a:pt x="328744" y="653932"/>
                      </a:cubicBezTo>
                      <a:cubicBezTo>
                        <a:pt x="329128" y="636653"/>
                        <a:pt x="321836" y="624365"/>
                        <a:pt x="308404" y="615149"/>
                      </a:cubicBezTo>
                      <a:cubicBezTo>
                        <a:pt x="282691" y="597486"/>
                        <a:pt x="261583" y="575598"/>
                        <a:pt x="246232" y="548335"/>
                      </a:cubicBezTo>
                      <a:cubicBezTo>
                        <a:pt x="180607" y="432371"/>
                        <a:pt x="251221" y="283767"/>
                        <a:pt x="382473" y="262264"/>
                      </a:cubicBezTo>
                      <a:cubicBezTo>
                        <a:pt x="488011" y="244601"/>
                        <a:pt x="588176" y="315638"/>
                        <a:pt x="605829" y="420851"/>
                      </a:cubicBezTo>
                      <a:cubicBezTo>
                        <a:pt x="612354" y="460018"/>
                        <a:pt x="607365" y="497649"/>
                        <a:pt x="590862" y="534896"/>
                      </a:cubicBezTo>
                      <a:cubicBezTo>
                        <a:pt x="593933" y="536816"/>
                        <a:pt x="597003" y="538736"/>
                        <a:pt x="600073" y="539887"/>
                      </a:cubicBezTo>
                      <a:cubicBezTo>
                        <a:pt x="650347" y="559855"/>
                        <a:pt x="692562" y="590574"/>
                        <a:pt x="727486" y="632045"/>
                      </a:cubicBezTo>
                      <a:cubicBezTo>
                        <a:pt x="729789" y="635117"/>
                        <a:pt x="732475" y="637804"/>
                        <a:pt x="736313" y="642412"/>
                      </a:cubicBezTo>
                      <a:cubicBezTo>
                        <a:pt x="736697" y="637804"/>
                        <a:pt x="737464" y="635885"/>
                        <a:pt x="737464" y="633581"/>
                      </a:cubicBezTo>
                      <a:cubicBezTo>
                        <a:pt x="737464" y="441203"/>
                        <a:pt x="737464" y="248824"/>
                        <a:pt x="737464" y="56062"/>
                      </a:cubicBezTo>
                      <a:cubicBezTo>
                        <a:pt x="737464" y="41855"/>
                        <a:pt x="730556" y="35327"/>
                        <a:pt x="715973" y="35327"/>
                      </a:cubicBezTo>
                      <a:cubicBezTo>
                        <a:pt x="640369" y="35327"/>
                        <a:pt x="564766" y="35327"/>
                        <a:pt x="489546" y="35327"/>
                      </a:cubicBezTo>
                      <a:cubicBezTo>
                        <a:pt x="476497" y="35327"/>
                        <a:pt x="468822" y="28799"/>
                        <a:pt x="468438" y="18047"/>
                      </a:cubicBezTo>
                      <a:cubicBezTo>
                        <a:pt x="468054" y="8448"/>
                        <a:pt x="474962" y="1152"/>
                        <a:pt x="484173" y="0"/>
                      </a:cubicBezTo>
                      <a:cubicBezTo>
                        <a:pt x="486092" y="0"/>
                        <a:pt x="488394" y="0"/>
                        <a:pt x="490313" y="0"/>
                      </a:cubicBezTo>
                      <a:cubicBezTo>
                        <a:pt x="565917" y="0"/>
                        <a:pt x="641521" y="0"/>
                        <a:pt x="716741" y="0"/>
                      </a:cubicBezTo>
                      <a:cubicBezTo>
                        <a:pt x="750129" y="0"/>
                        <a:pt x="772388" y="22271"/>
                        <a:pt x="772388" y="56062"/>
                      </a:cubicBezTo>
                      <a:cubicBezTo>
                        <a:pt x="772388" y="68734"/>
                        <a:pt x="772388" y="81406"/>
                        <a:pt x="772388" y="95613"/>
                      </a:cubicBezTo>
                      <a:cubicBezTo>
                        <a:pt x="782750" y="95613"/>
                        <a:pt x="793112" y="96381"/>
                        <a:pt x="803090" y="95613"/>
                      </a:cubicBezTo>
                      <a:cubicBezTo>
                        <a:pt x="833408" y="93309"/>
                        <a:pt x="858737" y="118652"/>
                        <a:pt x="857586" y="150523"/>
                      </a:cubicBezTo>
                      <a:cubicBezTo>
                        <a:pt x="856435" y="183162"/>
                        <a:pt x="857970" y="216185"/>
                        <a:pt x="856818" y="248824"/>
                      </a:cubicBezTo>
                      <a:cubicBezTo>
                        <a:pt x="856435" y="258808"/>
                        <a:pt x="851445" y="268792"/>
                        <a:pt x="849143" y="279159"/>
                      </a:cubicBezTo>
                      <a:cubicBezTo>
                        <a:pt x="848376" y="282231"/>
                        <a:pt x="848376" y="285303"/>
                        <a:pt x="849143" y="288375"/>
                      </a:cubicBezTo>
                      <a:cubicBezTo>
                        <a:pt x="851445" y="298359"/>
                        <a:pt x="856818" y="308343"/>
                        <a:pt x="856818" y="318710"/>
                      </a:cubicBezTo>
                      <a:cubicBezTo>
                        <a:pt x="857970" y="352501"/>
                        <a:pt x="857970" y="385908"/>
                        <a:pt x="856818" y="419699"/>
                      </a:cubicBezTo>
                      <a:cubicBezTo>
                        <a:pt x="856435" y="429683"/>
                        <a:pt x="851445" y="439283"/>
                        <a:pt x="849143" y="448882"/>
                      </a:cubicBezTo>
                      <a:cubicBezTo>
                        <a:pt x="848376" y="451954"/>
                        <a:pt x="848376" y="455794"/>
                        <a:pt x="849143" y="458866"/>
                      </a:cubicBezTo>
                      <a:cubicBezTo>
                        <a:pt x="851445" y="468850"/>
                        <a:pt x="856435" y="478449"/>
                        <a:pt x="856818" y="488049"/>
                      </a:cubicBezTo>
                      <a:cubicBezTo>
                        <a:pt x="857970" y="521840"/>
                        <a:pt x="857202" y="556015"/>
                        <a:pt x="857202" y="589806"/>
                      </a:cubicBezTo>
                      <a:cubicBezTo>
                        <a:pt x="857202" y="619757"/>
                        <a:pt x="835711" y="641260"/>
                        <a:pt x="806160" y="641260"/>
                      </a:cubicBezTo>
                      <a:cubicBezTo>
                        <a:pt x="795414" y="641260"/>
                        <a:pt x="784285" y="641260"/>
                        <a:pt x="772388" y="641260"/>
                      </a:cubicBezTo>
                      <a:cubicBezTo>
                        <a:pt x="772388" y="652780"/>
                        <a:pt x="772004" y="663916"/>
                        <a:pt x="772772" y="675051"/>
                      </a:cubicBezTo>
                      <a:cubicBezTo>
                        <a:pt x="772772" y="677355"/>
                        <a:pt x="775458" y="680043"/>
                        <a:pt x="777761" y="681963"/>
                      </a:cubicBezTo>
                      <a:cubicBezTo>
                        <a:pt x="808847" y="713450"/>
                        <a:pt x="839932" y="744937"/>
                        <a:pt x="871786" y="776040"/>
                      </a:cubicBezTo>
                      <a:cubicBezTo>
                        <a:pt x="887137" y="791016"/>
                        <a:pt x="901720" y="805991"/>
                        <a:pt x="907477" y="827495"/>
                      </a:cubicBezTo>
                      <a:cubicBezTo>
                        <a:pt x="907477" y="835942"/>
                        <a:pt x="907477" y="844006"/>
                        <a:pt x="907477" y="852454"/>
                      </a:cubicBezTo>
                      <a:cubicBezTo>
                        <a:pt x="906709" y="854374"/>
                        <a:pt x="905942" y="855910"/>
                        <a:pt x="905174" y="857830"/>
                      </a:cubicBezTo>
                      <a:cubicBezTo>
                        <a:pt x="898650" y="878181"/>
                        <a:pt x="885985" y="893541"/>
                        <a:pt x="866413" y="901988"/>
                      </a:cubicBezTo>
                      <a:cubicBezTo>
                        <a:pt x="861808" y="903908"/>
                        <a:pt x="857202" y="905444"/>
                        <a:pt x="852597" y="907364"/>
                      </a:cubicBezTo>
                      <a:cubicBezTo>
                        <a:pt x="844154" y="907364"/>
                        <a:pt x="836094" y="907364"/>
                        <a:pt x="827652" y="907364"/>
                      </a:cubicBezTo>
                      <a:cubicBezTo>
                        <a:pt x="804241" y="901604"/>
                        <a:pt x="788123" y="884325"/>
                        <a:pt x="771621" y="866662"/>
                      </a:cubicBezTo>
                      <a:cubicBezTo>
                        <a:pt x="765480" y="889317"/>
                        <a:pt x="750129" y="900836"/>
                        <a:pt x="730556" y="907364"/>
                      </a:cubicBezTo>
                      <a:cubicBezTo>
                        <a:pt x="519480" y="906980"/>
                        <a:pt x="309172" y="906980"/>
                        <a:pt x="99246" y="906980"/>
                      </a:cubicBezTo>
                      <a:close/>
                      <a:moveTo>
                        <a:pt x="557858" y="518768"/>
                      </a:moveTo>
                      <a:cubicBezTo>
                        <a:pt x="572825" y="484593"/>
                        <a:pt x="575511" y="450418"/>
                        <a:pt x="567068" y="415091"/>
                      </a:cubicBezTo>
                      <a:cubicBezTo>
                        <a:pt x="549031" y="341366"/>
                        <a:pt x="476114" y="285687"/>
                        <a:pt x="391683" y="297591"/>
                      </a:cubicBezTo>
                      <a:cubicBezTo>
                        <a:pt x="321069" y="307575"/>
                        <a:pt x="263119" y="366709"/>
                        <a:pt x="257362" y="436979"/>
                      </a:cubicBezTo>
                      <a:cubicBezTo>
                        <a:pt x="252373" y="498417"/>
                        <a:pt x="275016" y="548335"/>
                        <a:pt x="326057" y="584046"/>
                      </a:cubicBezTo>
                      <a:cubicBezTo>
                        <a:pt x="339489" y="593262"/>
                        <a:pt x="349852" y="604782"/>
                        <a:pt x="357527" y="619373"/>
                      </a:cubicBezTo>
                      <a:cubicBezTo>
                        <a:pt x="358678" y="622061"/>
                        <a:pt x="362900" y="624365"/>
                        <a:pt x="365970" y="624749"/>
                      </a:cubicBezTo>
                      <a:cubicBezTo>
                        <a:pt x="398207" y="625133"/>
                        <a:pt x="430061" y="624749"/>
                        <a:pt x="462297" y="625133"/>
                      </a:cubicBezTo>
                      <a:cubicBezTo>
                        <a:pt x="467287" y="625133"/>
                        <a:pt x="469589" y="623597"/>
                        <a:pt x="471508" y="619373"/>
                      </a:cubicBezTo>
                      <a:cubicBezTo>
                        <a:pt x="477648" y="605549"/>
                        <a:pt x="487627" y="594798"/>
                        <a:pt x="499908" y="586350"/>
                      </a:cubicBezTo>
                      <a:cubicBezTo>
                        <a:pt x="504897" y="582894"/>
                        <a:pt x="509502" y="578670"/>
                        <a:pt x="514875" y="575214"/>
                      </a:cubicBezTo>
                      <a:cubicBezTo>
                        <a:pt x="521783" y="570607"/>
                        <a:pt x="523318" y="565999"/>
                        <a:pt x="518713" y="558703"/>
                      </a:cubicBezTo>
                      <a:cubicBezTo>
                        <a:pt x="512956" y="549487"/>
                        <a:pt x="509118" y="539120"/>
                        <a:pt x="504129" y="529520"/>
                      </a:cubicBezTo>
                      <a:cubicBezTo>
                        <a:pt x="499908" y="521456"/>
                        <a:pt x="500675" y="514160"/>
                        <a:pt x="506816" y="507632"/>
                      </a:cubicBezTo>
                      <a:cubicBezTo>
                        <a:pt x="512572" y="501489"/>
                        <a:pt x="520248" y="500337"/>
                        <a:pt x="529458" y="504561"/>
                      </a:cubicBezTo>
                      <a:cubicBezTo>
                        <a:pt x="538285" y="508785"/>
                        <a:pt x="547496" y="513392"/>
                        <a:pt x="557858" y="518768"/>
                      </a:cubicBezTo>
                      <a:close/>
                      <a:moveTo>
                        <a:pt x="617343" y="660076"/>
                      </a:moveTo>
                      <a:cubicBezTo>
                        <a:pt x="671455" y="714218"/>
                        <a:pt x="726335" y="769129"/>
                        <a:pt x="780447" y="822887"/>
                      </a:cubicBezTo>
                      <a:cubicBezTo>
                        <a:pt x="794263" y="809063"/>
                        <a:pt x="809230" y="794088"/>
                        <a:pt x="822662" y="780264"/>
                      </a:cubicBezTo>
                      <a:cubicBezTo>
                        <a:pt x="768550" y="726122"/>
                        <a:pt x="714054" y="671596"/>
                        <a:pt x="659942" y="617453"/>
                      </a:cubicBezTo>
                      <a:cubicBezTo>
                        <a:pt x="645742" y="631661"/>
                        <a:pt x="631158" y="646252"/>
                        <a:pt x="617343" y="660076"/>
                      </a:cubicBezTo>
                      <a:close/>
                      <a:moveTo>
                        <a:pt x="363667" y="661228"/>
                      </a:moveTo>
                      <a:cubicBezTo>
                        <a:pt x="363667" y="674667"/>
                        <a:pt x="364051" y="687339"/>
                        <a:pt x="363667" y="700011"/>
                      </a:cubicBezTo>
                      <a:cubicBezTo>
                        <a:pt x="363667" y="705386"/>
                        <a:pt x="365586" y="708074"/>
                        <a:pt x="370191" y="710762"/>
                      </a:cubicBezTo>
                      <a:cubicBezTo>
                        <a:pt x="377867" y="715370"/>
                        <a:pt x="387078" y="720746"/>
                        <a:pt x="390532" y="728426"/>
                      </a:cubicBezTo>
                      <a:cubicBezTo>
                        <a:pt x="396672" y="741865"/>
                        <a:pt x="406266" y="743401"/>
                        <a:pt x="418547" y="742249"/>
                      </a:cubicBezTo>
                      <a:cubicBezTo>
                        <a:pt x="420466" y="741865"/>
                        <a:pt x="422769" y="743017"/>
                        <a:pt x="424688" y="742249"/>
                      </a:cubicBezTo>
                      <a:cubicBezTo>
                        <a:pt x="427758" y="741097"/>
                        <a:pt x="431595" y="739561"/>
                        <a:pt x="433131" y="736874"/>
                      </a:cubicBezTo>
                      <a:cubicBezTo>
                        <a:pt x="439271" y="725354"/>
                        <a:pt x="447714" y="716522"/>
                        <a:pt x="459611" y="710378"/>
                      </a:cubicBezTo>
                      <a:cubicBezTo>
                        <a:pt x="461914" y="709226"/>
                        <a:pt x="464600" y="707306"/>
                        <a:pt x="464984" y="705386"/>
                      </a:cubicBezTo>
                      <a:cubicBezTo>
                        <a:pt x="465368" y="690795"/>
                        <a:pt x="465368" y="676203"/>
                        <a:pt x="465368" y="661612"/>
                      </a:cubicBezTo>
                      <a:cubicBezTo>
                        <a:pt x="430061" y="661228"/>
                        <a:pt x="397440" y="661228"/>
                        <a:pt x="363667" y="661228"/>
                      </a:cubicBezTo>
                      <a:close/>
                      <a:moveTo>
                        <a:pt x="772772" y="265720"/>
                      </a:moveTo>
                      <a:cubicBezTo>
                        <a:pt x="784285" y="265720"/>
                        <a:pt x="795031" y="266104"/>
                        <a:pt x="805776" y="265720"/>
                      </a:cubicBezTo>
                      <a:cubicBezTo>
                        <a:pt x="814987" y="265336"/>
                        <a:pt x="821127" y="259960"/>
                        <a:pt x="821127" y="251128"/>
                      </a:cubicBezTo>
                      <a:cubicBezTo>
                        <a:pt x="821511" y="216185"/>
                        <a:pt x="821511" y="181626"/>
                        <a:pt x="821127" y="146684"/>
                      </a:cubicBezTo>
                      <a:cubicBezTo>
                        <a:pt x="821127" y="138236"/>
                        <a:pt x="815371" y="132476"/>
                        <a:pt x="807311" y="132092"/>
                      </a:cubicBezTo>
                      <a:cubicBezTo>
                        <a:pt x="795798" y="131708"/>
                        <a:pt x="784668" y="132092"/>
                        <a:pt x="772772" y="132092"/>
                      </a:cubicBezTo>
                      <a:cubicBezTo>
                        <a:pt x="772772" y="176635"/>
                        <a:pt x="772772" y="220793"/>
                        <a:pt x="772772" y="265720"/>
                      </a:cubicBezTo>
                      <a:close/>
                      <a:moveTo>
                        <a:pt x="772772" y="301431"/>
                      </a:moveTo>
                      <a:cubicBezTo>
                        <a:pt x="772772" y="346741"/>
                        <a:pt x="772772" y="391284"/>
                        <a:pt x="772772" y="435827"/>
                      </a:cubicBezTo>
                      <a:cubicBezTo>
                        <a:pt x="784285" y="435827"/>
                        <a:pt x="795031" y="436211"/>
                        <a:pt x="806160" y="435827"/>
                      </a:cubicBezTo>
                      <a:cubicBezTo>
                        <a:pt x="815371" y="435443"/>
                        <a:pt x="821511" y="429683"/>
                        <a:pt x="821511" y="420851"/>
                      </a:cubicBezTo>
                      <a:cubicBezTo>
                        <a:pt x="821895" y="385908"/>
                        <a:pt x="821895" y="351349"/>
                        <a:pt x="821511" y="316406"/>
                      </a:cubicBezTo>
                      <a:cubicBezTo>
                        <a:pt x="821511" y="307575"/>
                        <a:pt x="815371" y="301815"/>
                        <a:pt x="806160" y="301431"/>
                      </a:cubicBezTo>
                      <a:cubicBezTo>
                        <a:pt x="795031" y="301431"/>
                        <a:pt x="784285" y="301431"/>
                        <a:pt x="772772" y="301431"/>
                      </a:cubicBezTo>
                      <a:close/>
                      <a:moveTo>
                        <a:pt x="772772" y="605549"/>
                      </a:moveTo>
                      <a:cubicBezTo>
                        <a:pt x="784668" y="605549"/>
                        <a:pt x="795798" y="605934"/>
                        <a:pt x="806928" y="605549"/>
                      </a:cubicBezTo>
                      <a:cubicBezTo>
                        <a:pt x="815755" y="605165"/>
                        <a:pt x="820743" y="598638"/>
                        <a:pt x="821127" y="589422"/>
                      </a:cubicBezTo>
                      <a:cubicBezTo>
                        <a:pt x="821127" y="556015"/>
                        <a:pt x="821127" y="522224"/>
                        <a:pt x="821127" y="488817"/>
                      </a:cubicBezTo>
                      <a:cubicBezTo>
                        <a:pt x="821127" y="481137"/>
                        <a:pt x="817674" y="474226"/>
                        <a:pt x="809614" y="473458"/>
                      </a:cubicBezTo>
                      <a:cubicBezTo>
                        <a:pt x="797717" y="472306"/>
                        <a:pt x="785436" y="473074"/>
                        <a:pt x="772772" y="473074"/>
                      </a:cubicBezTo>
                      <a:cubicBezTo>
                        <a:pt x="772772" y="516848"/>
                        <a:pt x="772772" y="560623"/>
                        <a:pt x="772772" y="605549"/>
                      </a:cubicBezTo>
                      <a:close/>
                      <a:moveTo>
                        <a:pt x="807311" y="851686"/>
                      </a:moveTo>
                      <a:cubicBezTo>
                        <a:pt x="818057" y="863974"/>
                        <a:pt x="829570" y="875109"/>
                        <a:pt x="847991" y="869733"/>
                      </a:cubicBezTo>
                      <a:cubicBezTo>
                        <a:pt x="861424" y="865510"/>
                        <a:pt x="868715" y="855910"/>
                        <a:pt x="870251" y="842854"/>
                      </a:cubicBezTo>
                      <a:cubicBezTo>
                        <a:pt x="871786" y="827111"/>
                        <a:pt x="861424" y="817127"/>
                        <a:pt x="851062" y="808295"/>
                      </a:cubicBezTo>
                      <a:cubicBezTo>
                        <a:pt x="836094" y="822887"/>
                        <a:pt x="821895" y="836710"/>
                        <a:pt x="807311" y="851686"/>
                      </a:cubicBezTo>
                      <a:close/>
                      <a:moveTo>
                        <a:pt x="593549" y="628589"/>
                      </a:moveTo>
                      <a:cubicBezTo>
                        <a:pt x="605446" y="616685"/>
                        <a:pt x="616575" y="605549"/>
                        <a:pt x="627705" y="594030"/>
                      </a:cubicBezTo>
                      <a:cubicBezTo>
                        <a:pt x="606213" y="583278"/>
                        <a:pt x="584338" y="572143"/>
                        <a:pt x="562079" y="561391"/>
                      </a:cubicBezTo>
                      <a:cubicBezTo>
                        <a:pt x="561695" y="561775"/>
                        <a:pt x="560928" y="562543"/>
                        <a:pt x="560544" y="562927"/>
                      </a:cubicBezTo>
                      <a:cubicBezTo>
                        <a:pt x="571673" y="584814"/>
                        <a:pt x="582803" y="607085"/>
                        <a:pt x="593549" y="628589"/>
                      </a:cubicBezTo>
                      <a:close/>
                      <a:moveTo>
                        <a:pt x="56647" y="166267"/>
                      </a:moveTo>
                      <a:cubicBezTo>
                        <a:pt x="56647" y="154747"/>
                        <a:pt x="56647" y="143612"/>
                        <a:pt x="56647" y="132092"/>
                      </a:cubicBezTo>
                      <a:cubicBezTo>
                        <a:pt x="44367" y="131708"/>
                        <a:pt x="35540" y="139388"/>
                        <a:pt x="35924" y="149755"/>
                      </a:cubicBezTo>
                      <a:cubicBezTo>
                        <a:pt x="35924" y="159739"/>
                        <a:pt x="44367" y="166651"/>
                        <a:pt x="56647" y="166267"/>
                      </a:cubicBezTo>
                      <a:close/>
                      <a:moveTo>
                        <a:pt x="56264" y="776040"/>
                      </a:moveTo>
                      <a:cubicBezTo>
                        <a:pt x="56264" y="764137"/>
                        <a:pt x="56264" y="752617"/>
                        <a:pt x="56264" y="741097"/>
                      </a:cubicBezTo>
                      <a:cubicBezTo>
                        <a:pt x="43983" y="741481"/>
                        <a:pt x="36307" y="748009"/>
                        <a:pt x="35540" y="757993"/>
                      </a:cubicBezTo>
                      <a:cubicBezTo>
                        <a:pt x="35156" y="767593"/>
                        <a:pt x="42832" y="774888"/>
                        <a:pt x="56264" y="776040"/>
                      </a:cubicBezTo>
                      <a:close/>
                      <a:moveTo>
                        <a:pt x="56264" y="369013"/>
                      </a:moveTo>
                      <a:cubicBezTo>
                        <a:pt x="56264" y="357877"/>
                        <a:pt x="56264" y="346357"/>
                        <a:pt x="56264" y="335222"/>
                      </a:cubicBezTo>
                      <a:cubicBezTo>
                        <a:pt x="43599" y="334838"/>
                        <a:pt x="35540" y="342134"/>
                        <a:pt x="35924" y="352501"/>
                      </a:cubicBezTo>
                      <a:cubicBezTo>
                        <a:pt x="35924" y="362485"/>
                        <a:pt x="45518" y="371701"/>
                        <a:pt x="56264" y="369013"/>
                      </a:cubicBezTo>
                      <a:close/>
                      <a:moveTo>
                        <a:pt x="56647" y="538736"/>
                      </a:moveTo>
                      <a:cubicBezTo>
                        <a:pt x="43983" y="537968"/>
                        <a:pt x="35540" y="545263"/>
                        <a:pt x="35924" y="556015"/>
                      </a:cubicBezTo>
                      <a:cubicBezTo>
                        <a:pt x="36307" y="566767"/>
                        <a:pt x="44751" y="573295"/>
                        <a:pt x="56647" y="572143"/>
                      </a:cubicBezTo>
                      <a:cubicBezTo>
                        <a:pt x="56647" y="560623"/>
                        <a:pt x="56647" y="549487"/>
                        <a:pt x="56647" y="5387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1" name="Google Shape;401;p96"/>
                <p:cNvSpPr/>
                <p:nvPr/>
              </p:nvSpPr>
              <p:spPr>
                <a:xfrm>
                  <a:off x="5953501" y="4163181"/>
                  <a:ext cx="65641" cy="35401"/>
                </a:xfrm>
                <a:custGeom>
                  <a:avLst/>
                  <a:gdLst/>
                  <a:ahLst/>
                  <a:cxnLst/>
                  <a:rect l="l" t="t" r="r" b="b"/>
                  <a:pathLst>
                    <a:path w="65641" h="35401" extrusionOk="0">
                      <a:moveTo>
                        <a:pt x="33005" y="171"/>
                      </a:moveTo>
                      <a:cubicBezTo>
                        <a:pt x="38378" y="171"/>
                        <a:pt x="43750" y="-213"/>
                        <a:pt x="48739" y="171"/>
                      </a:cubicBezTo>
                      <a:cubicBezTo>
                        <a:pt x="58717" y="555"/>
                        <a:pt x="65242" y="7466"/>
                        <a:pt x="65625" y="16682"/>
                      </a:cubicBezTo>
                      <a:cubicBezTo>
                        <a:pt x="66009" y="26666"/>
                        <a:pt x="59485" y="34730"/>
                        <a:pt x="49507" y="35114"/>
                      </a:cubicBezTo>
                      <a:cubicBezTo>
                        <a:pt x="38378" y="35498"/>
                        <a:pt x="27248" y="35498"/>
                        <a:pt x="16118" y="35114"/>
                      </a:cubicBezTo>
                      <a:cubicBezTo>
                        <a:pt x="6908" y="34730"/>
                        <a:pt x="0" y="26282"/>
                        <a:pt x="0" y="17450"/>
                      </a:cubicBezTo>
                      <a:cubicBezTo>
                        <a:pt x="384" y="8618"/>
                        <a:pt x="7291" y="939"/>
                        <a:pt x="16886" y="171"/>
                      </a:cubicBezTo>
                      <a:cubicBezTo>
                        <a:pt x="22259" y="-213"/>
                        <a:pt x="27632" y="171"/>
                        <a:pt x="33005" y="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2" name="Google Shape;402;p96"/>
                <p:cNvSpPr/>
                <p:nvPr/>
              </p:nvSpPr>
              <p:spPr>
                <a:xfrm>
                  <a:off x="5523843" y="4332476"/>
                  <a:ext cx="58547" cy="56694"/>
                </a:xfrm>
                <a:custGeom>
                  <a:avLst/>
                  <a:gdLst/>
                  <a:ahLst/>
                  <a:cxnLst/>
                  <a:rect l="l" t="t" r="r" b="b"/>
                  <a:pathLst>
                    <a:path w="58547" h="56694" extrusionOk="0">
                      <a:moveTo>
                        <a:pt x="58548" y="17109"/>
                      </a:moveTo>
                      <a:cubicBezTo>
                        <a:pt x="56245" y="29397"/>
                        <a:pt x="29381" y="57812"/>
                        <a:pt x="18635" y="56660"/>
                      </a:cubicBezTo>
                      <a:cubicBezTo>
                        <a:pt x="12878" y="55892"/>
                        <a:pt x="6738" y="51668"/>
                        <a:pt x="2900" y="47060"/>
                      </a:cubicBezTo>
                      <a:cubicBezTo>
                        <a:pt x="-1705" y="41301"/>
                        <a:pt x="-554" y="34005"/>
                        <a:pt x="4435" y="28245"/>
                      </a:cubicBezTo>
                      <a:cubicBezTo>
                        <a:pt x="12111" y="19797"/>
                        <a:pt x="19786" y="12118"/>
                        <a:pt x="28229" y="4438"/>
                      </a:cubicBezTo>
                      <a:cubicBezTo>
                        <a:pt x="33602" y="-554"/>
                        <a:pt x="40894" y="-1706"/>
                        <a:pt x="47034" y="2902"/>
                      </a:cubicBezTo>
                      <a:cubicBezTo>
                        <a:pt x="51640" y="6742"/>
                        <a:pt x="54710" y="12502"/>
                        <a:pt x="58548" y="1710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3" name="Google Shape;403;p96"/>
                <p:cNvSpPr/>
                <p:nvPr/>
              </p:nvSpPr>
              <p:spPr>
                <a:xfrm>
                  <a:off x="5445750" y="4163159"/>
                  <a:ext cx="62204" cy="35518"/>
                </a:xfrm>
                <a:custGeom>
                  <a:avLst/>
                  <a:gdLst/>
                  <a:ahLst/>
                  <a:cxnLst/>
                  <a:rect l="l" t="t" r="r" b="b"/>
                  <a:pathLst>
                    <a:path w="62204" h="35518" extrusionOk="0">
                      <a:moveTo>
                        <a:pt x="30335" y="35519"/>
                      </a:moveTo>
                      <a:cubicBezTo>
                        <a:pt x="26114" y="35519"/>
                        <a:pt x="22276" y="35519"/>
                        <a:pt x="18054" y="35519"/>
                      </a:cubicBezTo>
                      <a:cubicBezTo>
                        <a:pt x="7309" y="35135"/>
                        <a:pt x="401" y="28607"/>
                        <a:pt x="17" y="19007"/>
                      </a:cubicBezTo>
                      <a:cubicBezTo>
                        <a:pt x="-367" y="9024"/>
                        <a:pt x="5774" y="1344"/>
                        <a:pt x="16135" y="576"/>
                      </a:cubicBezTo>
                      <a:cubicBezTo>
                        <a:pt x="26114" y="-192"/>
                        <a:pt x="36092" y="-192"/>
                        <a:pt x="46070" y="576"/>
                      </a:cubicBezTo>
                      <a:cubicBezTo>
                        <a:pt x="56048" y="1344"/>
                        <a:pt x="62572" y="9792"/>
                        <a:pt x="62188" y="19391"/>
                      </a:cubicBezTo>
                      <a:cubicBezTo>
                        <a:pt x="61421" y="28607"/>
                        <a:pt x="54513" y="35135"/>
                        <a:pt x="44535" y="35519"/>
                      </a:cubicBezTo>
                      <a:cubicBezTo>
                        <a:pt x="39546" y="35519"/>
                        <a:pt x="34940" y="35519"/>
                        <a:pt x="30335" y="355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4" name="Google Shape;404;p96"/>
                <p:cNvSpPr/>
                <p:nvPr/>
              </p:nvSpPr>
              <p:spPr>
                <a:xfrm>
                  <a:off x="5888622" y="3972297"/>
                  <a:ext cx="52247" cy="54354"/>
                </a:xfrm>
                <a:custGeom>
                  <a:avLst/>
                  <a:gdLst/>
                  <a:ahLst/>
                  <a:cxnLst/>
                  <a:rect l="l" t="t" r="r" b="b"/>
                  <a:pathLst>
                    <a:path w="52247" h="54354" extrusionOk="0">
                      <a:moveTo>
                        <a:pt x="13838" y="54355"/>
                      </a:moveTo>
                      <a:cubicBezTo>
                        <a:pt x="10000" y="51283"/>
                        <a:pt x="3092" y="48211"/>
                        <a:pt x="1173" y="43219"/>
                      </a:cubicBezTo>
                      <a:cubicBezTo>
                        <a:pt x="-746" y="38227"/>
                        <a:pt x="-362" y="29780"/>
                        <a:pt x="2708" y="25556"/>
                      </a:cubicBezTo>
                      <a:cubicBezTo>
                        <a:pt x="8465" y="17108"/>
                        <a:pt x="16524" y="10196"/>
                        <a:pt x="24199" y="3668"/>
                      </a:cubicBezTo>
                      <a:cubicBezTo>
                        <a:pt x="30724" y="-1707"/>
                        <a:pt x="39934" y="-940"/>
                        <a:pt x="46075" y="4436"/>
                      </a:cubicBezTo>
                      <a:cubicBezTo>
                        <a:pt x="52215" y="9812"/>
                        <a:pt x="54518" y="19796"/>
                        <a:pt x="49529" y="25940"/>
                      </a:cubicBezTo>
                      <a:cubicBezTo>
                        <a:pt x="42237" y="34771"/>
                        <a:pt x="33410" y="42835"/>
                        <a:pt x="24583" y="50899"/>
                      </a:cubicBezTo>
                      <a:cubicBezTo>
                        <a:pt x="22665" y="52819"/>
                        <a:pt x="19210" y="52819"/>
                        <a:pt x="13838" y="5435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5" name="Google Shape;405;p96"/>
                <p:cNvSpPr/>
                <p:nvPr/>
              </p:nvSpPr>
              <p:spPr>
                <a:xfrm>
                  <a:off x="5523894" y="3973420"/>
                  <a:ext cx="55042" cy="51523"/>
                </a:xfrm>
                <a:custGeom>
                  <a:avLst/>
                  <a:gdLst/>
                  <a:ahLst/>
                  <a:cxnLst/>
                  <a:rect l="l" t="t" r="r" b="b"/>
                  <a:pathLst>
                    <a:path w="55042" h="51523" extrusionOk="0">
                      <a:moveTo>
                        <a:pt x="55043" y="36336"/>
                      </a:moveTo>
                      <a:cubicBezTo>
                        <a:pt x="51205" y="40944"/>
                        <a:pt x="48519" y="47856"/>
                        <a:pt x="43530" y="50160"/>
                      </a:cubicBezTo>
                      <a:cubicBezTo>
                        <a:pt x="38541" y="52464"/>
                        <a:pt x="30098" y="51696"/>
                        <a:pt x="25492" y="49008"/>
                      </a:cubicBezTo>
                      <a:cubicBezTo>
                        <a:pt x="17433" y="43632"/>
                        <a:pt x="10525" y="35568"/>
                        <a:pt x="4001" y="28272"/>
                      </a:cubicBezTo>
                      <a:cubicBezTo>
                        <a:pt x="-2139" y="20976"/>
                        <a:pt x="-988" y="10609"/>
                        <a:pt x="5920" y="4465"/>
                      </a:cubicBezTo>
                      <a:cubicBezTo>
                        <a:pt x="12444" y="-1295"/>
                        <a:pt x="22422" y="-1679"/>
                        <a:pt x="29330" y="4465"/>
                      </a:cubicBezTo>
                      <a:cubicBezTo>
                        <a:pt x="36238" y="10609"/>
                        <a:pt x="42762" y="17137"/>
                        <a:pt x="48519" y="24048"/>
                      </a:cubicBezTo>
                      <a:cubicBezTo>
                        <a:pt x="51205" y="26352"/>
                        <a:pt x="52357" y="30576"/>
                        <a:pt x="55043" y="363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6" name="Google Shape;406;p96"/>
                <p:cNvSpPr/>
                <p:nvPr/>
              </p:nvSpPr>
              <p:spPr>
                <a:xfrm>
                  <a:off x="5714409" y="3893791"/>
                  <a:ext cx="35595" cy="58763"/>
                </a:xfrm>
                <a:custGeom>
                  <a:avLst/>
                  <a:gdLst/>
                  <a:ahLst/>
                  <a:cxnLst/>
                  <a:rect l="l" t="t" r="r" b="b"/>
                  <a:pathLst>
                    <a:path w="35595" h="58763" extrusionOk="0">
                      <a:moveTo>
                        <a:pt x="384" y="28799"/>
                      </a:moveTo>
                      <a:cubicBezTo>
                        <a:pt x="384" y="25343"/>
                        <a:pt x="384" y="21887"/>
                        <a:pt x="384" y="18047"/>
                      </a:cubicBezTo>
                      <a:cubicBezTo>
                        <a:pt x="767" y="6912"/>
                        <a:pt x="7676" y="0"/>
                        <a:pt x="17654" y="0"/>
                      </a:cubicBezTo>
                      <a:cubicBezTo>
                        <a:pt x="27632" y="0"/>
                        <a:pt x="34923" y="6912"/>
                        <a:pt x="35307" y="18047"/>
                      </a:cubicBezTo>
                      <a:cubicBezTo>
                        <a:pt x="35691" y="25727"/>
                        <a:pt x="35691" y="33407"/>
                        <a:pt x="35307" y="41087"/>
                      </a:cubicBezTo>
                      <a:cubicBezTo>
                        <a:pt x="34923" y="51454"/>
                        <a:pt x="26481" y="59134"/>
                        <a:pt x="16886" y="58750"/>
                      </a:cubicBezTo>
                      <a:cubicBezTo>
                        <a:pt x="7292" y="58366"/>
                        <a:pt x="384" y="51070"/>
                        <a:pt x="0" y="40703"/>
                      </a:cubicBezTo>
                      <a:cubicBezTo>
                        <a:pt x="384" y="36479"/>
                        <a:pt x="384" y="32639"/>
                        <a:pt x="384" y="2879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7" name="Google Shape;407;p96"/>
                <p:cNvSpPr/>
                <p:nvPr/>
              </p:nvSpPr>
              <p:spPr>
                <a:xfrm>
                  <a:off x="5714793" y="3727525"/>
                  <a:ext cx="35307" cy="35326"/>
                </a:xfrm>
                <a:custGeom>
                  <a:avLst/>
                  <a:gdLst/>
                  <a:ahLst/>
                  <a:cxnLst/>
                  <a:rect l="l" t="t" r="r" b="b"/>
                  <a:pathLst>
                    <a:path w="35307" h="35326" extrusionOk="0">
                      <a:moveTo>
                        <a:pt x="0" y="17279"/>
                      </a:moveTo>
                      <a:cubicBezTo>
                        <a:pt x="0" y="7680"/>
                        <a:pt x="7676" y="0"/>
                        <a:pt x="17270" y="0"/>
                      </a:cubicBezTo>
                      <a:cubicBezTo>
                        <a:pt x="27248" y="0"/>
                        <a:pt x="35308" y="8064"/>
                        <a:pt x="35308" y="17663"/>
                      </a:cubicBezTo>
                      <a:cubicBezTo>
                        <a:pt x="34923" y="27263"/>
                        <a:pt x="27248" y="34943"/>
                        <a:pt x="18038" y="35327"/>
                      </a:cubicBezTo>
                      <a:cubicBezTo>
                        <a:pt x="8059" y="35327"/>
                        <a:pt x="0" y="27263"/>
                        <a:pt x="0" y="1727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8" name="Google Shape;408;p96"/>
                <p:cNvSpPr/>
                <p:nvPr/>
              </p:nvSpPr>
              <p:spPr>
                <a:xfrm>
                  <a:off x="5649294" y="4059440"/>
                  <a:ext cx="169845" cy="243571"/>
                </a:xfrm>
                <a:custGeom>
                  <a:avLst/>
                  <a:gdLst/>
                  <a:ahLst/>
                  <a:cxnLst/>
                  <a:rect l="l" t="t" r="r" b="b"/>
                  <a:pathLst>
                    <a:path w="169845" h="243571" extrusionOk="0">
                      <a:moveTo>
                        <a:pt x="48229" y="164197"/>
                      </a:moveTo>
                      <a:cubicBezTo>
                        <a:pt x="37867" y="164197"/>
                        <a:pt x="28656" y="164197"/>
                        <a:pt x="19446" y="164197"/>
                      </a:cubicBezTo>
                      <a:cubicBezTo>
                        <a:pt x="3327" y="163813"/>
                        <a:pt x="-5116" y="149606"/>
                        <a:pt x="3327" y="136166"/>
                      </a:cubicBezTo>
                      <a:cubicBezTo>
                        <a:pt x="29424" y="93927"/>
                        <a:pt x="55904" y="51689"/>
                        <a:pt x="82385" y="9450"/>
                      </a:cubicBezTo>
                      <a:cubicBezTo>
                        <a:pt x="87758" y="1002"/>
                        <a:pt x="95433" y="-1686"/>
                        <a:pt x="103876" y="1002"/>
                      </a:cubicBezTo>
                      <a:cubicBezTo>
                        <a:pt x="111552" y="3306"/>
                        <a:pt x="116541" y="10602"/>
                        <a:pt x="116925" y="20201"/>
                      </a:cubicBezTo>
                      <a:cubicBezTo>
                        <a:pt x="117308" y="37097"/>
                        <a:pt x="116925" y="53992"/>
                        <a:pt x="116925" y="70504"/>
                      </a:cubicBezTo>
                      <a:cubicBezTo>
                        <a:pt x="116925" y="73960"/>
                        <a:pt x="116925" y="77416"/>
                        <a:pt x="116925" y="82408"/>
                      </a:cubicBezTo>
                      <a:cubicBezTo>
                        <a:pt x="127286" y="82408"/>
                        <a:pt x="136881" y="82408"/>
                        <a:pt x="146475" y="82408"/>
                      </a:cubicBezTo>
                      <a:cubicBezTo>
                        <a:pt x="155302" y="82408"/>
                        <a:pt x="162978" y="83944"/>
                        <a:pt x="167583" y="92391"/>
                      </a:cubicBezTo>
                      <a:cubicBezTo>
                        <a:pt x="172188" y="100839"/>
                        <a:pt x="169118" y="108135"/>
                        <a:pt x="164129" y="115431"/>
                      </a:cubicBezTo>
                      <a:cubicBezTo>
                        <a:pt x="137265" y="154597"/>
                        <a:pt x="110401" y="193764"/>
                        <a:pt x="83536" y="232931"/>
                      </a:cubicBezTo>
                      <a:cubicBezTo>
                        <a:pt x="76245" y="243683"/>
                        <a:pt x="66266" y="246371"/>
                        <a:pt x="57056" y="240611"/>
                      </a:cubicBezTo>
                      <a:cubicBezTo>
                        <a:pt x="49764" y="236003"/>
                        <a:pt x="48229" y="228707"/>
                        <a:pt x="48229" y="220643"/>
                      </a:cubicBezTo>
                      <a:cubicBezTo>
                        <a:pt x="48229" y="202212"/>
                        <a:pt x="48229" y="183781"/>
                        <a:pt x="48229" y="164197"/>
                      </a:cubicBezTo>
                      <a:close/>
                      <a:moveTo>
                        <a:pt x="85071" y="166501"/>
                      </a:moveTo>
                      <a:cubicBezTo>
                        <a:pt x="96584" y="149989"/>
                        <a:pt x="106563" y="135014"/>
                        <a:pt x="116157" y="121574"/>
                      </a:cubicBezTo>
                      <a:cubicBezTo>
                        <a:pt x="105795" y="118887"/>
                        <a:pt x="92747" y="118887"/>
                        <a:pt x="86606" y="112359"/>
                      </a:cubicBezTo>
                      <a:cubicBezTo>
                        <a:pt x="80466" y="106215"/>
                        <a:pt x="80850" y="93543"/>
                        <a:pt x="78547" y="83560"/>
                      </a:cubicBezTo>
                      <a:cubicBezTo>
                        <a:pt x="69720" y="97767"/>
                        <a:pt x="60510" y="112743"/>
                        <a:pt x="50915" y="128102"/>
                      </a:cubicBezTo>
                      <a:cubicBezTo>
                        <a:pt x="75477" y="128870"/>
                        <a:pt x="84687" y="124646"/>
                        <a:pt x="85071" y="16650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nvGrpSpPr>
              <p:cNvPr id="409" name="Google Shape;409;p96"/>
              <p:cNvGrpSpPr/>
              <p:nvPr/>
            </p:nvGrpSpPr>
            <p:grpSpPr>
              <a:xfrm>
                <a:off x="1304333" y="5488666"/>
                <a:ext cx="566267" cy="691349"/>
                <a:chOff x="5574516" y="3858678"/>
                <a:chExt cx="566267" cy="691349"/>
              </a:xfrm>
            </p:grpSpPr>
            <p:sp>
              <p:nvSpPr>
                <p:cNvPr id="410" name="Google Shape;410;p96"/>
                <p:cNvSpPr/>
                <p:nvPr/>
              </p:nvSpPr>
              <p:spPr>
                <a:xfrm>
                  <a:off x="5574516" y="4023123"/>
                  <a:ext cx="315322" cy="329150"/>
                </a:xfrm>
                <a:custGeom>
                  <a:avLst/>
                  <a:gdLst/>
                  <a:ahLst/>
                  <a:cxnLst/>
                  <a:rect l="l" t="t" r="r" b="b"/>
                  <a:pathLst>
                    <a:path w="315322" h="329150" extrusionOk="0">
                      <a:moveTo>
                        <a:pt x="301463" y="222785"/>
                      </a:moveTo>
                      <a:cubicBezTo>
                        <a:pt x="291101" y="217793"/>
                        <a:pt x="281891" y="213186"/>
                        <a:pt x="272680" y="208578"/>
                      </a:cubicBezTo>
                      <a:cubicBezTo>
                        <a:pt x="263469" y="204354"/>
                        <a:pt x="255794" y="205506"/>
                        <a:pt x="250037" y="211650"/>
                      </a:cubicBezTo>
                      <a:cubicBezTo>
                        <a:pt x="243897" y="218177"/>
                        <a:pt x="243513" y="225473"/>
                        <a:pt x="247351" y="233537"/>
                      </a:cubicBezTo>
                      <a:cubicBezTo>
                        <a:pt x="252340" y="243137"/>
                        <a:pt x="256561" y="253504"/>
                        <a:pt x="261934" y="262720"/>
                      </a:cubicBezTo>
                      <a:cubicBezTo>
                        <a:pt x="266540" y="270400"/>
                        <a:pt x="265004" y="275008"/>
                        <a:pt x="258097" y="279232"/>
                      </a:cubicBezTo>
                      <a:cubicBezTo>
                        <a:pt x="253107" y="282687"/>
                        <a:pt x="248118" y="286911"/>
                        <a:pt x="243129" y="290367"/>
                      </a:cubicBezTo>
                      <a:cubicBezTo>
                        <a:pt x="230848" y="298815"/>
                        <a:pt x="220870" y="309567"/>
                        <a:pt x="214730" y="323390"/>
                      </a:cubicBezTo>
                      <a:cubicBezTo>
                        <a:pt x="212811" y="327998"/>
                        <a:pt x="210125" y="329150"/>
                        <a:pt x="205519" y="329150"/>
                      </a:cubicBezTo>
                      <a:cubicBezTo>
                        <a:pt x="173282" y="328766"/>
                        <a:pt x="141429" y="329150"/>
                        <a:pt x="109192" y="328766"/>
                      </a:cubicBezTo>
                      <a:cubicBezTo>
                        <a:pt x="106121" y="328766"/>
                        <a:pt x="102284" y="326078"/>
                        <a:pt x="100749" y="323390"/>
                      </a:cubicBezTo>
                      <a:cubicBezTo>
                        <a:pt x="93073" y="308799"/>
                        <a:pt x="82711" y="297663"/>
                        <a:pt x="69279" y="288063"/>
                      </a:cubicBezTo>
                      <a:cubicBezTo>
                        <a:pt x="18621" y="251968"/>
                        <a:pt x="-4022" y="202434"/>
                        <a:pt x="583" y="140996"/>
                      </a:cubicBezTo>
                      <a:cubicBezTo>
                        <a:pt x="6340" y="70726"/>
                        <a:pt x="64290" y="11592"/>
                        <a:pt x="134905" y="1608"/>
                      </a:cubicBezTo>
                      <a:cubicBezTo>
                        <a:pt x="219335" y="-10296"/>
                        <a:pt x="292252" y="45383"/>
                        <a:pt x="310290" y="119108"/>
                      </a:cubicBezTo>
                      <a:cubicBezTo>
                        <a:pt x="319117" y="154435"/>
                        <a:pt x="316430" y="188610"/>
                        <a:pt x="301463" y="222785"/>
                      </a:cubicBezTo>
                      <a:close/>
                      <a:moveTo>
                        <a:pt x="123008" y="200514"/>
                      </a:moveTo>
                      <a:cubicBezTo>
                        <a:pt x="123008" y="220097"/>
                        <a:pt x="123008" y="238529"/>
                        <a:pt x="123008" y="256576"/>
                      </a:cubicBezTo>
                      <a:cubicBezTo>
                        <a:pt x="123008" y="264640"/>
                        <a:pt x="124543" y="271936"/>
                        <a:pt x="131835" y="276544"/>
                      </a:cubicBezTo>
                      <a:cubicBezTo>
                        <a:pt x="141045" y="282303"/>
                        <a:pt x="151023" y="279616"/>
                        <a:pt x="158315" y="268864"/>
                      </a:cubicBezTo>
                      <a:cubicBezTo>
                        <a:pt x="185179" y="229697"/>
                        <a:pt x="212044" y="190530"/>
                        <a:pt x="238908" y="151364"/>
                      </a:cubicBezTo>
                      <a:cubicBezTo>
                        <a:pt x="243897" y="144068"/>
                        <a:pt x="246967" y="137156"/>
                        <a:pt x="242362" y="128324"/>
                      </a:cubicBezTo>
                      <a:cubicBezTo>
                        <a:pt x="237756" y="119876"/>
                        <a:pt x="229697" y="118340"/>
                        <a:pt x="221254" y="118340"/>
                      </a:cubicBezTo>
                      <a:cubicBezTo>
                        <a:pt x="211660" y="118340"/>
                        <a:pt x="202065" y="118340"/>
                        <a:pt x="191703" y="118340"/>
                      </a:cubicBezTo>
                      <a:cubicBezTo>
                        <a:pt x="191703" y="113349"/>
                        <a:pt x="191703" y="109893"/>
                        <a:pt x="191703" y="106437"/>
                      </a:cubicBezTo>
                      <a:cubicBezTo>
                        <a:pt x="191703" y="89541"/>
                        <a:pt x="191703" y="72646"/>
                        <a:pt x="191703" y="56134"/>
                      </a:cubicBezTo>
                      <a:cubicBezTo>
                        <a:pt x="191703" y="46535"/>
                        <a:pt x="186330" y="39239"/>
                        <a:pt x="178655" y="36935"/>
                      </a:cubicBezTo>
                      <a:cubicBezTo>
                        <a:pt x="170212" y="34631"/>
                        <a:pt x="162537" y="36935"/>
                        <a:pt x="157164" y="45383"/>
                      </a:cubicBezTo>
                      <a:cubicBezTo>
                        <a:pt x="130683" y="87621"/>
                        <a:pt x="104203" y="129476"/>
                        <a:pt x="78106" y="172099"/>
                      </a:cubicBezTo>
                      <a:cubicBezTo>
                        <a:pt x="69663" y="185922"/>
                        <a:pt x="78106" y="200130"/>
                        <a:pt x="94224" y="200130"/>
                      </a:cubicBezTo>
                      <a:cubicBezTo>
                        <a:pt x="103435" y="200514"/>
                        <a:pt x="112262" y="200514"/>
                        <a:pt x="123008" y="200514"/>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11" name="Google Shape;411;p96"/>
                <p:cNvSpPr/>
                <p:nvPr/>
              </p:nvSpPr>
              <p:spPr>
                <a:xfrm>
                  <a:off x="5935464" y="4344594"/>
                  <a:ext cx="205319" cy="205433"/>
                </a:xfrm>
                <a:custGeom>
                  <a:avLst/>
                  <a:gdLst/>
                  <a:ahLst/>
                  <a:cxnLst/>
                  <a:rect l="l" t="t" r="r" b="b"/>
                  <a:pathLst>
                    <a:path w="205319" h="205433" extrusionOk="0">
                      <a:moveTo>
                        <a:pt x="0" y="42623"/>
                      </a:moveTo>
                      <a:cubicBezTo>
                        <a:pt x="14200" y="28799"/>
                        <a:pt x="28783" y="14208"/>
                        <a:pt x="42599" y="0"/>
                      </a:cubicBezTo>
                      <a:cubicBezTo>
                        <a:pt x="96712" y="54142"/>
                        <a:pt x="151207" y="108669"/>
                        <a:pt x="205320" y="162811"/>
                      </a:cubicBezTo>
                      <a:cubicBezTo>
                        <a:pt x="191504" y="176635"/>
                        <a:pt x="176920" y="191226"/>
                        <a:pt x="163104" y="205434"/>
                      </a:cubicBezTo>
                      <a:cubicBezTo>
                        <a:pt x="108992" y="151675"/>
                        <a:pt x="54112" y="97149"/>
                        <a:pt x="0" y="42623"/>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12" name="Google Shape;412;p96"/>
                <p:cNvSpPr/>
                <p:nvPr/>
              </p:nvSpPr>
              <p:spPr>
                <a:xfrm>
                  <a:off x="6090893" y="3858678"/>
                  <a:ext cx="48643" cy="134182"/>
                </a:xfrm>
                <a:custGeom>
                  <a:avLst/>
                  <a:gdLst/>
                  <a:ahLst/>
                  <a:cxnLst/>
                  <a:rect l="l" t="t" r="r" b="b"/>
                  <a:pathLst>
                    <a:path w="48643" h="134182" extrusionOk="0">
                      <a:moveTo>
                        <a:pt x="0" y="134183"/>
                      </a:moveTo>
                      <a:cubicBezTo>
                        <a:pt x="0" y="89256"/>
                        <a:pt x="0" y="45097"/>
                        <a:pt x="0" y="171"/>
                      </a:cubicBezTo>
                      <a:cubicBezTo>
                        <a:pt x="11897" y="171"/>
                        <a:pt x="23410" y="-213"/>
                        <a:pt x="34540" y="171"/>
                      </a:cubicBezTo>
                      <a:cubicBezTo>
                        <a:pt x="42599" y="555"/>
                        <a:pt x="47972" y="6698"/>
                        <a:pt x="48356" y="14762"/>
                      </a:cubicBezTo>
                      <a:cubicBezTo>
                        <a:pt x="48740" y="49705"/>
                        <a:pt x="48740" y="84264"/>
                        <a:pt x="48356" y="119207"/>
                      </a:cubicBezTo>
                      <a:cubicBezTo>
                        <a:pt x="48356" y="128039"/>
                        <a:pt x="42215" y="133799"/>
                        <a:pt x="33005" y="133799"/>
                      </a:cubicBezTo>
                      <a:cubicBezTo>
                        <a:pt x="22259" y="134183"/>
                        <a:pt x="11513" y="134183"/>
                        <a:pt x="0" y="134183"/>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13" name="Google Shape;413;p96"/>
                <p:cNvSpPr/>
                <p:nvPr/>
              </p:nvSpPr>
              <p:spPr>
                <a:xfrm>
                  <a:off x="6090893" y="4028401"/>
                  <a:ext cx="49027" cy="134737"/>
                </a:xfrm>
                <a:custGeom>
                  <a:avLst/>
                  <a:gdLst/>
                  <a:ahLst/>
                  <a:cxnLst/>
                  <a:rect l="l" t="t" r="r" b="b"/>
                  <a:pathLst>
                    <a:path w="49027" h="134737" extrusionOk="0">
                      <a:moveTo>
                        <a:pt x="0" y="171"/>
                      </a:moveTo>
                      <a:cubicBezTo>
                        <a:pt x="11513" y="171"/>
                        <a:pt x="22259" y="-213"/>
                        <a:pt x="33389" y="171"/>
                      </a:cubicBezTo>
                      <a:cubicBezTo>
                        <a:pt x="42599" y="555"/>
                        <a:pt x="48740" y="6314"/>
                        <a:pt x="48740" y="15146"/>
                      </a:cubicBezTo>
                      <a:cubicBezTo>
                        <a:pt x="49123" y="50089"/>
                        <a:pt x="49123" y="84648"/>
                        <a:pt x="48740" y="119591"/>
                      </a:cubicBezTo>
                      <a:cubicBezTo>
                        <a:pt x="48740" y="128423"/>
                        <a:pt x="42599" y="134183"/>
                        <a:pt x="33389" y="134567"/>
                      </a:cubicBezTo>
                      <a:cubicBezTo>
                        <a:pt x="22643" y="134950"/>
                        <a:pt x="11513" y="134567"/>
                        <a:pt x="0" y="134567"/>
                      </a:cubicBezTo>
                      <a:cubicBezTo>
                        <a:pt x="0" y="90024"/>
                        <a:pt x="0" y="45481"/>
                        <a:pt x="0" y="17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14" name="Google Shape;414;p96"/>
                <p:cNvSpPr/>
                <p:nvPr/>
              </p:nvSpPr>
              <p:spPr>
                <a:xfrm>
                  <a:off x="6090893" y="4199579"/>
                  <a:ext cx="48355" cy="133206"/>
                </a:xfrm>
                <a:custGeom>
                  <a:avLst/>
                  <a:gdLst/>
                  <a:ahLst/>
                  <a:cxnLst/>
                  <a:rect l="l" t="t" r="r" b="b"/>
                  <a:pathLst>
                    <a:path w="48355" h="133206" extrusionOk="0">
                      <a:moveTo>
                        <a:pt x="0" y="133111"/>
                      </a:moveTo>
                      <a:cubicBezTo>
                        <a:pt x="0" y="88184"/>
                        <a:pt x="0" y="44793"/>
                        <a:pt x="0" y="251"/>
                      </a:cubicBezTo>
                      <a:cubicBezTo>
                        <a:pt x="12281" y="251"/>
                        <a:pt x="24562" y="-517"/>
                        <a:pt x="36842" y="635"/>
                      </a:cubicBezTo>
                      <a:cubicBezTo>
                        <a:pt x="44902" y="1403"/>
                        <a:pt x="48356" y="8315"/>
                        <a:pt x="48356" y="15994"/>
                      </a:cubicBezTo>
                      <a:cubicBezTo>
                        <a:pt x="48356" y="49401"/>
                        <a:pt x="48356" y="83192"/>
                        <a:pt x="48356" y="116599"/>
                      </a:cubicBezTo>
                      <a:cubicBezTo>
                        <a:pt x="48356" y="126199"/>
                        <a:pt x="42983" y="132343"/>
                        <a:pt x="34156" y="132727"/>
                      </a:cubicBezTo>
                      <a:cubicBezTo>
                        <a:pt x="23027" y="133495"/>
                        <a:pt x="11897" y="133111"/>
                        <a:pt x="0" y="13311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15" name="Google Shape;415;p96"/>
                <p:cNvSpPr/>
                <p:nvPr/>
              </p:nvSpPr>
              <p:spPr>
                <a:xfrm>
                  <a:off x="5699826" y="4143000"/>
                  <a:ext cx="65241" cy="82941"/>
                </a:xfrm>
                <a:custGeom>
                  <a:avLst/>
                  <a:gdLst/>
                  <a:ahLst/>
                  <a:cxnLst/>
                  <a:rect l="l" t="t" r="r" b="b"/>
                  <a:pathLst>
                    <a:path w="65241" h="82941" extrusionOk="0">
                      <a:moveTo>
                        <a:pt x="34540" y="82941"/>
                      </a:moveTo>
                      <a:cubicBezTo>
                        <a:pt x="34156" y="41087"/>
                        <a:pt x="24945" y="45311"/>
                        <a:pt x="0" y="44543"/>
                      </a:cubicBezTo>
                      <a:cubicBezTo>
                        <a:pt x="9594" y="29183"/>
                        <a:pt x="18805" y="14592"/>
                        <a:pt x="27632" y="0"/>
                      </a:cubicBezTo>
                      <a:cubicBezTo>
                        <a:pt x="29935" y="9984"/>
                        <a:pt x="29551" y="22655"/>
                        <a:pt x="35691" y="28799"/>
                      </a:cubicBezTo>
                      <a:cubicBezTo>
                        <a:pt x="41832" y="34943"/>
                        <a:pt x="54880" y="34943"/>
                        <a:pt x="65242" y="38015"/>
                      </a:cubicBezTo>
                      <a:cubicBezTo>
                        <a:pt x="56032" y="51454"/>
                        <a:pt x="46053" y="66430"/>
                        <a:pt x="34540" y="8294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grpSp>
      <p:cxnSp>
        <p:nvCxnSpPr>
          <p:cNvPr id="416" name="Google Shape;416;p96"/>
          <p:cNvCxnSpPr/>
          <p:nvPr/>
        </p:nvCxnSpPr>
        <p:spPr>
          <a:xfrm>
            <a:off x="3801978" y="7696571"/>
            <a:ext cx="3288633" cy="0"/>
          </a:xfrm>
          <a:prstGeom prst="straightConnector1">
            <a:avLst/>
          </a:prstGeom>
          <a:noFill/>
          <a:ln w="28575" cap="flat" cmpd="sng">
            <a:solidFill>
              <a:srgbClr val="69ADAD"/>
            </a:solidFill>
            <a:prstDash val="solid"/>
            <a:miter lim="800000"/>
            <a:headEnd type="none" w="sm" len="sm"/>
            <a:tailEnd type="none" w="sm" len="sm"/>
          </a:ln>
        </p:spPr>
      </p:cxnSp>
      <p:grpSp>
        <p:nvGrpSpPr>
          <p:cNvPr id="417" name="Google Shape;417;p96"/>
          <p:cNvGrpSpPr/>
          <p:nvPr/>
        </p:nvGrpSpPr>
        <p:grpSpPr>
          <a:xfrm>
            <a:off x="6770986" y="7341555"/>
            <a:ext cx="750136" cy="750136"/>
            <a:chOff x="6770986" y="5699369"/>
            <a:chExt cx="750136" cy="750136"/>
          </a:xfrm>
        </p:grpSpPr>
        <p:sp>
          <p:nvSpPr>
            <p:cNvPr id="418" name="Google Shape;418;p96"/>
            <p:cNvSpPr/>
            <p:nvPr/>
          </p:nvSpPr>
          <p:spPr>
            <a:xfrm>
              <a:off x="6770986" y="5699369"/>
              <a:ext cx="750136" cy="750136"/>
            </a:xfrm>
            <a:prstGeom prst="ellipse">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419" name="Google Shape;419;p96"/>
            <p:cNvGrpSpPr/>
            <p:nvPr/>
          </p:nvGrpSpPr>
          <p:grpSpPr>
            <a:xfrm>
              <a:off x="6927017" y="5844011"/>
              <a:ext cx="460179" cy="460852"/>
              <a:chOff x="5846399" y="5075944"/>
              <a:chExt cx="910778" cy="912109"/>
            </a:xfrm>
          </p:grpSpPr>
          <p:grpSp>
            <p:nvGrpSpPr>
              <p:cNvPr id="420" name="Google Shape;420;p96"/>
              <p:cNvGrpSpPr/>
              <p:nvPr/>
            </p:nvGrpSpPr>
            <p:grpSpPr>
              <a:xfrm>
                <a:off x="6118625" y="5123402"/>
                <a:ext cx="376897" cy="533617"/>
                <a:chOff x="2711364" y="4936062"/>
                <a:chExt cx="376897" cy="533617"/>
              </a:xfrm>
            </p:grpSpPr>
            <p:sp>
              <p:nvSpPr>
                <p:cNvPr id="421" name="Google Shape;421;p96"/>
                <p:cNvSpPr/>
                <p:nvPr/>
              </p:nvSpPr>
              <p:spPr>
                <a:xfrm>
                  <a:off x="2711364" y="4936062"/>
                  <a:ext cx="376897" cy="408053"/>
                </a:xfrm>
                <a:custGeom>
                  <a:avLst/>
                  <a:gdLst/>
                  <a:ahLst/>
                  <a:cxnLst/>
                  <a:rect l="l" t="t" r="r" b="b"/>
                  <a:pathLst>
                    <a:path w="376897" h="408053" extrusionOk="0">
                      <a:moveTo>
                        <a:pt x="125501" y="282489"/>
                      </a:moveTo>
                      <a:cubicBezTo>
                        <a:pt x="125501" y="325112"/>
                        <a:pt x="125501" y="365815"/>
                        <a:pt x="125501" y="407669"/>
                      </a:cubicBezTo>
                      <a:cubicBezTo>
                        <a:pt x="115522" y="407669"/>
                        <a:pt x="105544" y="407669"/>
                        <a:pt x="94415" y="407669"/>
                      </a:cubicBezTo>
                      <a:cubicBezTo>
                        <a:pt x="94799" y="367735"/>
                        <a:pt x="71005" y="338552"/>
                        <a:pt x="46827" y="310136"/>
                      </a:cubicBezTo>
                      <a:cubicBezTo>
                        <a:pt x="18044" y="275962"/>
                        <a:pt x="774" y="237947"/>
                        <a:pt x="6" y="192252"/>
                      </a:cubicBezTo>
                      <a:cubicBezTo>
                        <a:pt x="-761" y="94335"/>
                        <a:pt x="69086" y="13314"/>
                        <a:pt x="166181" y="1410"/>
                      </a:cubicBezTo>
                      <a:cubicBezTo>
                        <a:pt x="302805" y="-15102"/>
                        <a:pt x="411029" y="116222"/>
                        <a:pt x="366895" y="248314"/>
                      </a:cubicBezTo>
                      <a:cubicBezTo>
                        <a:pt x="360371" y="267898"/>
                        <a:pt x="346555" y="285177"/>
                        <a:pt x="335426" y="303225"/>
                      </a:cubicBezTo>
                      <a:cubicBezTo>
                        <a:pt x="331204" y="310136"/>
                        <a:pt x="325447" y="316280"/>
                        <a:pt x="320075" y="322424"/>
                      </a:cubicBezTo>
                      <a:cubicBezTo>
                        <a:pt x="299734" y="347383"/>
                        <a:pt x="282849" y="373879"/>
                        <a:pt x="282465" y="408053"/>
                      </a:cubicBezTo>
                      <a:cubicBezTo>
                        <a:pt x="272103" y="408053"/>
                        <a:pt x="262125" y="408053"/>
                        <a:pt x="251763" y="408053"/>
                      </a:cubicBezTo>
                      <a:cubicBezTo>
                        <a:pt x="251763" y="366583"/>
                        <a:pt x="251763" y="325496"/>
                        <a:pt x="251763" y="282873"/>
                      </a:cubicBezTo>
                      <a:cubicBezTo>
                        <a:pt x="256752" y="282873"/>
                        <a:pt x="261741" y="282873"/>
                        <a:pt x="267114" y="282873"/>
                      </a:cubicBezTo>
                      <a:cubicBezTo>
                        <a:pt x="293978" y="282105"/>
                        <a:pt x="314318" y="260986"/>
                        <a:pt x="313934" y="234875"/>
                      </a:cubicBezTo>
                      <a:cubicBezTo>
                        <a:pt x="313551" y="209531"/>
                        <a:pt x="292443" y="188796"/>
                        <a:pt x="267114" y="188796"/>
                      </a:cubicBezTo>
                      <a:cubicBezTo>
                        <a:pt x="241401" y="188796"/>
                        <a:pt x="220677" y="209148"/>
                        <a:pt x="219909" y="235259"/>
                      </a:cubicBezTo>
                      <a:cubicBezTo>
                        <a:pt x="219909" y="240250"/>
                        <a:pt x="219909" y="245243"/>
                        <a:pt x="219909" y="250618"/>
                      </a:cubicBezTo>
                      <a:cubicBezTo>
                        <a:pt x="199186" y="250618"/>
                        <a:pt x="178845" y="250618"/>
                        <a:pt x="156970" y="250618"/>
                      </a:cubicBezTo>
                      <a:cubicBezTo>
                        <a:pt x="156970" y="245626"/>
                        <a:pt x="156970" y="240250"/>
                        <a:pt x="156970" y="234491"/>
                      </a:cubicBezTo>
                      <a:cubicBezTo>
                        <a:pt x="155819" y="208379"/>
                        <a:pt x="135095" y="188028"/>
                        <a:pt x="109382" y="188412"/>
                      </a:cubicBezTo>
                      <a:cubicBezTo>
                        <a:pt x="84053" y="188796"/>
                        <a:pt x="63329" y="209531"/>
                        <a:pt x="62945" y="234875"/>
                      </a:cubicBezTo>
                      <a:cubicBezTo>
                        <a:pt x="62562" y="260602"/>
                        <a:pt x="82902" y="281721"/>
                        <a:pt x="108998" y="282489"/>
                      </a:cubicBezTo>
                      <a:cubicBezTo>
                        <a:pt x="114371" y="282873"/>
                        <a:pt x="119360" y="282489"/>
                        <a:pt x="125501" y="282489"/>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22" name="Google Shape;422;p96"/>
                <p:cNvSpPr/>
                <p:nvPr/>
              </p:nvSpPr>
              <p:spPr>
                <a:xfrm>
                  <a:off x="2869101" y="5218935"/>
                  <a:ext cx="61404" cy="124796"/>
                </a:xfrm>
                <a:custGeom>
                  <a:avLst/>
                  <a:gdLst/>
                  <a:ahLst/>
                  <a:cxnLst/>
                  <a:rect l="l" t="t" r="r" b="b"/>
                  <a:pathLst>
                    <a:path w="61404" h="124796" extrusionOk="0">
                      <a:moveTo>
                        <a:pt x="0" y="0"/>
                      </a:moveTo>
                      <a:cubicBezTo>
                        <a:pt x="20724" y="0"/>
                        <a:pt x="40680" y="0"/>
                        <a:pt x="61404" y="0"/>
                      </a:cubicBezTo>
                      <a:cubicBezTo>
                        <a:pt x="61404" y="41471"/>
                        <a:pt x="61404" y="82941"/>
                        <a:pt x="61404" y="124796"/>
                      </a:cubicBezTo>
                      <a:cubicBezTo>
                        <a:pt x="41448" y="124796"/>
                        <a:pt x="21108" y="124796"/>
                        <a:pt x="0" y="124796"/>
                      </a:cubicBezTo>
                      <a:cubicBezTo>
                        <a:pt x="0" y="83326"/>
                        <a:pt x="0" y="42239"/>
                        <a:pt x="0" y="0"/>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23" name="Google Shape;423;p96"/>
                <p:cNvSpPr/>
                <p:nvPr/>
              </p:nvSpPr>
              <p:spPr>
                <a:xfrm>
                  <a:off x="2837632" y="5376370"/>
                  <a:ext cx="124342" cy="30334"/>
                </a:xfrm>
                <a:custGeom>
                  <a:avLst/>
                  <a:gdLst/>
                  <a:ahLst/>
                  <a:cxnLst/>
                  <a:rect l="l" t="t" r="r" b="b"/>
                  <a:pathLst>
                    <a:path w="124342" h="30334" extrusionOk="0">
                      <a:moveTo>
                        <a:pt x="0" y="0"/>
                      </a:moveTo>
                      <a:cubicBezTo>
                        <a:pt x="41448" y="0"/>
                        <a:pt x="82512" y="0"/>
                        <a:pt x="124343" y="0"/>
                      </a:cubicBezTo>
                      <a:cubicBezTo>
                        <a:pt x="124343" y="9984"/>
                        <a:pt x="124343" y="19967"/>
                        <a:pt x="124343" y="30335"/>
                      </a:cubicBezTo>
                      <a:cubicBezTo>
                        <a:pt x="83279" y="30335"/>
                        <a:pt x="41831" y="30335"/>
                        <a:pt x="0" y="30335"/>
                      </a:cubicBezTo>
                      <a:cubicBezTo>
                        <a:pt x="0" y="20351"/>
                        <a:pt x="0" y="10752"/>
                        <a:pt x="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24" name="Google Shape;424;p96"/>
                <p:cNvSpPr/>
                <p:nvPr/>
              </p:nvSpPr>
              <p:spPr>
                <a:xfrm>
                  <a:off x="2857588" y="5439344"/>
                  <a:ext cx="84814" cy="30335"/>
                </a:xfrm>
                <a:custGeom>
                  <a:avLst/>
                  <a:gdLst/>
                  <a:ahLst/>
                  <a:cxnLst/>
                  <a:rect l="l" t="t" r="r" b="b"/>
                  <a:pathLst>
                    <a:path w="84814" h="30335" extrusionOk="0">
                      <a:moveTo>
                        <a:pt x="84814" y="0"/>
                      </a:moveTo>
                      <a:cubicBezTo>
                        <a:pt x="82128" y="10368"/>
                        <a:pt x="79825" y="19967"/>
                        <a:pt x="77523" y="30335"/>
                      </a:cubicBezTo>
                      <a:cubicBezTo>
                        <a:pt x="54496" y="30335"/>
                        <a:pt x="31854" y="30335"/>
                        <a:pt x="7676" y="30335"/>
                      </a:cubicBezTo>
                      <a:cubicBezTo>
                        <a:pt x="5373" y="20735"/>
                        <a:pt x="2686" y="10752"/>
                        <a:pt x="0" y="0"/>
                      </a:cubicBezTo>
                      <a:cubicBezTo>
                        <a:pt x="28016" y="0"/>
                        <a:pt x="55647" y="0"/>
                        <a:pt x="84814"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25" name="Google Shape;425;p96"/>
                <p:cNvSpPr/>
                <p:nvPr/>
              </p:nvSpPr>
              <p:spPr>
                <a:xfrm>
                  <a:off x="2805762" y="5155943"/>
                  <a:ext cx="31444" cy="31291"/>
                </a:xfrm>
                <a:custGeom>
                  <a:avLst/>
                  <a:gdLst/>
                  <a:ahLst/>
                  <a:cxnLst/>
                  <a:rect l="l" t="t" r="r" b="b"/>
                  <a:pathLst>
                    <a:path w="31444" h="31291" extrusionOk="0">
                      <a:moveTo>
                        <a:pt x="31103" y="31121"/>
                      </a:moveTo>
                      <a:cubicBezTo>
                        <a:pt x="24579" y="31121"/>
                        <a:pt x="19206" y="31505"/>
                        <a:pt x="14217" y="31121"/>
                      </a:cubicBezTo>
                      <a:cubicBezTo>
                        <a:pt x="5774" y="30353"/>
                        <a:pt x="-367" y="23442"/>
                        <a:pt x="17" y="15378"/>
                      </a:cubicBezTo>
                      <a:cubicBezTo>
                        <a:pt x="17" y="7314"/>
                        <a:pt x="6925" y="402"/>
                        <a:pt x="14984" y="18"/>
                      </a:cubicBezTo>
                      <a:cubicBezTo>
                        <a:pt x="23044" y="-366"/>
                        <a:pt x="30335" y="5394"/>
                        <a:pt x="31103" y="13842"/>
                      </a:cubicBezTo>
                      <a:cubicBezTo>
                        <a:pt x="31871" y="19218"/>
                        <a:pt x="31103" y="24977"/>
                        <a:pt x="31103" y="31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26" name="Google Shape;426;p96"/>
                <p:cNvSpPr/>
                <p:nvPr/>
              </p:nvSpPr>
              <p:spPr>
                <a:xfrm>
                  <a:off x="2962572" y="5155944"/>
                  <a:ext cx="31274" cy="31504"/>
                </a:xfrm>
                <a:custGeom>
                  <a:avLst/>
                  <a:gdLst/>
                  <a:ahLst/>
                  <a:cxnLst/>
                  <a:rect l="l" t="t" r="r" b="b"/>
                  <a:pathLst>
                    <a:path w="31274" h="31504" extrusionOk="0">
                      <a:moveTo>
                        <a:pt x="171" y="31504"/>
                      </a:moveTo>
                      <a:cubicBezTo>
                        <a:pt x="171" y="24976"/>
                        <a:pt x="-213" y="19601"/>
                        <a:pt x="171" y="14225"/>
                      </a:cubicBezTo>
                      <a:cubicBezTo>
                        <a:pt x="938" y="5777"/>
                        <a:pt x="7846" y="-367"/>
                        <a:pt x="15905" y="17"/>
                      </a:cubicBezTo>
                      <a:cubicBezTo>
                        <a:pt x="23965" y="17"/>
                        <a:pt x="30873" y="6929"/>
                        <a:pt x="31256" y="14993"/>
                      </a:cubicBezTo>
                      <a:cubicBezTo>
                        <a:pt x="31640" y="23056"/>
                        <a:pt x="25883" y="29968"/>
                        <a:pt x="17440" y="31120"/>
                      </a:cubicBezTo>
                      <a:cubicBezTo>
                        <a:pt x="15905" y="31504"/>
                        <a:pt x="14370" y="31120"/>
                        <a:pt x="12451" y="31120"/>
                      </a:cubicBezTo>
                      <a:cubicBezTo>
                        <a:pt x="8997" y="31504"/>
                        <a:pt x="5160" y="31504"/>
                        <a:pt x="171" y="3150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nvGrpSpPr>
              <p:cNvPr id="427" name="Google Shape;427;p96"/>
              <p:cNvGrpSpPr/>
              <p:nvPr/>
            </p:nvGrpSpPr>
            <p:grpSpPr>
              <a:xfrm>
                <a:off x="5846399" y="5075944"/>
                <a:ext cx="910778" cy="912109"/>
                <a:chOff x="2444246" y="4903928"/>
                <a:chExt cx="910778" cy="912109"/>
              </a:xfrm>
            </p:grpSpPr>
            <p:sp>
              <p:nvSpPr>
                <p:cNvPr id="428" name="Google Shape;428;p96"/>
                <p:cNvSpPr/>
                <p:nvPr/>
              </p:nvSpPr>
              <p:spPr>
                <a:xfrm>
                  <a:off x="2679955" y="4903928"/>
                  <a:ext cx="440062" cy="597910"/>
                </a:xfrm>
                <a:custGeom>
                  <a:avLst/>
                  <a:gdLst/>
                  <a:ahLst/>
                  <a:cxnLst/>
                  <a:rect l="l" t="t" r="r" b="b"/>
                  <a:pathLst>
                    <a:path w="440062" h="597910" extrusionOk="0">
                      <a:moveTo>
                        <a:pt x="314257" y="472826"/>
                      </a:moveTo>
                      <a:cubicBezTo>
                        <a:pt x="314257" y="483194"/>
                        <a:pt x="314257" y="493177"/>
                        <a:pt x="314257" y="502777"/>
                      </a:cubicBezTo>
                      <a:cubicBezTo>
                        <a:pt x="314257" y="513145"/>
                        <a:pt x="309652" y="521592"/>
                        <a:pt x="301592" y="528504"/>
                      </a:cubicBezTo>
                      <a:cubicBezTo>
                        <a:pt x="298138" y="531576"/>
                        <a:pt x="295452" y="535800"/>
                        <a:pt x="293917" y="540024"/>
                      </a:cubicBezTo>
                      <a:cubicBezTo>
                        <a:pt x="290463" y="550775"/>
                        <a:pt x="288160" y="562295"/>
                        <a:pt x="285090" y="573047"/>
                      </a:cubicBezTo>
                      <a:cubicBezTo>
                        <a:pt x="280485" y="588790"/>
                        <a:pt x="269739" y="597238"/>
                        <a:pt x="253621" y="597622"/>
                      </a:cubicBezTo>
                      <a:cubicBezTo>
                        <a:pt x="230978" y="598006"/>
                        <a:pt x="208335" y="598006"/>
                        <a:pt x="186076" y="597622"/>
                      </a:cubicBezTo>
                      <a:cubicBezTo>
                        <a:pt x="169957" y="597622"/>
                        <a:pt x="159212" y="588790"/>
                        <a:pt x="154606" y="573431"/>
                      </a:cubicBezTo>
                      <a:cubicBezTo>
                        <a:pt x="152688" y="566903"/>
                        <a:pt x="151153" y="560375"/>
                        <a:pt x="149617" y="553463"/>
                      </a:cubicBezTo>
                      <a:cubicBezTo>
                        <a:pt x="146931" y="542328"/>
                        <a:pt x="144628" y="531960"/>
                        <a:pt x="134650" y="523896"/>
                      </a:cubicBezTo>
                      <a:cubicBezTo>
                        <a:pt x="129277" y="519673"/>
                        <a:pt x="127358" y="509689"/>
                        <a:pt x="126207" y="502009"/>
                      </a:cubicBezTo>
                      <a:cubicBezTo>
                        <a:pt x="124672" y="492409"/>
                        <a:pt x="125823" y="482426"/>
                        <a:pt x="125823" y="472826"/>
                      </a:cubicBezTo>
                      <a:cubicBezTo>
                        <a:pt x="102413" y="467066"/>
                        <a:pt x="95889" y="459002"/>
                        <a:pt x="94354" y="435195"/>
                      </a:cubicBezTo>
                      <a:cubicBezTo>
                        <a:pt x="93202" y="414460"/>
                        <a:pt x="82841" y="397948"/>
                        <a:pt x="70560" y="382205"/>
                      </a:cubicBezTo>
                      <a:cubicBezTo>
                        <a:pt x="62500" y="371837"/>
                        <a:pt x="54441" y="361469"/>
                        <a:pt x="45998" y="351486"/>
                      </a:cubicBezTo>
                      <a:cubicBezTo>
                        <a:pt x="-33059" y="256257"/>
                        <a:pt x="-8114" y="102661"/>
                        <a:pt x="104716" y="32775"/>
                      </a:cubicBezTo>
                      <a:cubicBezTo>
                        <a:pt x="238653" y="-49782"/>
                        <a:pt x="414806" y="31623"/>
                        <a:pt x="437449" y="187523"/>
                      </a:cubicBezTo>
                      <a:cubicBezTo>
                        <a:pt x="447043" y="252033"/>
                        <a:pt x="430157" y="309247"/>
                        <a:pt x="387942" y="359165"/>
                      </a:cubicBezTo>
                      <a:cubicBezTo>
                        <a:pt x="377580" y="371453"/>
                        <a:pt x="366834" y="384125"/>
                        <a:pt x="358391" y="398332"/>
                      </a:cubicBezTo>
                      <a:cubicBezTo>
                        <a:pt x="351867" y="409468"/>
                        <a:pt x="347645" y="422139"/>
                        <a:pt x="345727" y="434811"/>
                      </a:cubicBezTo>
                      <a:cubicBezTo>
                        <a:pt x="343040" y="459002"/>
                        <a:pt x="337667" y="467066"/>
                        <a:pt x="314257" y="472826"/>
                      </a:cubicBezTo>
                      <a:close/>
                      <a:moveTo>
                        <a:pt x="156909" y="314623"/>
                      </a:moveTo>
                      <a:cubicBezTo>
                        <a:pt x="150769" y="314623"/>
                        <a:pt x="145780" y="314623"/>
                        <a:pt x="140407" y="314623"/>
                      </a:cubicBezTo>
                      <a:cubicBezTo>
                        <a:pt x="114310" y="313855"/>
                        <a:pt x="93970" y="292736"/>
                        <a:pt x="94354" y="267008"/>
                      </a:cubicBezTo>
                      <a:cubicBezTo>
                        <a:pt x="94738" y="241665"/>
                        <a:pt x="115462" y="220930"/>
                        <a:pt x="140791" y="220546"/>
                      </a:cubicBezTo>
                      <a:cubicBezTo>
                        <a:pt x="166504" y="220162"/>
                        <a:pt x="187611" y="240513"/>
                        <a:pt x="188379" y="266624"/>
                      </a:cubicBezTo>
                      <a:cubicBezTo>
                        <a:pt x="188762" y="272000"/>
                        <a:pt x="188379" y="277376"/>
                        <a:pt x="188379" y="282752"/>
                      </a:cubicBezTo>
                      <a:cubicBezTo>
                        <a:pt x="210254" y="282752"/>
                        <a:pt x="230594" y="282752"/>
                        <a:pt x="251318" y="282752"/>
                      </a:cubicBezTo>
                      <a:cubicBezTo>
                        <a:pt x="251318" y="276992"/>
                        <a:pt x="251318" y="272000"/>
                        <a:pt x="251318" y="267392"/>
                      </a:cubicBezTo>
                      <a:cubicBezTo>
                        <a:pt x="252085" y="241281"/>
                        <a:pt x="272809" y="220930"/>
                        <a:pt x="298522" y="220930"/>
                      </a:cubicBezTo>
                      <a:cubicBezTo>
                        <a:pt x="323851" y="220930"/>
                        <a:pt x="344959" y="241665"/>
                        <a:pt x="345343" y="267008"/>
                      </a:cubicBezTo>
                      <a:cubicBezTo>
                        <a:pt x="345727" y="293119"/>
                        <a:pt x="325386" y="314239"/>
                        <a:pt x="298522" y="315007"/>
                      </a:cubicBezTo>
                      <a:cubicBezTo>
                        <a:pt x="293533" y="315007"/>
                        <a:pt x="288160" y="315007"/>
                        <a:pt x="283171" y="315007"/>
                      </a:cubicBezTo>
                      <a:cubicBezTo>
                        <a:pt x="283171" y="357629"/>
                        <a:pt x="283171" y="399100"/>
                        <a:pt x="283171" y="440187"/>
                      </a:cubicBezTo>
                      <a:cubicBezTo>
                        <a:pt x="293533" y="440187"/>
                        <a:pt x="303127" y="440187"/>
                        <a:pt x="313873" y="440187"/>
                      </a:cubicBezTo>
                      <a:cubicBezTo>
                        <a:pt x="313873" y="406012"/>
                        <a:pt x="330759" y="379517"/>
                        <a:pt x="351483" y="354558"/>
                      </a:cubicBezTo>
                      <a:cubicBezTo>
                        <a:pt x="356856" y="348414"/>
                        <a:pt x="362612" y="342270"/>
                        <a:pt x="366834" y="335358"/>
                      </a:cubicBezTo>
                      <a:cubicBezTo>
                        <a:pt x="377963" y="317311"/>
                        <a:pt x="391780" y="300031"/>
                        <a:pt x="398304" y="280448"/>
                      </a:cubicBezTo>
                      <a:cubicBezTo>
                        <a:pt x="442822" y="148356"/>
                        <a:pt x="334213" y="17032"/>
                        <a:pt x="197589" y="33543"/>
                      </a:cubicBezTo>
                      <a:cubicBezTo>
                        <a:pt x="100494" y="45447"/>
                        <a:pt x="30647" y="126468"/>
                        <a:pt x="31415" y="224385"/>
                      </a:cubicBezTo>
                      <a:cubicBezTo>
                        <a:pt x="31798" y="269696"/>
                        <a:pt x="49068" y="308095"/>
                        <a:pt x="78235" y="342270"/>
                      </a:cubicBezTo>
                      <a:cubicBezTo>
                        <a:pt x="102413" y="370685"/>
                        <a:pt x="126207" y="399868"/>
                        <a:pt x="125823" y="439803"/>
                      </a:cubicBezTo>
                      <a:cubicBezTo>
                        <a:pt x="136953" y="439803"/>
                        <a:pt x="146931" y="439803"/>
                        <a:pt x="156909" y="439803"/>
                      </a:cubicBezTo>
                      <a:cubicBezTo>
                        <a:pt x="156909" y="397948"/>
                        <a:pt x="156909" y="357246"/>
                        <a:pt x="156909" y="314623"/>
                      </a:cubicBezTo>
                      <a:close/>
                      <a:moveTo>
                        <a:pt x="189146" y="315007"/>
                      </a:moveTo>
                      <a:cubicBezTo>
                        <a:pt x="189146" y="357246"/>
                        <a:pt x="189146" y="398332"/>
                        <a:pt x="189146" y="439803"/>
                      </a:cubicBezTo>
                      <a:cubicBezTo>
                        <a:pt x="210254" y="439803"/>
                        <a:pt x="230594" y="439803"/>
                        <a:pt x="250550" y="439803"/>
                      </a:cubicBezTo>
                      <a:cubicBezTo>
                        <a:pt x="250550" y="397948"/>
                        <a:pt x="250550" y="356478"/>
                        <a:pt x="250550" y="315007"/>
                      </a:cubicBezTo>
                      <a:cubicBezTo>
                        <a:pt x="229826" y="315007"/>
                        <a:pt x="209870" y="315007"/>
                        <a:pt x="189146" y="315007"/>
                      </a:cubicBezTo>
                      <a:close/>
                      <a:moveTo>
                        <a:pt x="157677" y="472442"/>
                      </a:moveTo>
                      <a:cubicBezTo>
                        <a:pt x="157677" y="483194"/>
                        <a:pt x="157677" y="492793"/>
                        <a:pt x="157677" y="502777"/>
                      </a:cubicBezTo>
                      <a:cubicBezTo>
                        <a:pt x="199508" y="502777"/>
                        <a:pt x="240956" y="502777"/>
                        <a:pt x="282020" y="502777"/>
                      </a:cubicBezTo>
                      <a:cubicBezTo>
                        <a:pt x="282020" y="492409"/>
                        <a:pt x="282020" y="482426"/>
                        <a:pt x="282020" y="472442"/>
                      </a:cubicBezTo>
                      <a:cubicBezTo>
                        <a:pt x="240188" y="472442"/>
                        <a:pt x="199124" y="472442"/>
                        <a:pt x="157677" y="472442"/>
                      </a:cubicBezTo>
                      <a:close/>
                      <a:moveTo>
                        <a:pt x="262447" y="535416"/>
                      </a:moveTo>
                      <a:cubicBezTo>
                        <a:pt x="233280" y="535416"/>
                        <a:pt x="206032" y="535416"/>
                        <a:pt x="177633" y="535416"/>
                      </a:cubicBezTo>
                      <a:cubicBezTo>
                        <a:pt x="180319" y="546168"/>
                        <a:pt x="183006" y="556151"/>
                        <a:pt x="185308" y="565751"/>
                      </a:cubicBezTo>
                      <a:cubicBezTo>
                        <a:pt x="209486" y="565751"/>
                        <a:pt x="232129" y="565751"/>
                        <a:pt x="255155" y="565751"/>
                      </a:cubicBezTo>
                      <a:cubicBezTo>
                        <a:pt x="257458" y="555383"/>
                        <a:pt x="259761" y="545784"/>
                        <a:pt x="262447" y="535416"/>
                      </a:cubicBezTo>
                      <a:close/>
                      <a:moveTo>
                        <a:pt x="156909" y="283136"/>
                      </a:moveTo>
                      <a:cubicBezTo>
                        <a:pt x="156909" y="276608"/>
                        <a:pt x="157293" y="271232"/>
                        <a:pt x="156909" y="265856"/>
                      </a:cubicBezTo>
                      <a:cubicBezTo>
                        <a:pt x="156142" y="257409"/>
                        <a:pt x="148850" y="251649"/>
                        <a:pt x="140791" y="252033"/>
                      </a:cubicBezTo>
                      <a:cubicBezTo>
                        <a:pt x="132731" y="252417"/>
                        <a:pt x="126207" y="259329"/>
                        <a:pt x="125823" y="267392"/>
                      </a:cubicBezTo>
                      <a:cubicBezTo>
                        <a:pt x="125823" y="275456"/>
                        <a:pt x="131580" y="282368"/>
                        <a:pt x="140023" y="283136"/>
                      </a:cubicBezTo>
                      <a:cubicBezTo>
                        <a:pt x="145396" y="283520"/>
                        <a:pt x="150385" y="283136"/>
                        <a:pt x="156909" y="283136"/>
                      </a:cubicBezTo>
                      <a:close/>
                      <a:moveTo>
                        <a:pt x="282787" y="283520"/>
                      </a:moveTo>
                      <a:cubicBezTo>
                        <a:pt x="287393" y="283520"/>
                        <a:pt x="291230" y="283520"/>
                        <a:pt x="295068" y="283520"/>
                      </a:cubicBezTo>
                      <a:cubicBezTo>
                        <a:pt x="296603" y="283520"/>
                        <a:pt x="298522" y="283520"/>
                        <a:pt x="300057" y="283520"/>
                      </a:cubicBezTo>
                      <a:cubicBezTo>
                        <a:pt x="308500" y="282368"/>
                        <a:pt x="314257" y="275456"/>
                        <a:pt x="313873" y="267392"/>
                      </a:cubicBezTo>
                      <a:cubicBezTo>
                        <a:pt x="313489" y="259329"/>
                        <a:pt x="306581" y="252801"/>
                        <a:pt x="298522" y="252417"/>
                      </a:cubicBezTo>
                      <a:cubicBezTo>
                        <a:pt x="290463" y="252417"/>
                        <a:pt x="283555" y="258177"/>
                        <a:pt x="282787" y="266624"/>
                      </a:cubicBezTo>
                      <a:cubicBezTo>
                        <a:pt x="282404" y="271232"/>
                        <a:pt x="282787" y="276608"/>
                        <a:pt x="282787" y="2835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29" name="Google Shape;429;p96"/>
                <p:cNvSpPr/>
                <p:nvPr/>
              </p:nvSpPr>
              <p:spPr>
                <a:xfrm>
                  <a:off x="2962679" y="5486092"/>
                  <a:ext cx="314009" cy="329945"/>
                </a:xfrm>
                <a:custGeom>
                  <a:avLst/>
                  <a:gdLst/>
                  <a:ahLst/>
                  <a:cxnLst/>
                  <a:rect l="l" t="t" r="r" b="b"/>
                  <a:pathLst>
                    <a:path w="314009" h="329945" extrusionOk="0">
                      <a:moveTo>
                        <a:pt x="98310" y="168286"/>
                      </a:moveTo>
                      <a:cubicBezTo>
                        <a:pt x="47268" y="122207"/>
                        <a:pt x="57630" y="59617"/>
                        <a:pt x="90635" y="27362"/>
                      </a:cubicBezTo>
                      <a:cubicBezTo>
                        <a:pt x="127093" y="-8733"/>
                        <a:pt x="185427" y="-9117"/>
                        <a:pt x="222653" y="26210"/>
                      </a:cubicBezTo>
                      <a:cubicBezTo>
                        <a:pt x="257193" y="59233"/>
                        <a:pt x="266787" y="122975"/>
                        <a:pt x="218048" y="167134"/>
                      </a:cubicBezTo>
                      <a:cubicBezTo>
                        <a:pt x="232631" y="177118"/>
                        <a:pt x="248750" y="186333"/>
                        <a:pt x="262182" y="198237"/>
                      </a:cubicBezTo>
                      <a:cubicBezTo>
                        <a:pt x="295954" y="227804"/>
                        <a:pt x="312457" y="265819"/>
                        <a:pt x="313992" y="310746"/>
                      </a:cubicBezTo>
                      <a:cubicBezTo>
                        <a:pt x="314376" y="324185"/>
                        <a:pt x="308619" y="329945"/>
                        <a:pt x="295187" y="329945"/>
                      </a:cubicBezTo>
                      <a:cubicBezTo>
                        <a:pt x="203081" y="329945"/>
                        <a:pt x="111359" y="329945"/>
                        <a:pt x="19253" y="329945"/>
                      </a:cubicBezTo>
                      <a:cubicBezTo>
                        <a:pt x="5437" y="329945"/>
                        <a:pt x="-704" y="324185"/>
                        <a:pt x="64" y="309978"/>
                      </a:cubicBezTo>
                      <a:cubicBezTo>
                        <a:pt x="3518" y="247003"/>
                        <a:pt x="33452" y="201309"/>
                        <a:pt x="89483" y="172510"/>
                      </a:cubicBezTo>
                      <a:cubicBezTo>
                        <a:pt x="92170" y="170974"/>
                        <a:pt x="94856" y="169822"/>
                        <a:pt x="98310" y="168286"/>
                      </a:cubicBezTo>
                      <a:close/>
                      <a:moveTo>
                        <a:pt x="280220" y="297690"/>
                      </a:moveTo>
                      <a:cubicBezTo>
                        <a:pt x="279068" y="253147"/>
                        <a:pt x="233399" y="185565"/>
                        <a:pt x="151655" y="188253"/>
                      </a:cubicBezTo>
                      <a:cubicBezTo>
                        <a:pt x="91402" y="190173"/>
                        <a:pt x="29231" y="247388"/>
                        <a:pt x="33836" y="297306"/>
                      </a:cubicBezTo>
                      <a:cubicBezTo>
                        <a:pt x="94856" y="297306"/>
                        <a:pt x="155493" y="297306"/>
                        <a:pt x="219583" y="297306"/>
                      </a:cubicBezTo>
                      <a:cubicBezTo>
                        <a:pt x="213059" y="286938"/>
                        <a:pt x="208070" y="278491"/>
                        <a:pt x="202313" y="270427"/>
                      </a:cubicBezTo>
                      <a:cubicBezTo>
                        <a:pt x="195405" y="260827"/>
                        <a:pt x="194638" y="252379"/>
                        <a:pt x="201929" y="246236"/>
                      </a:cubicBezTo>
                      <a:cubicBezTo>
                        <a:pt x="208838" y="240092"/>
                        <a:pt x="218048" y="241628"/>
                        <a:pt x="226107" y="250076"/>
                      </a:cubicBezTo>
                      <a:cubicBezTo>
                        <a:pt x="238772" y="263515"/>
                        <a:pt x="246064" y="279642"/>
                        <a:pt x="249901" y="297690"/>
                      </a:cubicBezTo>
                      <a:cubicBezTo>
                        <a:pt x="260263" y="297690"/>
                        <a:pt x="270242" y="297690"/>
                        <a:pt x="280220" y="297690"/>
                      </a:cubicBezTo>
                      <a:close/>
                      <a:moveTo>
                        <a:pt x="219967" y="93792"/>
                      </a:moveTo>
                      <a:cubicBezTo>
                        <a:pt x="219967" y="59233"/>
                        <a:pt x="191568" y="30818"/>
                        <a:pt x="156644" y="31202"/>
                      </a:cubicBezTo>
                      <a:cubicBezTo>
                        <a:pt x="122488" y="31202"/>
                        <a:pt x="94472" y="59617"/>
                        <a:pt x="94089" y="93792"/>
                      </a:cubicBezTo>
                      <a:cubicBezTo>
                        <a:pt x="94089" y="128735"/>
                        <a:pt x="122104" y="156766"/>
                        <a:pt x="156644" y="157150"/>
                      </a:cubicBezTo>
                      <a:cubicBezTo>
                        <a:pt x="191568" y="157150"/>
                        <a:pt x="219967" y="128735"/>
                        <a:pt x="219967" y="9379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0" name="Google Shape;430;p96"/>
                <p:cNvSpPr/>
                <p:nvPr/>
              </p:nvSpPr>
              <p:spPr>
                <a:xfrm>
                  <a:off x="2522873" y="5485743"/>
                  <a:ext cx="314009" cy="329909"/>
                </a:xfrm>
                <a:custGeom>
                  <a:avLst/>
                  <a:gdLst/>
                  <a:ahLst/>
                  <a:cxnLst/>
                  <a:rect l="l" t="t" r="r" b="b"/>
                  <a:pathLst>
                    <a:path w="314009" h="329909" extrusionOk="0">
                      <a:moveTo>
                        <a:pt x="98310" y="168634"/>
                      </a:moveTo>
                      <a:cubicBezTo>
                        <a:pt x="48036" y="123708"/>
                        <a:pt x="57246" y="61118"/>
                        <a:pt x="89867" y="28095"/>
                      </a:cubicBezTo>
                      <a:cubicBezTo>
                        <a:pt x="126326" y="-8384"/>
                        <a:pt x="184276" y="-9536"/>
                        <a:pt x="221886" y="25791"/>
                      </a:cubicBezTo>
                      <a:cubicBezTo>
                        <a:pt x="256426" y="58046"/>
                        <a:pt x="267171" y="122940"/>
                        <a:pt x="216129" y="168634"/>
                      </a:cubicBezTo>
                      <a:cubicBezTo>
                        <a:pt x="239923" y="179002"/>
                        <a:pt x="260647" y="193594"/>
                        <a:pt x="277149" y="213561"/>
                      </a:cubicBezTo>
                      <a:cubicBezTo>
                        <a:pt x="300560" y="241592"/>
                        <a:pt x="312840" y="274231"/>
                        <a:pt x="313992" y="310710"/>
                      </a:cubicBezTo>
                      <a:cubicBezTo>
                        <a:pt x="314375" y="323766"/>
                        <a:pt x="308619" y="329909"/>
                        <a:pt x="295187" y="329909"/>
                      </a:cubicBezTo>
                      <a:cubicBezTo>
                        <a:pt x="203081" y="329909"/>
                        <a:pt x="111359" y="329909"/>
                        <a:pt x="19253" y="329909"/>
                      </a:cubicBezTo>
                      <a:cubicBezTo>
                        <a:pt x="5437" y="329909"/>
                        <a:pt x="-704" y="324150"/>
                        <a:pt x="64" y="309942"/>
                      </a:cubicBezTo>
                      <a:cubicBezTo>
                        <a:pt x="3902" y="246968"/>
                        <a:pt x="33836" y="201273"/>
                        <a:pt x="89867" y="172474"/>
                      </a:cubicBezTo>
                      <a:cubicBezTo>
                        <a:pt x="92554" y="171322"/>
                        <a:pt x="95240" y="170170"/>
                        <a:pt x="98310" y="168634"/>
                      </a:cubicBezTo>
                      <a:close/>
                      <a:moveTo>
                        <a:pt x="94472" y="298038"/>
                      </a:moveTo>
                      <a:cubicBezTo>
                        <a:pt x="159330" y="298038"/>
                        <a:pt x="219967" y="298038"/>
                        <a:pt x="280987" y="298038"/>
                      </a:cubicBezTo>
                      <a:cubicBezTo>
                        <a:pt x="279068" y="251960"/>
                        <a:pt x="233783" y="187834"/>
                        <a:pt x="155876" y="188602"/>
                      </a:cubicBezTo>
                      <a:cubicBezTo>
                        <a:pt x="78738" y="189370"/>
                        <a:pt x="35371" y="254264"/>
                        <a:pt x="34220" y="298038"/>
                      </a:cubicBezTo>
                      <a:cubicBezTo>
                        <a:pt x="44198" y="298038"/>
                        <a:pt x="54176" y="298038"/>
                        <a:pt x="64154" y="298038"/>
                      </a:cubicBezTo>
                      <a:cubicBezTo>
                        <a:pt x="71446" y="273079"/>
                        <a:pt x="77203" y="261944"/>
                        <a:pt x="88716" y="250424"/>
                      </a:cubicBezTo>
                      <a:cubicBezTo>
                        <a:pt x="91402" y="247736"/>
                        <a:pt x="94472" y="245048"/>
                        <a:pt x="98310" y="243896"/>
                      </a:cubicBezTo>
                      <a:cubicBezTo>
                        <a:pt x="105218" y="241976"/>
                        <a:pt x="111359" y="243896"/>
                        <a:pt x="115580" y="250040"/>
                      </a:cubicBezTo>
                      <a:cubicBezTo>
                        <a:pt x="119801" y="256568"/>
                        <a:pt x="119034" y="262711"/>
                        <a:pt x="114429" y="269239"/>
                      </a:cubicBezTo>
                      <a:cubicBezTo>
                        <a:pt x="107137" y="278071"/>
                        <a:pt x="101764" y="287287"/>
                        <a:pt x="94472" y="298038"/>
                      </a:cubicBezTo>
                      <a:close/>
                      <a:moveTo>
                        <a:pt x="157412" y="31551"/>
                      </a:moveTo>
                      <a:cubicBezTo>
                        <a:pt x="122488" y="31551"/>
                        <a:pt x="94089" y="59582"/>
                        <a:pt x="94472" y="94141"/>
                      </a:cubicBezTo>
                      <a:cubicBezTo>
                        <a:pt x="94472" y="129084"/>
                        <a:pt x="122872" y="157115"/>
                        <a:pt x="157412" y="157115"/>
                      </a:cubicBezTo>
                      <a:cubicBezTo>
                        <a:pt x="191567" y="157115"/>
                        <a:pt x="219967" y="129084"/>
                        <a:pt x="219967" y="94909"/>
                      </a:cubicBezTo>
                      <a:cubicBezTo>
                        <a:pt x="220351" y="59966"/>
                        <a:pt x="192335" y="31551"/>
                        <a:pt x="157412" y="3155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1" name="Google Shape;431;p96"/>
                <p:cNvSpPr/>
                <p:nvPr/>
              </p:nvSpPr>
              <p:spPr>
                <a:xfrm>
                  <a:off x="2444246" y="5234238"/>
                  <a:ext cx="219597" cy="220082"/>
                </a:xfrm>
                <a:custGeom>
                  <a:avLst/>
                  <a:gdLst/>
                  <a:ahLst/>
                  <a:cxnLst/>
                  <a:rect l="l" t="t" r="r" b="b"/>
                  <a:pathLst>
                    <a:path w="219597" h="220082" extrusionOk="0">
                      <a:moveTo>
                        <a:pt x="157748" y="105269"/>
                      </a:moveTo>
                      <a:cubicBezTo>
                        <a:pt x="185764" y="119861"/>
                        <a:pt x="205720" y="141364"/>
                        <a:pt x="214547" y="171700"/>
                      </a:cubicBezTo>
                      <a:cubicBezTo>
                        <a:pt x="217617" y="181683"/>
                        <a:pt x="218769" y="192051"/>
                        <a:pt x="219536" y="202419"/>
                      </a:cubicBezTo>
                      <a:cubicBezTo>
                        <a:pt x="220304" y="213170"/>
                        <a:pt x="213779" y="219698"/>
                        <a:pt x="203034" y="220082"/>
                      </a:cubicBezTo>
                      <a:cubicBezTo>
                        <a:pt x="140862" y="220082"/>
                        <a:pt x="78691" y="220082"/>
                        <a:pt x="16519" y="220082"/>
                      </a:cubicBezTo>
                      <a:cubicBezTo>
                        <a:pt x="5774" y="220082"/>
                        <a:pt x="-367" y="213554"/>
                        <a:pt x="17" y="202419"/>
                      </a:cubicBezTo>
                      <a:cubicBezTo>
                        <a:pt x="1552" y="163636"/>
                        <a:pt x="18438" y="133685"/>
                        <a:pt x="50675" y="112181"/>
                      </a:cubicBezTo>
                      <a:cubicBezTo>
                        <a:pt x="52594" y="111029"/>
                        <a:pt x="54513" y="109877"/>
                        <a:pt x="56432" y="108725"/>
                      </a:cubicBezTo>
                      <a:cubicBezTo>
                        <a:pt x="58351" y="107573"/>
                        <a:pt x="60269" y="106422"/>
                        <a:pt x="62188" y="105269"/>
                      </a:cubicBezTo>
                      <a:cubicBezTo>
                        <a:pt x="40697" y="68791"/>
                        <a:pt x="43000" y="37688"/>
                        <a:pt x="68329" y="15416"/>
                      </a:cubicBezTo>
                      <a:cubicBezTo>
                        <a:pt x="91355" y="-4551"/>
                        <a:pt x="125895" y="-5319"/>
                        <a:pt x="149689" y="14264"/>
                      </a:cubicBezTo>
                      <a:cubicBezTo>
                        <a:pt x="176554" y="35768"/>
                        <a:pt x="179240" y="66871"/>
                        <a:pt x="157748" y="105269"/>
                      </a:cubicBezTo>
                      <a:close/>
                      <a:moveTo>
                        <a:pt x="186148" y="188211"/>
                      </a:moveTo>
                      <a:cubicBezTo>
                        <a:pt x="180391" y="151732"/>
                        <a:pt x="145084" y="124085"/>
                        <a:pt x="105939" y="126005"/>
                      </a:cubicBezTo>
                      <a:cubicBezTo>
                        <a:pt x="70631" y="127541"/>
                        <a:pt x="36092" y="157492"/>
                        <a:pt x="34557" y="188211"/>
                      </a:cubicBezTo>
                      <a:cubicBezTo>
                        <a:pt x="85215" y="188211"/>
                        <a:pt x="135490" y="188211"/>
                        <a:pt x="186148" y="188211"/>
                      </a:cubicBezTo>
                      <a:close/>
                      <a:moveTo>
                        <a:pt x="141630" y="63415"/>
                      </a:moveTo>
                      <a:cubicBezTo>
                        <a:pt x="141630" y="46135"/>
                        <a:pt x="127814" y="31928"/>
                        <a:pt x="110928" y="31928"/>
                      </a:cubicBezTo>
                      <a:cubicBezTo>
                        <a:pt x="93274" y="31544"/>
                        <a:pt x="79075" y="46135"/>
                        <a:pt x="79075" y="63415"/>
                      </a:cubicBezTo>
                      <a:cubicBezTo>
                        <a:pt x="79075" y="80310"/>
                        <a:pt x="93274" y="94518"/>
                        <a:pt x="110544" y="94518"/>
                      </a:cubicBezTo>
                      <a:cubicBezTo>
                        <a:pt x="127430" y="94518"/>
                        <a:pt x="141246" y="80310"/>
                        <a:pt x="141630" y="634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2" name="Google Shape;432;p96"/>
                <p:cNvSpPr/>
                <p:nvPr/>
              </p:nvSpPr>
              <p:spPr>
                <a:xfrm>
                  <a:off x="3135377" y="5234295"/>
                  <a:ext cx="219647" cy="220409"/>
                </a:xfrm>
                <a:custGeom>
                  <a:avLst/>
                  <a:gdLst/>
                  <a:ahLst/>
                  <a:cxnLst/>
                  <a:rect l="l" t="t" r="r" b="b"/>
                  <a:pathLst>
                    <a:path w="219647" h="220409" extrusionOk="0">
                      <a:moveTo>
                        <a:pt x="62236" y="105213"/>
                      </a:moveTo>
                      <a:cubicBezTo>
                        <a:pt x="40744" y="67966"/>
                        <a:pt x="43431" y="36479"/>
                        <a:pt x="69143" y="14975"/>
                      </a:cubicBezTo>
                      <a:cubicBezTo>
                        <a:pt x="92554" y="-4992"/>
                        <a:pt x="126710" y="-4992"/>
                        <a:pt x="150504" y="14975"/>
                      </a:cubicBezTo>
                      <a:cubicBezTo>
                        <a:pt x="176600" y="36863"/>
                        <a:pt x="178903" y="68350"/>
                        <a:pt x="157795" y="104829"/>
                      </a:cubicBezTo>
                      <a:cubicBezTo>
                        <a:pt x="165855" y="110589"/>
                        <a:pt x="174298" y="115580"/>
                        <a:pt x="181590" y="121724"/>
                      </a:cubicBezTo>
                      <a:cubicBezTo>
                        <a:pt x="205767" y="142460"/>
                        <a:pt x="218048" y="168955"/>
                        <a:pt x="219583" y="200826"/>
                      </a:cubicBezTo>
                      <a:cubicBezTo>
                        <a:pt x="220351" y="214265"/>
                        <a:pt x="214210" y="220409"/>
                        <a:pt x="201162" y="220409"/>
                      </a:cubicBezTo>
                      <a:cubicBezTo>
                        <a:pt x="140142" y="220409"/>
                        <a:pt x="79505" y="220409"/>
                        <a:pt x="18485" y="220409"/>
                      </a:cubicBezTo>
                      <a:cubicBezTo>
                        <a:pt x="5437" y="220409"/>
                        <a:pt x="-704" y="214265"/>
                        <a:pt x="64" y="200826"/>
                      </a:cubicBezTo>
                      <a:cubicBezTo>
                        <a:pt x="1983" y="162811"/>
                        <a:pt x="18869" y="133628"/>
                        <a:pt x="50722" y="112509"/>
                      </a:cubicBezTo>
                      <a:cubicBezTo>
                        <a:pt x="54560" y="109437"/>
                        <a:pt x="58398" y="107517"/>
                        <a:pt x="62236" y="105213"/>
                      </a:cubicBezTo>
                      <a:close/>
                      <a:moveTo>
                        <a:pt x="186195" y="188154"/>
                      </a:moveTo>
                      <a:cubicBezTo>
                        <a:pt x="180822" y="151675"/>
                        <a:pt x="145515" y="124412"/>
                        <a:pt x="105986" y="125948"/>
                      </a:cubicBezTo>
                      <a:cubicBezTo>
                        <a:pt x="71062" y="127484"/>
                        <a:pt x="36523" y="157051"/>
                        <a:pt x="34604" y="188154"/>
                      </a:cubicBezTo>
                      <a:cubicBezTo>
                        <a:pt x="84878" y="188154"/>
                        <a:pt x="135537" y="188154"/>
                        <a:pt x="186195" y="188154"/>
                      </a:cubicBezTo>
                      <a:close/>
                      <a:moveTo>
                        <a:pt x="141293" y="62590"/>
                      </a:moveTo>
                      <a:cubicBezTo>
                        <a:pt x="140909" y="45311"/>
                        <a:pt x="126710" y="31487"/>
                        <a:pt x="109824" y="31487"/>
                      </a:cubicBezTo>
                      <a:cubicBezTo>
                        <a:pt x="92170" y="31487"/>
                        <a:pt x="78354" y="46079"/>
                        <a:pt x="78738" y="63742"/>
                      </a:cubicBezTo>
                      <a:cubicBezTo>
                        <a:pt x="79122" y="80638"/>
                        <a:pt x="93705" y="94461"/>
                        <a:pt x="110591" y="94077"/>
                      </a:cubicBezTo>
                      <a:cubicBezTo>
                        <a:pt x="127861" y="94077"/>
                        <a:pt x="141677" y="79870"/>
                        <a:pt x="141293" y="6259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3" name="Google Shape;433;p96"/>
                <p:cNvSpPr/>
                <p:nvPr/>
              </p:nvSpPr>
              <p:spPr>
                <a:xfrm>
                  <a:off x="2837244" y="5533037"/>
                  <a:ext cx="125498" cy="125948"/>
                </a:xfrm>
                <a:custGeom>
                  <a:avLst/>
                  <a:gdLst/>
                  <a:ahLst/>
                  <a:cxnLst/>
                  <a:rect l="l" t="t" r="r" b="b"/>
                  <a:pathLst>
                    <a:path w="125498" h="125948" extrusionOk="0">
                      <a:moveTo>
                        <a:pt x="62559" y="0"/>
                      </a:moveTo>
                      <a:cubicBezTo>
                        <a:pt x="97483" y="0"/>
                        <a:pt x="125498" y="28031"/>
                        <a:pt x="125498" y="62974"/>
                      </a:cubicBezTo>
                      <a:cubicBezTo>
                        <a:pt x="125498" y="97533"/>
                        <a:pt x="97099" y="125948"/>
                        <a:pt x="62559" y="125948"/>
                      </a:cubicBezTo>
                      <a:cubicBezTo>
                        <a:pt x="28403" y="125948"/>
                        <a:pt x="388" y="97917"/>
                        <a:pt x="4" y="63742"/>
                      </a:cubicBezTo>
                      <a:cubicBezTo>
                        <a:pt x="-380" y="28415"/>
                        <a:pt x="27636" y="0"/>
                        <a:pt x="62559" y="0"/>
                      </a:cubicBezTo>
                      <a:close/>
                      <a:moveTo>
                        <a:pt x="62559" y="31487"/>
                      </a:moveTo>
                      <a:cubicBezTo>
                        <a:pt x="45289" y="31487"/>
                        <a:pt x="31473" y="45695"/>
                        <a:pt x="31473" y="62974"/>
                      </a:cubicBezTo>
                      <a:cubicBezTo>
                        <a:pt x="31473" y="80638"/>
                        <a:pt x="46057" y="94845"/>
                        <a:pt x="63327" y="94461"/>
                      </a:cubicBezTo>
                      <a:cubicBezTo>
                        <a:pt x="80213" y="94077"/>
                        <a:pt x="94413" y="79870"/>
                        <a:pt x="94029" y="62590"/>
                      </a:cubicBezTo>
                      <a:cubicBezTo>
                        <a:pt x="93645" y="45311"/>
                        <a:pt x="79829" y="31487"/>
                        <a:pt x="62559" y="314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4" name="Google Shape;434;p96"/>
                <p:cNvSpPr/>
                <p:nvPr/>
              </p:nvSpPr>
              <p:spPr>
                <a:xfrm>
                  <a:off x="2459992" y="5485801"/>
                  <a:ext cx="94419" cy="94102"/>
                </a:xfrm>
                <a:custGeom>
                  <a:avLst/>
                  <a:gdLst/>
                  <a:ahLst/>
                  <a:cxnLst/>
                  <a:rect l="l" t="t" r="r" b="b"/>
                  <a:pathLst>
                    <a:path w="94419" h="94102" extrusionOk="0">
                      <a:moveTo>
                        <a:pt x="94414" y="48388"/>
                      </a:moveTo>
                      <a:cubicBezTo>
                        <a:pt x="94030" y="73731"/>
                        <a:pt x="72155" y="94850"/>
                        <a:pt x="46442" y="94082"/>
                      </a:cubicBezTo>
                      <a:cubicBezTo>
                        <a:pt x="20345" y="93698"/>
                        <a:pt x="-378" y="71811"/>
                        <a:pt x="5" y="45700"/>
                      </a:cubicBezTo>
                      <a:cubicBezTo>
                        <a:pt x="773" y="19973"/>
                        <a:pt x="22264" y="-379"/>
                        <a:pt x="47977" y="5"/>
                      </a:cubicBezTo>
                      <a:cubicBezTo>
                        <a:pt x="74074" y="389"/>
                        <a:pt x="94798" y="22277"/>
                        <a:pt x="94414" y="48388"/>
                      </a:cubicBezTo>
                      <a:close/>
                      <a:moveTo>
                        <a:pt x="62944" y="47236"/>
                      </a:moveTo>
                      <a:cubicBezTo>
                        <a:pt x="62944" y="38788"/>
                        <a:pt x="56036" y="31492"/>
                        <a:pt x="47593" y="31492"/>
                      </a:cubicBezTo>
                      <a:cubicBezTo>
                        <a:pt x="39150" y="31108"/>
                        <a:pt x="31859" y="38020"/>
                        <a:pt x="31475" y="46468"/>
                      </a:cubicBezTo>
                      <a:cubicBezTo>
                        <a:pt x="31091" y="55300"/>
                        <a:pt x="38383" y="62979"/>
                        <a:pt x="47210" y="62979"/>
                      </a:cubicBezTo>
                      <a:cubicBezTo>
                        <a:pt x="55653" y="62595"/>
                        <a:pt x="62944" y="55684"/>
                        <a:pt x="62944" y="472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5" name="Google Shape;435;p96"/>
                <p:cNvSpPr/>
                <p:nvPr/>
              </p:nvSpPr>
              <p:spPr>
                <a:xfrm>
                  <a:off x="3245585" y="5485802"/>
                  <a:ext cx="94408" cy="94087"/>
                </a:xfrm>
                <a:custGeom>
                  <a:avLst/>
                  <a:gdLst/>
                  <a:ahLst/>
                  <a:cxnLst/>
                  <a:rect l="l" t="t" r="r" b="b"/>
                  <a:pathLst>
                    <a:path w="94408" h="94087" extrusionOk="0">
                      <a:moveTo>
                        <a:pt x="0" y="46852"/>
                      </a:moveTo>
                      <a:cubicBezTo>
                        <a:pt x="0" y="20740"/>
                        <a:pt x="21491" y="-379"/>
                        <a:pt x="47972" y="5"/>
                      </a:cubicBezTo>
                      <a:cubicBezTo>
                        <a:pt x="73301" y="389"/>
                        <a:pt x="94409" y="21893"/>
                        <a:pt x="94409" y="47236"/>
                      </a:cubicBezTo>
                      <a:cubicBezTo>
                        <a:pt x="94025" y="73347"/>
                        <a:pt x="72533" y="94466"/>
                        <a:pt x="46437" y="94082"/>
                      </a:cubicBezTo>
                      <a:cubicBezTo>
                        <a:pt x="20724" y="93698"/>
                        <a:pt x="0" y="72579"/>
                        <a:pt x="0" y="46852"/>
                      </a:cubicBezTo>
                      <a:close/>
                      <a:moveTo>
                        <a:pt x="46821" y="31492"/>
                      </a:moveTo>
                      <a:cubicBezTo>
                        <a:pt x="38378" y="31492"/>
                        <a:pt x="31470" y="38404"/>
                        <a:pt x="31086" y="46852"/>
                      </a:cubicBezTo>
                      <a:cubicBezTo>
                        <a:pt x="31086" y="55299"/>
                        <a:pt x="37994" y="62595"/>
                        <a:pt x="46437" y="62595"/>
                      </a:cubicBezTo>
                      <a:cubicBezTo>
                        <a:pt x="55263" y="62979"/>
                        <a:pt x="62555" y="55299"/>
                        <a:pt x="62555" y="46468"/>
                      </a:cubicBezTo>
                      <a:cubicBezTo>
                        <a:pt x="62555" y="38404"/>
                        <a:pt x="55263" y="31492"/>
                        <a:pt x="46821" y="3149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6" name="Google Shape;436;p96"/>
                <p:cNvSpPr/>
                <p:nvPr/>
              </p:nvSpPr>
              <p:spPr>
                <a:xfrm>
                  <a:off x="2523320" y="5014653"/>
                  <a:ext cx="94030" cy="94077"/>
                </a:xfrm>
                <a:custGeom>
                  <a:avLst/>
                  <a:gdLst/>
                  <a:ahLst/>
                  <a:cxnLst/>
                  <a:rect l="l" t="t" r="r" b="b"/>
                  <a:pathLst>
                    <a:path w="94030" h="94077" extrusionOk="0">
                      <a:moveTo>
                        <a:pt x="94025" y="46462"/>
                      </a:moveTo>
                      <a:cubicBezTo>
                        <a:pt x="94409" y="72574"/>
                        <a:pt x="73301" y="94077"/>
                        <a:pt x="47204" y="94077"/>
                      </a:cubicBezTo>
                      <a:cubicBezTo>
                        <a:pt x="21491" y="94077"/>
                        <a:pt x="384" y="72958"/>
                        <a:pt x="0" y="47615"/>
                      </a:cubicBezTo>
                      <a:cubicBezTo>
                        <a:pt x="0" y="21503"/>
                        <a:pt x="21108" y="0"/>
                        <a:pt x="46821" y="0"/>
                      </a:cubicBezTo>
                      <a:cubicBezTo>
                        <a:pt x="72534" y="0"/>
                        <a:pt x="93641" y="20735"/>
                        <a:pt x="94025" y="46462"/>
                      </a:cubicBezTo>
                      <a:close/>
                      <a:moveTo>
                        <a:pt x="62555" y="47231"/>
                      </a:moveTo>
                      <a:cubicBezTo>
                        <a:pt x="62555" y="38783"/>
                        <a:pt x="56031" y="31487"/>
                        <a:pt x="47588" y="31487"/>
                      </a:cubicBezTo>
                      <a:cubicBezTo>
                        <a:pt x="38761" y="31103"/>
                        <a:pt x="31470" y="38399"/>
                        <a:pt x="31470" y="47231"/>
                      </a:cubicBezTo>
                      <a:cubicBezTo>
                        <a:pt x="31470" y="55678"/>
                        <a:pt x="38761" y="62590"/>
                        <a:pt x="47204" y="62590"/>
                      </a:cubicBezTo>
                      <a:cubicBezTo>
                        <a:pt x="55264" y="62590"/>
                        <a:pt x="62172" y="55678"/>
                        <a:pt x="62555" y="4723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7" name="Google Shape;437;p96"/>
                <p:cNvSpPr/>
                <p:nvPr/>
              </p:nvSpPr>
              <p:spPr>
                <a:xfrm>
                  <a:off x="3182646" y="5014648"/>
                  <a:ext cx="94030" cy="94466"/>
                </a:xfrm>
                <a:custGeom>
                  <a:avLst/>
                  <a:gdLst/>
                  <a:ahLst/>
                  <a:cxnLst/>
                  <a:rect l="l" t="t" r="r" b="b"/>
                  <a:pathLst>
                    <a:path w="94030" h="94466" extrusionOk="0">
                      <a:moveTo>
                        <a:pt x="47204" y="5"/>
                      </a:moveTo>
                      <a:cubicBezTo>
                        <a:pt x="73301" y="5"/>
                        <a:pt x="94409" y="21892"/>
                        <a:pt x="94025" y="48004"/>
                      </a:cubicBezTo>
                      <a:cubicBezTo>
                        <a:pt x="93641" y="73731"/>
                        <a:pt x="72534" y="94466"/>
                        <a:pt x="46821" y="94466"/>
                      </a:cubicBezTo>
                      <a:cubicBezTo>
                        <a:pt x="21108" y="94466"/>
                        <a:pt x="0" y="73347"/>
                        <a:pt x="0" y="47620"/>
                      </a:cubicBezTo>
                      <a:cubicBezTo>
                        <a:pt x="0" y="21124"/>
                        <a:pt x="21108" y="-379"/>
                        <a:pt x="47204" y="5"/>
                      </a:cubicBezTo>
                      <a:close/>
                      <a:moveTo>
                        <a:pt x="62555" y="46852"/>
                      </a:moveTo>
                      <a:cubicBezTo>
                        <a:pt x="62555" y="38404"/>
                        <a:pt x="55647" y="31492"/>
                        <a:pt x="47204" y="31492"/>
                      </a:cubicBezTo>
                      <a:cubicBezTo>
                        <a:pt x="38378" y="31492"/>
                        <a:pt x="31086" y="38788"/>
                        <a:pt x="31470" y="47620"/>
                      </a:cubicBezTo>
                      <a:cubicBezTo>
                        <a:pt x="31853" y="56067"/>
                        <a:pt x="39145" y="62979"/>
                        <a:pt x="47588" y="62595"/>
                      </a:cubicBezTo>
                      <a:cubicBezTo>
                        <a:pt x="56031" y="62211"/>
                        <a:pt x="62939" y="55299"/>
                        <a:pt x="62555" y="4685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ase Study 3">
  <p:cSld name="Case Study 3">
    <p:spTree>
      <p:nvGrpSpPr>
        <p:cNvPr id="1" name="Shape 438"/>
        <p:cNvGrpSpPr/>
        <p:nvPr/>
      </p:nvGrpSpPr>
      <p:grpSpPr>
        <a:xfrm>
          <a:off x="0" y="0"/>
          <a:ext cx="0" cy="0"/>
          <a:chOff x="0" y="0"/>
          <a:chExt cx="0" cy="0"/>
        </a:xfrm>
      </p:grpSpPr>
      <p:sp>
        <p:nvSpPr>
          <p:cNvPr id="439" name="Google Shape;439;p97"/>
          <p:cNvSpPr/>
          <p:nvPr/>
        </p:nvSpPr>
        <p:spPr>
          <a:xfrm>
            <a:off x="0" y="0"/>
            <a:ext cx="4833258" cy="4526277"/>
          </a:xfrm>
          <a:custGeom>
            <a:avLst/>
            <a:gdLst/>
            <a:ahLst/>
            <a:cxnLst/>
            <a:rect l="l" t="t" r="r" b="b"/>
            <a:pathLst>
              <a:path w="4833258" h="4526277" extrusionOk="0">
                <a:moveTo>
                  <a:pt x="0" y="0"/>
                </a:moveTo>
                <a:lnTo>
                  <a:pt x="4218941" y="0"/>
                </a:lnTo>
                <a:lnTo>
                  <a:pt x="4357791" y="185682"/>
                </a:lnTo>
                <a:cubicBezTo>
                  <a:pt x="4657976" y="630015"/>
                  <a:pt x="4833258" y="1165665"/>
                  <a:pt x="4833258" y="1742255"/>
                </a:cubicBezTo>
                <a:cubicBezTo>
                  <a:pt x="4833258" y="3279828"/>
                  <a:pt x="3586809" y="4526277"/>
                  <a:pt x="2049236" y="4526277"/>
                </a:cubicBezTo>
                <a:cubicBezTo>
                  <a:pt x="1280450" y="4526277"/>
                  <a:pt x="584444" y="4214665"/>
                  <a:pt x="80635" y="3710856"/>
                </a:cubicBezTo>
                <a:lnTo>
                  <a:pt x="0" y="3622135"/>
                </a:lnTo>
                <a:close/>
              </a:path>
            </a:pathLst>
          </a:custGeom>
          <a:solidFill>
            <a:srgbClr val="8AC03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40" name="Google Shape;440;p97"/>
          <p:cNvSpPr txBox="1">
            <a:spLocks noGrp="1"/>
          </p:cNvSpPr>
          <p:nvPr>
            <p:ph type="body" idx="1"/>
          </p:nvPr>
        </p:nvSpPr>
        <p:spPr>
          <a:xfrm>
            <a:off x="3128102" y="2738011"/>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1" name="Google Shape;441;p97"/>
          <p:cNvSpPr txBox="1">
            <a:spLocks noGrp="1"/>
          </p:cNvSpPr>
          <p:nvPr>
            <p:ph type="body" idx="2"/>
          </p:nvPr>
        </p:nvSpPr>
        <p:spPr>
          <a:xfrm>
            <a:off x="615910" y="805650"/>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2" name="Google Shape;442;p97"/>
          <p:cNvSpPr txBox="1">
            <a:spLocks noGrp="1"/>
          </p:cNvSpPr>
          <p:nvPr>
            <p:ph type="body" idx="3"/>
          </p:nvPr>
        </p:nvSpPr>
        <p:spPr>
          <a:xfrm>
            <a:off x="615910" y="803767"/>
            <a:ext cx="3288612" cy="2623117"/>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3" name="Google Shape;443;p97"/>
          <p:cNvSpPr txBox="1">
            <a:spLocks noGrp="1"/>
          </p:cNvSpPr>
          <p:nvPr>
            <p:ph type="body" idx="4"/>
          </p:nvPr>
        </p:nvSpPr>
        <p:spPr>
          <a:xfrm>
            <a:off x="615910" y="3393051"/>
            <a:ext cx="3297520" cy="21541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200"/>
              <a:buNone/>
              <a:defRPr sz="12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4" name="Google Shape;444;p97"/>
          <p:cNvSpPr txBox="1">
            <a:spLocks noGrp="1"/>
          </p:cNvSpPr>
          <p:nvPr>
            <p:ph type="body" idx="5"/>
          </p:nvPr>
        </p:nvSpPr>
        <p:spPr>
          <a:xfrm>
            <a:off x="766012" y="5289173"/>
            <a:ext cx="5992060" cy="1755156"/>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5" name="Google Shape;445;p97"/>
          <p:cNvSpPr txBox="1">
            <a:spLocks noGrp="1"/>
          </p:cNvSpPr>
          <p:nvPr>
            <p:ph type="body" idx="6"/>
          </p:nvPr>
        </p:nvSpPr>
        <p:spPr>
          <a:xfrm>
            <a:off x="766012" y="4654512"/>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446" name="Google Shape;446;p97"/>
          <p:cNvCxnSpPr/>
          <p:nvPr/>
        </p:nvCxnSpPr>
        <p:spPr>
          <a:xfrm>
            <a:off x="0" y="7249051"/>
            <a:ext cx="3607692" cy="0"/>
          </a:xfrm>
          <a:prstGeom prst="straightConnector1">
            <a:avLst/>
          </a:prstGeom>
          <a:noFill/>
          <a:ln w="28575" cap="flat" cmpd="sng">
            <a:solidFill>
              <a:srgbClr val="69ADAD"/>
            </a:solidFill>
            <a:prstDash val="solid"/>
            <a:miter lim="800000"/>
            <a:headEnd type="none" w="sm" len="sm"/>
            <a:tailEnd type="none" w="sm" len="sm"/>
          </a:ln>
        </p:spPr>
      </p:cxnSp>
      <p:sp>
        <p:nvSpPr>
          <p:cNvPr id="447" name="Google Shape;447;p97"/>
          <p:cNvSpPr txBox="1">
            <a:spLocks noGrp="1"/>
          </p:cNvSpPr>
          <p:nvPr>
            <p:ph type="body" idx="7"/>
          </p:nvPr>
        </p:nvSpPr>
        <p:spPr>
          <a:xfrm>
            <a:off x="730153" y="7433571"/>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97"/>
          <p:cNvSpPr txBox="1">
            <a:spLocks noGrp="1"/>
          </p:cNvSpPr>
          <p:nvPr>
            <p:ph type="body" idx="8"/>
          </p:nvPr>
        </p:nvSpPr>
        <p:spPr>
          <a:xfrm>
            <a:off x="730153" y="8032373"/>
            <a:ext cx="5992060" cy="1755156"/>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9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450" name="Google Shape;450;p97"/>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se Study 4">
  <p:cSld name="Case Study 4">
    <p:spTree>
      <p:nvGrpSpPr>
        <p:cNvPr id="1" name="Shape 451"/>
        <p:cNvGrpSpPr/>
        <p:nvPr/>
      </p:nvGrpSpPr>
      <p:grpSpPr>
        <a:xfrm>
          <a:off x="0" y="0"/>
          <a:ext cx="0" cy="0"/>
          <a:chOff x="0" y="0"/>
          <a:chExt cx="0" cy="0"/>
        </a:xfrm>
      </p:grpSpPr>
      <p:sp>
        <p:nvSpPr>
          <p:cNvPr id="452" name="Google Shape;452;p98"/>
          <p:cNvSpPr/>
          <p:nvPr/>
        </p:nvSpPr>
        <p:spPr>
          <a:xfrm>
            <a:off x="0" y="0"/>
            <a:ext cx="7559675" cy="9430871"/>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53" name="Google Shape;453;p98"/>
          <p:cNvSpPr txBox="1">
            <a:spLocks noGrp="1"/>
          </p:cNvSpPr>
          <p:nvPr>
            <p:ph type="body" idx="1"/>
          </p:nvPr>
        </p:nvSpPr>
        <p:spPr>
          <a:xfrm>
            <a:off x="766012" y="6149784"/>
            <a:ext cx="5992060" cy="285473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54" name="Google Shape;454;p98"/>
          <p:cNvSpPr txBox="1">
            <a:spLocks noGrp="1"/>
          </p:cNvSpPr>
          <p:nvPr>
            <p:ph type="body" idx="2"/>
          </p:nvPr>
        </p:nvSpPr>
        <p:spPr>
          <a:xfrm>
            <a:off x="766012" y="5515124"/>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55" name="Google Shape;455;p98"/>
          <p:cNvSpPr txBox="1">
            <a:spLocks noGrp="1"/>
          </p:cNvSpPr>
          <p:nvPr>
            <p:ph type="body" idx="3"/>
          </p:nvPr>
        </p:nvSpPr>
        <p:spPr>
          <a:xfrm>
            <a:off x="730154" y="1326776"/>
            <a:ext cx="5992060" cy="385143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56" name="Google Shape;456;p98"/>
          <p:cNvSpPr txBox="1">
            <a:spLocks noGrp="1"/>
          </p:cNvSpPr>
          <p:nvPr>
            <p:ph type="body" idx="4"/>
          </p:nvPr>
        </p:nvSpPr>
        <p:spPr>
          <a:xfrm>
            <a:off x="730154" y="692116"/>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457" name="Google Shape;457;p98"/>
          <p:cNvCxnSpPr/>
          <p:nvPr/>
        </p:nvCxnSpPr>
        <p:spPr>
          <a:xfrm>
            <a:off x="0" y="5348532"/>
            <a:ext cx="3607692" cy="0"/>
          </a:xfrm>
          <a:prstGeom prst="straightConnector1">
            <a:avLst/>
          </a:prstGeom>
          <a:noFill/>
          <a:ln w="28575" cap="flat" cmpd="sng">
            <a:solidFill>
              <a:schemeClr val="lt1"/>
            </a:solidFill>
            <a:prstDash val="solid"/>
            <a:miter lim="800000"/>
            <a:headEnd type="none" w="sm" len="sm"/>
            <a:tailEnd type="none" w="sm" len="sm"/>
          </a:ln>
        </p:spPr>
      </p:cxnSp>
      <p:grpSp>
        <p:nvGrpSpPr>
          <p:cNvPr id="458" name="Google Shape;458;p98"/>
          <p:cNvGrpSpPr/>
          <p:nvPr/>
        </p:nvGrpSpPr>
        <p:grpSpPr>
          <a:xfrm>
            <a:off x="5757333" y="-757463"/>
            <a:ext cx="2760592" cy="2761405"/>
            <a:chOff x="110688" y="1674538"/>
            <a:chExt cx="7339635" cy="7341798"/>
          </a:xfrm>
        </p:grpSpPr>
        <p:sp>
          <p:nvSpPr>
            <p:cNvPr id="459" name="Google Shape;459;p98"/>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60" name="Google Shape;460;p98"/>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461" name="Google Shape;461;p98"/>
          <p:cNvSpPr/>
          <p:nvPr/>
        </p:nvSpPr>
        <p:spPr>
          <a:xfrm>
            <a:off x="0" y="-1014153"/>
            <a:ext cx="7559675" cy="10141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62" name="Google Shape;462;p98"/>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63" name="Google Shape;463;p98"/>
          <p:cNvSpPr txBox="1"/>
          <p:nvPr/>
        </p:nvSpPr>
        <p:spPr>
          <a:xfrm>
            <a:off x="2098261" y="10046574"/>
            <a:ext cx="5181300" cy="6309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6D6E71"/>
              </a:buClr>
              <a:buSzPts val="700"/>
              <a:buFont typeface="Roboto"/>
              <a:buNone/>
            </a:pPr>
            <a:r>
              <a:rPr lang="sv-SE" sz="700" b="0" i="0" u="none" strike="noStrike" cap="none">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u="none" strike="noStrike" cap="none">
                <a:solidFill>
                  <a:srgbClr val="6D6E71"/>
                </a:solidFill>
                <a:latin typeface="Roboto"/>
                <a:ea typeface="Roboto"/>
                <a:cs typeface="Roboto"/>
                <a:sym typeface="Roboto"/>
              </a:rPr>
              <a:t>2021-2-BE04-KA220-YOU-000050778</a:t>
            </a:r>
            <a:br>
              <a:rPr lang="sv-SE"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sp>
        <p:nvSpPr>
          <p:cNvPr id="464" name="Google Shape;464;p98"/>
          <p:cNvSpPr/>
          <p:nvPr/>
        </p:nvSpPr>
        <p:spPr>
          <a:xfrm>
            <a:off x="1589709" y="974306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u="none" strike="noStrike" cap="none">
                <a:solidFill>
                  <a:schemeClr val="dk1"/>
                </a:solidFill>
                <a:latin typeface="Calibri"/>
                <a:ea typeface="Calibri"/>
                <a:cs typeface="Calibri"/>
                <a:sym typeface="Calibri"/>
              </a:rPr>
              <a:t>This resource is licensed under CC BY 4.0</a:t>
            </a:r>
            <a:endParaRPr sz="1283" b="0" i="0" u="none" strike="noStrike" cap="none">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465" name="Google Shape;465;p98"/>
          <p:cNvPicPr preferRelativeResize="0"/>
          <p:nvPr/>
        </p:nvPicPr>
        <p:blipFill rotWithShape="1">
          <a:blip r:embed="rId2">
            <a:alphaModFix/>
          </a:blip>
          <a:srcRect/>
          <a:stretch/>
        </p:blipFill>
        <p:spPr>
          <a:xfrm>
            <a:off x="324486" y="9660852"/>
            <a:ext cx="1244049" cy="433251"/>
          </a:xfrm>
          <a:prstGeom prst="rect">
            <a:avLst/>
          </a:prstGeom>
          <a:noFill/>
          <a:ln>
            <a:noFill/>
          </a:ln>
        </p:spPr>
      </p:pic>
      <p:pic>
        <p:nvPicPr>
          <p:cNvPr id="466" name="Google Shape;466;p98" descr="Co-funded by the European Union logo in png for web usage"/>
          <p:cNvPicPr preferRelativeResize="0"/>
          <p:nvPr/>
        </p:nvPicPr>
        <p:blipFill rotWithShape="1">
          <a:blip r:embed="rId3">
            <a:alphaModFix/>
          </a:blip>
          <a:srcRect/>
          <a:stretch/>
        </p:blipFill>
        <p:spPr>
          <a:xfrm>
            <a:off x="314577" y="10122987"/>
            <a:ext cx="1783683" cy="433251"/>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ase Study 5">
  <p:cSld name="Case Study 5">
    <p:spTree>
      <p:nvGrpSpPr>
        <p:cNvPr id="1" name="Shape 467"/>
        <p:cNvGrpSpPr/>
        <p:nvPr/>
      </p:nvGrpSpPr>
      <p:grpSpPr>
        <a:xfrm>
          <a:off x="0" y="0"/>
          <a:ext cx="0" cy="0"/>
          <a:chOff x="0" y="0"/>
          <a:chExt cx="0" cy="0"/>
        </a:xfrm>
      </p:grpSpPr>
      <p:sp>
        <p:nvSpPr>
          <p:cNvPr id="468" name="Google Shape;468;p99"/>
          <p:cNvSpPr>
            <a:spLocks noGrp="1"/>
          </p:cNvSpPr>
          <p:nvPr>
            <p:ph type="pic" idx="2"/>
          </p:nvPr>
        </p:nvSpPr>
        <p:spPr>
          <a:xfrm>
            <a:off x="659220" y="0"/>
            <a:ext cx="6900456" cy="5345113"/>
          </a:xfrm>
          <a:prstGeom prst="rect">
            <a:avLst/>
          </a:prstGeom>
          <a:noFill/>
          <a:ln>
            <a:noFill/>
          </a:ln>
        </p:spPr>
      </p:sp>
      <p:sp>
        <p:nvSpPr>
          <p:cNvPr id="469" name="Google Shape;469;p99"/>
          <p:cNvSpPr/>
          <p:nvPr/>
        </p:nvSpPr>
        <p:spPr>
          <a:xfrm>
            <a:off x="0" y="0"/>
            <a:ext cx="3701526" cy="5345113"/>
          </a:xfrm>
          <a:custGeom>
            <a:avLst/>
            <a:gdLst/>
            <a:ahLst/>
            <a:cxnLst/>
            <a:rect l="l" t="t" r="r" b="b"/>
            <a:pathLst>
              <a:path w="4376058" h="6319158" extrusionOk="0">
                <a:moveTo>
                  <a:pt x="0" y="0"/>
                </a:moveTo>
                <a:lnTo>
                  <a:pt x="2850196" y="0"/>
                </a:lnTo>
                <a:lnTo>
                  <a:pt x="2853446" y="1975"/>
                </a:lnTo>
                <a:cubicBezTo>
                  <a:pt x="3772081" y="622592"/>
                  <a:pt x="4376058" y="1673595"/>
                  <a:pt x="4376058" y="2865665"/>
                </a:cubicBezTo>
                <a:cubicBezTo>
                  <a:pt x="4376058" y="4772977"/>
                  <a:pt x="2829877" y="6319158"/>
                  <a:pt x="922565" y="6319158"/>
                </a:cubicBezTo>
                <a:cubicBezTo>
                  <a:pt x="684151" y="6319158"/>
                  <a:pt x="451380" y="6294999"/>
                  <a:pt x="226566" y="6248996"/>
                </a:cubicBezTo>
                <a:lnTo>
                  <a:pt x="0" y="6190740"/>
                </a:ln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70" name="Google Shape;470;p99"/>
          <p:cNvSpPr/>
          <p:nvPr/>
        </p:nvSpPr>
        <p:spPr>
          <a:xfrm>
            <a:off x="-1" y="5638037"/>
            <a:ext cx="1948757" cy="2169532"/>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71" name="Google Shape;471;p99"/>
          <p:cNvSpPr/>
          <p:nvPr/>
        </p:nvSpPr>
        <p:spPr>
          <a:xfrm>
            <a:off x="1870305" y="5638037"/>
            <a:ext cx="1948757" cy="2169532"/>
          </a:xfrm>
          <a:prstGeom prst="rect">
            <a:avLst/>
          </a:prstGeom>
          <a:solidFill>
            <a:srgbClr val="97C87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72" name="Google Shape;472;p99"/>
          <p:cNvSpPr/>
          <p:nvPr/>
        </p:nvSpPr>
        <p:spPr>
          <a:xfrm>
            <a:off x="3740612" y="5638037"/>
            <a:ext cx="1905014" cy="2169532"/>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73" name="Google Shape;473;p99"/>
          <p:cNvSpPr/>
          <p:nvPr/>
        </p:nvSpPr>
        <p:spPr>
          <a:xfrm>
            <a:off x="5645625" y="5638037"/>
            <a:ext cx="1914049" cy="2169532"/>
          </a:xfrm>
          <a:prstGeom prst="rect">
            <a:avLst/>
          </a:prstGeom>
          <a:solidFill>
            <a:srgbClr val="82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74" name="Google Shape;474;p99"/>
          <p:cNvSpPr txBox="1">
            <a:spLocks noGrp="1"/>
          </p:cNvSpPr>
          <p:nvPr>
            <p:ph type="body" idx="1"/>
          </p:nvPr>
        </p:nvSpPr>
        <p:spPr>
          <a:xfrm>
            <a:off x="0" y="6421070"/>
            <a:ext cx="1870306" cy="36303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75" name="Google Shape;475;p99"/>
          <p:cNvSpPr txBox="1">
            <a:spLocks noGrp="1"/>
          </p:cNvSpPr>
          <p:nvPr>
            <p:ph type="body" idx="3"/>
          </p:nvPr>
        </p:nvSpPr>
        <p:spPr>
          <a:xfrm>
            <a:off x="1865745" y="6421070"/>
            <a:ext cx="1870306" cy="36303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76" name="Google Shape;476;p99"/>
          <p:cNvSpPr txBox="1">
            <a:spLocks noGrp="1"/>
          </p:cNvSpPr>
          <p:nvPr>
            <p:ph type="body" idx="4"/>
          </p:nvPr>
        </p:nvSpPr>
        <p:spPr>
          <a:xfrm>
            <a:off x="3740727" y="6421070"/>
            <a:ext cx="1904898" cy="36303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77" name="Google Shape;477;p99"/>
          <p:cNvSpPr txBox="1">
            <a:spLocks noGrp="1"/>
          </p:cNvSpPr>
          <p:nvPr>
            <p:ph type="body" idx="5"/>
          </p:nvPr>
        </p:nvSpPr>
        <p:spPr>
          <a:xfrm>
            <a:off x="5664126" y="6421070"/>
            <a:ext cx="1905014" cy="36303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78" name="Google Shape;478;p99"/>
          <p:cNvSpPr txBox="1">
            <a:spLocks noGrp="1"/>
          </p:cNvSpPr>
          <p:nvPr>
            <p:ph type="body" idx="6"/>
          </p:nvPr>
        </p:nvSpPr>
        <p:spPr>
          <a:xfrm>
            <a:off x="0" y="6893168"/>
            <a:ext cx="1870304" cy="87923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79" name="Google Shape;479;p99"/>
          <p:cNvSpPr txBox="1">
            <a:spLocks noGrp="1"/>
          </p:cNvSpPr>
          <p:nvPr>
            <p:ph type="body" idx="7"/>
          </p:nvPr>
        </p:nvSpPr>
        <p:spPr>
          <a:xfrm>
            <a:off x="1875693" y="6893168"/>
            <a:ext cx="1870304" cy="87923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0" name="Google Shape;480;p99"/>
          <p:cNvSpPr txBox="1">
            <a:spLocks noGrp="1"/>
          </p:cNvSpPr>
          <p:nvPr>
            <p:ph type="body" idx="8"/>
          </p:nvPr>
        </p:nvSpPr>
        <p:spPr>
          <a:xfrm>
            <a:off x="3763108" y="6893168"/>
            <a:ext cx="1870304" cy="87923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99"/>
          <p:cNvSpPr txBox="1">
            <a:spLocks noGrp="1"/>
          </p:cNvSpPr>
          <p:nvPr>
            <p:ph type="body" idx="9"/>
          </p:nvPr>
        </p:nvSpPr>
        <p:spPr>
          <a:xfrm>
            <a:off x="5627077" y="6893168"/>
            <a:ext cx="1948756" cy="87923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99"/>
          <p:cNvSpPr txBox="1">
            <a:spLocks noGrp="1"/>
          </p:cNvSpPr>
          <p:nvPr>
            <p:ph type="body" idx="13"/>
          </p:nvPr>
        </p:nvSpPr>
        <p:spPr>
          <a:xfrm>
            <a:off x="801602" y="8836496"/>
            <a:ext cx="5956470" cy="1074947"/>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99"/>
          <p:cNvSpPr txBox="1">
            <a:spLocks noGrp="1"/>
          </p:cNvSpPr>
          <p:nvPr>
            <p:ph type="body" idx="14"/>
          </p:nvPr>
        </p:nvSpPr>
        <p:spPr>
          <a:xfrm>
            <a:off x="801602" y="7946774"/>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9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485" name="Google Shape;485;p99"/>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486" name="Google Shape;486;p99"/>
          <p:cNvSpPr txBox="1">
            <a:spLocks noGrp="1"/>
          </p:cNvSpPr>
          <p:nvPr>
            <p:ph type="body" idx="15"/>
          </p:nvPr>
        </p:nvSpPr>
        <p:spPr>
          <a:xfrm>
            <a:off x="348033" y="834938"/>
            <a:ext cx="3407954" cy="225549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6000"/>
              <a:buNone/>
              <a:defRPr sz="60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7" name="Google Shape;487;p99"/>
          <p:cNvSpPr txBox="1">
            <a:spLocks noGrp="1"/>
          </p:cNvSpPr>
          <p:nvPr>
            <p:ph type="body" idx="16"/>
          </p:nvPr>
        </p:nvSpPr>
        <p:spPr>
          <a:xfrm>
            <a:off x="348033" y="3090431"/>
            <a:ext cx="2899792" cy="57461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488" name="Google Shape;488;p99"/>
          <p:cNvCxnSpPr/>
          <p:nvPr/>
        </p:nvCxnSpPr>
        <p:spPr>
          <a:xfrm rot="10800000">
            <a:off x="18498" y="3801836"/>
            <a:ext cx="2775502" cy="0"/>
          </a:xfrm>
          <a:prstGeom prst="straightConnector1">
            <a:avLst/>
          </a:prstGeom>
          <a:noFill/>
          <a:ln w="28575" cap="flat" cmpd="sng">
            <a:solidFill>
              <a:schemeClr val="lt1"/>
            </a:solidFill>
            <a:prstDash val="solid"/>
            <a:miter lim="800000"/>
            <a:headEnd type="none" w="sm" len="sm"/>
            <a:tailEnd type="none" w="sm" len="sm"/>
          </a:ln>
        </p:spPr>
      </p:cxn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ase Study 6">
  <p:cSld name="Case Study 6">
    <p:spTree>
      <p:nvGrpSpPr>
        <p:cNvPr id="1" name="Shape 489"/>
        <p:cNvGrpSpPr/>
        <p:nvPr/>
      </p:nvGrpSpPr>
      <p:grpSpPr>
        <a:xfrm>
          <a:off x="0" y="0"/>
          <a:ext cx="0" cy="0"/>
          <a:chOff x="0" y="0"/>
          <a:chExt cx="0" cy="0"/>
        </a:xfrm>
      </p:grpSpPr>
      <p:cxnSp>
        <p:nvCxnSpPr>
          <p:cNvPr id="490" name="Google Shape;490;p100"/>
          <p:cNvCxnSpPr/>
          <p:nvPr/>
        </p:nvCxnSpPr>
        <p:spPr>
          <a:xfrm rot="10800000">
            <a:off x="4207447" y="6438814"/>
            <a:ext cx="3352228" cy="0"/>
          </a:xfrm>
          <a:prstGeom prst="straightConnector1">
            <a:avLst/>
          </a:prstGeom>
          <a:noFill/>
          <a:ln w="28575" cap="flat" cmpd="sng">
            <a:solidFill>
              <a:srgbClr val="69ADAD"/>
            </a:solidFill>
            <a:prstDash val="solid"/>
            <a:miter lim="800000"/>
            <a:headEnd type="none" w="sm" len="sm"/>
            <a:tailEnd type="none" w="sm" len="sm"/>
          </a:ln>
        </p:spPr>
      </p:cxnSp>
      <p:sp>
        <p:nvSpPr>
          <p:cNvPr id="491" name="Google Shape;491;p100"/>
          <p:cNvSpPr/>
          <p:nvPr/>
        </p:nvSpPr>
        <p:spPr>
          <a:xfrm>
            <a:off x="3934731" y="5688740"/>
            <a:ext cx="834190" cy="834190"/>
          </a:xfrm>
          <a:prstGeom prst="ellipse">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92" name="Google Shape;492;p10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493" name="Google Shape;493;p100"/>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494" name="Google Shape;494;p100"/>
          <p:cNvSpPr/>
          <p:nvPr/>
        </p:nvSpPr>
        <p:spPr>
          <a:xfrm>
            <a:off x="0" y="0"/>
            <a:ext cx="3779837" cy="5345906"/>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95" name="Google Shape;495;p100"/>
          <p:cNvSpPr txBox="1">
            <a:spLocks noGrp="1"/>
          </p:cNvSpPr>
          <p:nvPr>
            <p:ph type="body" idx="1"/>
          </p:nvPr>
        </p:nvSpPr>
        <p:spPr>
          <a:xfrm>
            <a:off x="801602" y="2619024"/>
            <a:ext cx="2823342" cy="2593004"/>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496" name="Google Shape;496;p100"/>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497" name="Google Shape;497;p100"/>
          <p:cNvSpPr txBox="1">
            <a:spLocks noGrp="1"/>
          </p:cNvSpPr>
          <p:nvPr>
            <p:ph type="body" idx="2"/>
          </p:nvPr>
        </p:nvSpPr>
        <p:spPr>
          <a:xfrm>
            <a:off x="801602" y="1475311"/>
            <a:ext cx="2823342"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98" name="Google Shape;498;p100"/>
          <p:cNvSpPr txBox="1">
            <a:spLocks noGrp="1"/>
          </p:cNvSpPr>
          <p:nvPr>
            <p:ph type="body" idx="3"/>
          </p:nvPr>
        </p:nvSpPr>
        <p:spPr>
          <a:xfrm>
            <a:off x="801603" y="470725"/>
            <a:ext cx="2823342"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pic>
        <p:nvPicPr>
          <p:cNvPr id="499" name="Google Shape;499;p100"/>
          <p:cNvPicPr preferRelativeResize="0"/>
          <p:nvPr/>
        </p:nvPicPr>
        <p:blipFill rotWithShape="1">
          <a:blip r:embed="rId2">
            <a:alphaModFix/>
          </a:blip>
          <a:srcRect/>
          <a:stretch/>
        </p:blipFill>
        <p:spPr>
          <a:xfrm rot="9000000">
            <a:off x="4156903" y="-1408070"/>
            <a:ext cx="5202335" cy="5427724"/>
          </a:xfrm>
          <a:custGeom>
            <a:avLst/>
            <a:gdLst/>
            <a:ahLst/>
            <a:cxnLst/>
            <a:rect l="l" t="t" r="r" b="b"/>
            <a:pathLst>
              <a:path w="6275419" h="6547299" extrusionOk="0">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a:noFill/>
          <a:ln>
            <a:noFill/>
          </a:ln>
        </p:spPr>
      </p:pic>
      <p:sp>
        <p:nvSpPr>
          <p:cNvPr id="500" name="Google Shape;500;p100"/>
          <p:cNvSpPr>
            <a:spLocks noGrp="1"/>
          </p:cNvSpPr>
          <p:nvPr>
            <p:ph type="pic" idx="4"/>
          </p:nvPr>
        </p:nvSpPr>
        <p:spPr>
          <a:xfrm>
            <a:off x="5205348" y="0"/>
            <a:ext cx="2354327" cy="2862503"/>
          </a:xfrm>
          <a:prstGeom prst="rect">
            <a:avLst/>
          </a:prstGeom>
          <a:noFill/>
          <a:ln>
            <a:noFill/>
          </a:ln>
        </p:spPr>
      </p:sp>
      <p:sp>
        <p:nvSpPr>
          <p:cNvPr id="501" name="Google Shape;501;p100"/>
          <p:cNvSpPr txBox="1">
            <a:spLocks noGrp="1"/>
          </p:cNvSpPr>
          <p:nvPr>
            <p:ph type="body" idx="5"/>
          </p:nvPr>
        </p:nvSpPr>
        <p:spPr>
          <a:xfrm>
            <a:off x="737433" y="6918308"/>
            <a:ext cx="2823342" cy="2831803"/>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02" name="Google Shape;502;p100"/>
          <p:cNvSpPr txBox="1">
            <a:spLocks noGrp="1"/>
          </p:cNvSpPr>
          <p:nvPr>
            <p:ph type="body" idx="6"/>
          </p:nvPr>
        </p:nvSpPr>
        <p:spPr>
          <a:xfrm>
            <a:off x="737433" y="5774596"/>
            <a:ext cx="2823342"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03" name="Google Shape;503;p100"/>
          <p:cNvSpPr txBox="1">
            <a:spLocks noGrp="1"/>
          </p:cNvSpPr>
          <p:nvPr>
            <p:ph type="body" idx="7"/>
          </p:nvPr>
        </p:nvSpPr>
        <p:spPr>
          <a:xfrm>
            <a:off x="3934732" y="5688740"/>
            <a:ext cx="834190" cy="815893"/>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04" name="Google Shape;504;p100"/>
          <p:cNvSpPr txBox="1">
            <a:spLocks noGrp="1"/>
          </p:cNvSpPr>
          <p:nvPr>
            <p:ph type="body" idx="8"/>
          </p:nvPr>
        </p:nvSpPr>
        <p:spPr>
          <a:xfrm>
            <a:off x="5011838" y="5735164"/>
            <a:ext cx="2338086" cy="65793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05" name="Google Shape;505;p100"/>
          <p:cNvCxnSpPr/>
          <p:nvPr/>
        </p:nvCxnSpPr>
        <p:spPr>
          <a:xfrm rot="10800000">
            <a:off x="4207447" y="7434237"/>
            <a:ext cx="3352228" cy="0"/>
          </a:xfrm>
          <a:prstGeom prst="straightConnector1">
            <a:avLst/>
          </a:prstGeom>
          <a:noFill/>
          <a:ln w="28575" cap="flat" cmpd="sng">
            <a:solidFill>
              <a:srgbClr val="69ADAD"/>
            </a:solidFill>
            <a:prstDash val="solid"/>
            <a:miter lim="800000"/>
            <a:headEnd type="none" w="sm" len="sm"/>
            <a:tailEnd type="none" w="sm" len="sm"/>
          </a:ln>
        </p:spPr>
      </p:cxnSp>
      <p:sp>
        <p:nvSpPr>
          <p:cNvPr id="506" name="Google Shape;506;p100"/>
          <p:cNvSpPr/>
          <p:nvPr/>
        </p:nvSpPr>
        <p:spPr>
          <a:xfrm>
            <a:off x="3934731" y="6684163"/>
            <a:ext cx="834190" cy="834190"/>
          </a:xfrm>
          <a:prstGeom prst="ellipse">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507" name="Google Shape;507;p100"/>
          <p:cNvSpPr txBox="1">
            <a:spLocks noGrp="1"/>
          </p:cNvSpPr>
          <p:nvPr>
            <p:ph type="body" idx="9"/>
          </p:nvPr>
        </p:nvSpPr>
        <p:spPr>
          <a:xfrm>
            <a:off x="3934732" y="6684163"/>
            <a:ext cx="834190" cy="815893"/>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08" name="Google Shape;508;p100"/>
          <p:cNvSpPr txBox="1">
            <a:spLocks noGrp="1"/>
          </p:cNvSpPr>
          <p:nvPr>
            <p:ph type="body" idx="13"/>
          </p:nvPr>
        </p:nvSpPr>
        <p:spPr>
          <a:xfrm>
            <a:off x="5011838" y="6730587"/>
            <a:ext cx="2338086" cy="65793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09" name="Google Shape;509;p100"/>
          <p:cNvCxnSpPr/>
          <p:nvPr/>
        </p:nvCxnSpPr>
        <p:spPr>
          <a:xfrm rot="10800000">
            <a:off x="4219022" y="8418085"/>
            <a:ext cx="3352228" cy="0"/>
          </a:xfrm>
          <a:prstGeom prst="straightConnector1">
            <a:avLst/>
          </a:prstGeom>
          <a:noFill/>
          <a:ln w="28575" cap="flat" cmpd="sng">
            <a:solidFill>
              <a:srgbClr val="69ADAD"/>
            </a:solidFill>
            <a:prstDash val="solid"/>
            <a:miter lim="800000"/>
            <a:headEnd type="none" w="sm" len="sm"/>
            <a:tailEnd type="none" w="sm" len="sm"/>
          </a:ln>
        </p:spPr>
      </p:cxnSp>
      <p:sp>
        <p:nvSpPr>
          <p:cNvPr id="510" name="Google Shape;510;p100"/>
          <p:cNvSpPr/>
          <p:nvPr/>
        </p:nvSpPr>
        <p:spPr>
          <a:xfrm>
            <a:off x="3946306" y="7668011"/>
            <a:ext cx="834190" cy="834190"/>
          </a:xfrm>
          <a:prstGeom prst="ellipse">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511" name="Google Shape;511;p100"/>
          <p:cNvSpPr txBox="1">
            <a:spLocks noGrp="1"/>
          </p:cNvSpPr>
          <p:nvPr>
            <p:ph type="body" idx="14"/>
          </p:nvPr>
        </p:nvSpPr>
        <p:spPr>
          <a:xfrm>
            <a:off x="3946307" y="7668011"/>
            <a:ext cx="834190" cy="815893"/>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12" name="Google Shape;512;p100"/>
          <p:cNvSpPr txBox="1">
            <a:spLocks noGrp="1"/>
          </p:cNvSpPr>
          <p:nvPr>
            <p:ph type="body" idx="15"/>
          </p:nvPr>
        </p:nvSpPr>
        <p:spPr>
          <a:xfrm>
            <a:off x="5023413" y="7714435"/>
            <a:ext cx="2338086" cy="65793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13" name="Google Shape;513;p100"/>
          <p:cNvCxnSpPr/>
          <p:nvPr/>
        </p:nvCxnSpPr>
        <p:spPr>
          <a:xfrm rot="10800000">
            <a:off x="4207447" y="9390358"/>
            <a:ext cx="3352228" cy="0"/>
          </a:xfrm>
          <a:prstGeom prst="straightConnector1">
            <a:avLst/>
          </a:prstGeom>
          <a:noFill/>
          <a:ln w="28575" cap="flat" cmpd="sng">
            <a:solidFill>
              <a:srgbClr val="69ADAD"/>
            </a:solidFill>
            <a:prstDash val="solid"/>
            <a:miter lim="800000"/>
            <a:headEnd type="none" w="sm" len="sm"/>
            <a:tailEnd type="none" w="sm" len="sm"/>
          </a:ln>
        </p:spPr>
      </p:cxnSp>
      <p:sp>
        <p:nvSpPr>
          <p:cNvPr id="514" name="Google Shape;514;p100"/>
          <p:cNvSpPr/>
          <p:nvPr/>
        </p:nvSpPr>
        <p:spPr>
          <a:xfrm>
            <a:off x="3934731" y="8640284"/>
            <a:ext cx="834190" cy="834190"/>
          </a:xfrm>
          <a:prstGeom prst="ellipse">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515" name="Google Shape;515;p100"/>
          <p:cNvSpPr txBox="1">
            <a:spLocks noGrp="1"/>
          </p:cNvSpPr>
          <p:nvPr>
            <p:ph type="body" idx="16"/>
          </p:nvPr>
        </p:nvSpPr>
        <p:spPr>
          <a:xfrm>
            <a:off x="3934732" y="8640284"/>
            <a:ext cx="834190" cy="815893"/>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16" name="Google Shape;516;p100"/>
          <p:cNvSpPr txBox="1">
            <a:spLocks noGrp="1"/>
          </p:cNvSpPr>
          <p:nvPr>
            <p:ph type="body" idx="17"/>
          </p:nvPr>
        </p:nvSpPr>
        <p:spPr>
          <a:xfrm>
            <a:off x="5011838" y="8686708"/>
            <a:ext cx="2338086" cy="65793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End Slide">
  <p:cSld name="End Slide">
    <p:spTree>
      <p:nvGrpSpPr>
        <p:cNvPr id="1" name="Shape 517"/>
        <p:cNvGrpSpPr/>
        <p:nvPr/>
      </p:nvGrpSpPr>
      <p:grpSpPr>
        <a:xfrm>
          <a:off x="0" y="0"/>
          <a:ext cx="0" cy="0"/>
          <a:chOff x="0" y="0"/>
          <a:chExt cx="0" cy="0"/>
        </a:xfrm>
      </p:grpSpPr>
      <p:pic>
        <p:nvPicPr>
          <p:cNvPr id="518" name="Google Shape;518;p101"/>
          <p:cNvPicPr preferRelativeResize="0"/>
          <p:nvPr/>
        </p:nvPicPr>
        <p:blipFill rotWithShape="1">
          <a:blip r:embed="rId2">
            <a:alphaModFix/>
          </a:blip>
          <a:srcRect/>
          <a:stretch/>
        </p:blipFill>
        <p:spPr>
          <a:xfrm>
            <a:off x="2089928" y="-1753300"/>
            <a:ext cx="6835648" cy="7131799"/>
          </a:xfrm>
          <a:custGeom>
            <a:avLst/>
            <a:gdLst/>
            <a:ahLst/>
            <a:cxnLst/>
            <a:rect l="l" t="t" r="r" b="b"/>
            <a:pathLst>
              <a:path w="6835648" h="7131799" extrusionOk="0">
                <a:moveTo>
                  <a:pt x="6691001" y="0"/>
                </a:moveTo>
                <a:lnTo>
                  <a:pt x="6835648" y="0"/>
                </a:lnTo>
                <a:lnTo>
                  <a:pt x="6835648" y="1378753"/>
                </a:lnTo>
                <a:lnTo>
                  <a:pt x="6691001" y="1378753"/>
                </a:lnTo>
                <a:close/>
                <a:moveTo>
                  <a:pt x="0" y="0"/>
                </a:moveTo>
                <a:lnTo>
                  <a:pt x="170016" y="0"/>
                </a:lnTo>
                <a:lnTo>
                  <a:pt x="170016" y="1753300"/>
                </a:lnTo>
                <a:lnTo>
                  <a:pt x="5469748" y="1753300"/>
                </a:lnTo>
                <a:lnTo>
                  <a:pt x="5469748" y="7131799"/>
                </a:lnTo>
                <a:lnTo>
                  <a:pt x="0" y="7131799"/>
                </a:lnTo>
                <a:close/>
              </a:path>
            </a:pathLst>
          </a:custGeom>
          <a:noFill/>
          <a:ln>
            <a:noFill/>
          </a:ln>
        </p:spPr>
      </p:pic>
      <p:sp>
        <p:nvSpPr>
          <p:cNvPr id="519" name="Google Shape;519;p101"/>
          <p:cNvSpPr/>
          <p:nvPr/>
        </p:nvSpPr>
        <p:spPr>
          <a:xfrm>
            <a:off x="-25603" y="1530175"/>
            <a:ext cx="4326669" cy="446488"/>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520" name="Google Shape;520;p101"/>
          <p:cNvSpPr>
            <a:spLocks noGrp="1"/>
          </p:cNvSpPr>
          <p:nvPr>
            <p:ph type="pic" idx="2"/>
          </p:nvPr>
        </p:nvSpPr>
        <p:spPr>
          <a:xfrm>
            <a:off x="2783121" y="0"/>
            <a:ext cx="4789072" cy="4566547"/>
          </a:xfrm>
          <a:prstGeom prst="rect">
            <a:avLst/>
          </a:prstGeom>
          <a:noFill/>
          <a:ln>
            <a:noFill/>
          </a:ln>
        </p:spPr>
      </p:sp>
      <p:sp>
        <p:nvSpPr>
          <p:cNvPr id="521" name="Google Shape;521;p101"/>
          <p:cNvSpPr txBox="1">
            <a:spLocks noGrp="1"/>
          </p:cNvSpPr>
          <p:nvPr>
            <p:ph type="body" idx="1"/>
          </p:nvPr>
        </p:nvSpPr>
        <p:spPr>
          <a:xfrm>
            <a:off x="0" y="1538257"/>
            <a:ext cx="4301066" cy="44648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2000"/>
              <a:buNone/>
              <a:defRPr sz="20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22" name="Google Shape;522;p101"/>
          <p:cNvSpPr txBox="1">
            <a:spLocks noGrp="1"/>
          </p:cNvSpPr>
          <p:nvPr>
            <p:ph type="body" idx="3"/>
          </p:nvPr>
        </p:nvSpPr>
        <p:spPr>
          <a:xfrm>
            <a:off x="2277980" y="6148998"/>
            <a:ext cx="4925962"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23" name="Google Shape;523;p101"/>
          <p:cNvSpPr txBox="1">
            <a:spLocks noGrp="1"/>
          </p:cNvSpPr>
          <p:nvPr>
            <p:ph type="body" idx="4"/>
          </p:nvPr>
        </p:nvSpPr>
        <p:spPr>
          <a:xfrm>
            <a:off x="2259944" y="5481294"/>
            <a:ext cx="4925962"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24" name="Google Shape;524;p101"/>
          <p:cNvSpPr txBox="1">
            <a:spLocks noGrp="1"/>
          </p:cNvSpPr>
          <p:nvPr>
            <p:ph type="body" idx="5"/>
          </p:nvPr>
        </p:nvSpPr>
        <p:spPr>
          <a:xfrm>
            <a:off x="2277980" y="6996841"/>
            <a:ext cx="4925962" cy="2349433"/>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25" name="Google Shape;525;p101"/>
          <p:cNvCxnSpPr/>
          <p:nvPr/>
        </p:nvCxnSpPr>
        <p:spPr>
          <a:xfrm rot="10800000" flipH="1">
            <a:off x="2277980" y="6057133"/>
            <a:ext cx="5294213" cy="26376"/>
          </a:xfrm>
          <a:prstGeom prst="straightConnector1">
            <a:avLst/>
          </a:prstGeom>
          <a:noFill/>
          <a:ln w="28575" cap="flat" cmpd="sng">
            <a:solidFill>
              <a:srgbClr val="69ADAD"/>
            </a:solidFill>
            <a:prstDash val="solid"/>
            <a:miter lim="800000"/>
            <a:headEnd type="none" w="sm" len="sm"/>
            <a:tailEnd type="none" w="sm" len="sm"/>
          </a:ln>
        </p:spPr>
      </p:cxnSp>
      <p:sp>
        <p:nvSpPr>
          <p:cNvPr id="526" name="Google Shape;526;p101"/>
          <p:cNvSpPr txBox="1"/>
          <p:nvPr/>
        </p:nvSpPr>
        <p:spPr>
          <a:xfrm>
            <a:off x="6713756" y="10028654"/>
            <a:ext cx="374400" cy="4659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AC03B"/>
              </a:buClr>
              <a:buSzPts val="700"/>
              <a:buFont typeface="Calibri"/>
              <a:buNone/>
            </a:pPr>
            <a:fld id="{00000000-1234-1234-1234-123412341234}" type="slidenum">
              <a:rPr lang="sv-SE" sz="700" b="0" i="0" u="none" strike="noStrike" cap="none">
                <a:solidFill>
                  <a:srgbClr val="8AC03B"/>
                </a:solidFill>
                <a:latin typeface="Calibri"/>
                <a:ea typeface="Calibri"/>
                <a:cs typeface="Calibri"/>
                <a:sym typeface="Calibri"/>
              </a:rPr>
              <a:t>‹#›</a:t>
            </a:fld>
            <a:endParaRPr sz="700" b="0" i="0" u="none" strike="noStrike" cap="none">
              <a:solidFill>
                <a:srgbClr val="8AC03B"/>
              </a:solidFill>
              <a:latin typeface="Calibri"/>
              <a:ea typeface="Calibri"/>
              <a:cs typeface="Calibri"/>
              <a:sym typeface="Calibri"/>
            </a:endParaRPr>
          </a:p>
        </p:txBody>
      </p:sp>
      <p:sp>
        <p:nvSpPr>
          <p:cNvPr id="527" name="Google Shape;527;p101"/>
          <p:cNvSpPr txBox="1"/>
          <p:nvPr/>
        </p:nvSpPr>
        <p:spPr>
          <a:xfrm>
            <a:off x="1948383" y="9779577"/>
            <a:ext cx="5181300" cy="6309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6D6E71"/>
              </a:buClr>
              <a:buSzPts val="700"/>
              <a:buFont typeface="Roboto"/>
              <a:buNone/>
            </a:pPr>
            <a:r>
              <a:rPr lang="sv-SE" sz="700" b="0" i="0" u="none" strike="noStrike" cap="none">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u="none" strike="noStrike" cap="none">
                <a:solidFill>
                  <a:srgbClr val="6D6E71"/>
                </a:solidFill>
                <a:latin typeface="Roboto"/>
                <a:ea typeface="Roboto"/>
                <a:cs typeface="Roboto"/>
                <a:sym typeface="Roboto"/>
              </a:rPr>
              <a:t>2021-2-BE04-KA220-YOU-000050778</a:t>
            </a:r>
            <a:br>
              <a:rPr lang="sv-SE"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sp>
        <p:nvSpPr>
          <p:cNvPr id="528" name="Google Shape;528;p101"/>
          <p:cNvSpPr/>
          <p:nvPr/>
        </p:nvSpPr>
        <p:spPr>
          <a:xfrm>
            <a:off x="1589709" y="942761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u="none" strike="noStrike" cap="none">
                <a:solidFill>
                  <a:schemeClr val="dk1"/>
                </a:solidFill>
                <a:latin typeface="Calibri"/>
                <a:ea typeface="Calibri"/>
                <a:cs typeface="Calibri"/>
                <a:sym typeface="Calibri"/>
              </a:rPr>
              <a:t>This resource is licensed under CC BY 4.0</a:t>
            </a:r>
            <a:endParaRPr sz="1283" b="0" i="0" u="none" strike="noStrike" cap="none">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529" name="Google Shape;529;p101"/>
          <p:cNvPicPr preferRelativeResize="0"/>
          <p:nvPr/>
        </p:nvPicPr>
        <p:blipFill rotWithShape="1">
          <a:blip r:embed="rId3">
            <a:alphaModFix/>
          </a:blip>
          <a:srcRect/>
          <a:stretch/>
        </p:blipFill>
        <p:spPr>
          <a:xfrm>
            <a:off x="324486" y="9345402"/>
            <a:ext cx="1244049" cy="433251"/>
          </a:xfrm>
          <a:prstGeom prst="rect">
            <a:avLst/>
          </a:prstGeom>
          <a:noFill/>
          <a:ln>
            <a:noFill/>
          </a:ln>
        </p:spPr>
      </p:pic>
      <p:pic>
        <p:nvPicPr>
          <p:cNvPr id="530" name="Google Shape;530;p101" descr="Co-funded by the European Union logo in png for web usage"/>
          <p:cNvPicPr preferRelativeResize="0"/>
          <p:nvPr/>
        </p:nvPicPr>
        <p:blipFill rotWithShape="1">
          <a:blip r:embed="rId4">
            <a:alphaModFix/>
          </a:blip>
          <a:srcRect/>
          <a:stretch/>
        </p:blipFill>
        <p:spPr>
          <a:xfrm>
            <a:off x="314578" y="9857496"/>
            <a:ext cx="1724688" cy="43325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IVIDER 1">
  <p:cSld name="DIVIDER 1">
    <p:spTree>
      <p:nvGrpSpPr>
        <p:cNvPr id="1" name="Shape 57"/>
        <p:cNvGrpSpPr/>
        <p:nvPr/>
      </p:nvGrpSpPr>
      <p:grpSpPr>
        <a:xfrm>
          <a:off x="0" y="0"/>
          <a:ext cx="0" cy="0"/>
          <a:chOff x="0" y="0"/>
          <a:chExt cx="0" cy="0"/>
        </a:xfrm>
      </p:grpSpPr>
      <p:sp>
        <p:nvSpPr>
          <p:cNvPr id="58" name="Google Shape;58;p76"/>
          <p:cNvSpPr/>
          <p:nvPr/>
        </p:nvSpPr>
        <p:spPr>
          <a:xfrm>
            <a:off x="0" y="657726"/>
            <a:ext cx="7559675" cy="9366807"/>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59" name="Google Shape;59;p76"/>
          <p:cNvGrpSpPr/>
          <p:nvPr/>
        </p:nvGrpSpPr>
        <p:grpSpPr>
          <a:xfrm>
            <a:off x="-1092535" y="5135055"/>
            <a:ext cx="6117329" cy="6119130"/>
            <a:chOff x="110688" y="1674538"/>
            <a:chExt cx="7339635" cy="7341798"/>
          </a:xfrm>
        </p:grpSpPr>
        <p:sp>
          <p:nvSpPr>
            <p:cNvPr id="60" name="Google Shape;60;p76"/>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61" name="Google Shape;61;p76"/>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62" name="Google Shape;62;p7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63" name="Google Shape;63;p76"/>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cxnSp>
        <p:nvCxnSpPr>
          <p:cNvPr id="64" name="Google Shape;64;p76"/>
          <p:cNvCxnSpPr/>
          <p:nvPr/>
        </p:nvCxnSpPr>
        <p:spPr>
          <a:xfrm>
            <a:off x="3779837" y="2296621"/>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65" name="Google Shape;65;p76"/>
          <p:cNvSpPr/>
          <p:nvPr/>
        </p:nvSpPr>
        <p:spPr>
          <a:xfrm>
            <a:off x="-1642533" y="0"/>
            <a:ext cx="1642533"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66" name="Google Shape;66;p76"/>
          <p:cNvSpPr/>
          <p:nvPr/>
        </p:nvSpPr>
        <p:spPr>
          <a:xfrm rot="-5400000">
            <a:off x="2958571" y="7749116"/>
            <a:ext cx="1642533" cy="755967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67" name="Google Shape;67;p76"/>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8000"/>
              <a:buNone/>
              <a:defRPr sz="80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68" name="Google Shape;68;p76"/>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Quote Slide with photo">
  <p:cSld name="Quote Slide with photo">
    <p:spTree>
      <p:nvGrpSpPr>
        <p:cNvPr id="1" name="Shape 69"/>
        <p:cNvGrpSpPr/>
        <p:nvPr/>
      </p:nvGrpSpPr>
      <p:grpSpPr>
        <a:xfrm>
          <a:off x="0" y="0"/>
          <a:ext cx="0" cy="0"/>
          <a:chOff x="0" y="0"/>
          <a:chExt cx="0" cy="0"/>
        </a:xfrm>
      </p:grpSpPr>
      <p:pic>
        <p:nvPicPr>
          <p:cNvPr id="70" name="Google Shape;70;p77"/>
          <p:cNvPicPr preferRelativeResize="0"/>
          <p:nvPr/>
        </p:nvPicPr>
        <p:blipFill rotWithShape="1">
          <a:blip r:embed="rId2">
            <a:alphaModFix/>
          </a:blip>
          <a:srcRect/>
          <a:stretch/>
        </p:blipFill>
        <p:spPr>
          <a:xfrm>
            <a:off x="-3100039" y="4333668"/>
            <a:ext cx="8519936" cy="8889058"/>
          </a:xfrm>
          <a:custGeom>
            <a:avLst/>
            <a:gdLst/>
            <a:ahLst/>
            <a:cxnLst/>
            <a:rect l="l" t="t" r="r" b="b"/>
            <a:pathLst>
              <a:path w="8519936" h="8889058" extrusionOk="0">
                <a:moveTo>
                  <a:pt x="0" y="0"/>
                </a:moveTo>
                <a:lnTo>
                  <a:pt x="8519936" y="0"/>
                </a:lnTo>
                <a:lnTo>
                  <a:pt x="8519936" y="6358146"/>
                </a:lnTo>
                <a:lnTo>
                  <a:pt x="3100039" y="6358146"/>
                </a:lnTo>
                <a:lnTo>
                  <a:pt x="3100039" y="103861"/>
                </a:lnTo>
                <a:lnTo>
                  <a:pt x="1351921" y="103861"/>
                </a:lnTo>
                <a:lnTo>
                  <a:pt x="1351921" y="447803"/>
                </a:lnTo>
                <a:lnTo>
                  <a:pt x="179125" y="447803"/>
                </a:lnTo>
                <a:lnTo>
                  <a:pt x="179125" y="7881482"/>
                </a:lnTo>
                <a:lnTo>
                  <a:pt x="1351921" y="7881482"/>
                </a:lnTo>
                <a:lnTo>
                  <a:pt x="1351921" y="7930050"/>
                </a:lnTo>
                <a:lnTo>
                  <a:pt x="1701684" y="7930050"/>
                </a:lnTo>
                <a:lnTo>
                  <a:pt x="1701684" y="8329294"/>
                </a:lnTo>
                <a:lnTo>
                  <a:pt x="6985860" y="8329294"/>
                </a:lnTo>
                <a:lnTo>
                  <a:pt x="6985860" y="8106264"/>
                </a:lnTo>
                <a:lnTo>
                  <a:pt x="8519936" y="8106264"/>
                </a:lnTo>
                <a:lnTo>
                  <a:pt x="8519936" y="8889058"/>
                </a:lnTo>
                <a:lnTo>
                  <a:pt x="0" y="8889058"/>
                </a:lnTo>
                <a:close/>
              </a:path>
            </a:pathLst>
          </a:custGeom>
          <a:noFill/>
          <a:ln>
            <a:noFill/>
          </a:ln>
        </p:spPr>
      </p:pic>
      <p:sp>
        <p:nvSpPr>
          <p:cNvPr id="71" name="Google Shape;71;p77"/>
          <p:cNvSpPr/>
          <p:nvPr/>
        </p:nvSpPr>
        <p:spPr>
          <a:xfrm>
            <a:off x="0" y="0"/>
            <a:ext cx="7559675" cy="4097053"/>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72" name="Google Shape;72;p77"/>
          <p:cNvSpPr txBox="1">
            <a:spLocks noGrp="1"/>
          </p:cNvSpPr>
          <p:nvPr>
            <p:ph type="body" idx="1"/>
          </p:nvPr>
        </p:nvSpPr>
        <p:spPr>
          <a:xfrm>
            <a:off x="3128102" y="2738011"/>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73" name="Google Shape;73;p77"/>
          <p:cNvSpPr txBox="1">
            <a:spLocks noGrp="1"/>
          </p:cNvSpPr>
          <p:nvPr>
            <p:ph type="body" idx="2"/>
          </p:nvPr>
        </p:nvSpPr>
        <p:spPr>
          <a:xfrm>
            <a:off x="615910" y="805650"/>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74" name="Google Shape;74;p77"/>
          <p:cNvSpPr txBox="1">
            <a:spLocks noGrp="1"/>
          </p:cNvSpPr>
          <p:nvPr>
            <p:ph type="body" idx="3"/>
          </p:nvPr>
        </p:nvSpPr>
        <p:spPr>
          <a:xfrm>
            <a:off x="615910" y="803767"/>
            <a:ext cx="3288612" cy="2623117"/>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75" name="Google Shape;75;p7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76" name="Google Shape;76;p77"/>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grpSp>
        <p:nvGrpSpPr>
          <p:cNvPr id="77" name="Google Shape;77;p77"/>
          <p:cNvGrpSpPr/>
          <p:nvPr/>
        </p:nvGrpSpPr>
        <p:grpSpPr>
          <a:xfrm>
            <a:off x="5203685" y="-757463"/>
            <a:ext cx="3314240" cy="3315216"/>
            <a:chOff x="110688" y="1674538"/>
            <a:chExt cx="7339635" cy="7341798"/>
          </a:xfrm>
        </p:grpSpPr>
        <p:sp>
          <p:nvSpPr>
            <p:cNvPr id="78" name="Google Shape;78;p77"/>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79" name="Google Shape;79;p77"/>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80" name="Google Shape;80;p77"/>
          <p:cNvSpPr/>
          <p:nvPr/>
        </p:nvSpPr>
        <p:spPr>
          <a:xfrm>
            <a:off x="0" y="-1014153"/>
            <a:ext cx="7559675" cy="10141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81" name="Google Shape;81;p77"/>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82" name="Google Shape;82;p77"/>
          <p:cNvSpPr>
            <a:spLocks noGrp="1"/>
          </p:cNvSpPr>
          <p:nvPr>
            <p:ph type="pic" idx="4"/>
          </p:nvPr>
        </p:nvSpPr>
        <p:spPr>
          <a:xfrm>
            <a:off x="1" y="6188950"/>
            <a:ext cx="3739789" cy="4502865"/>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83"/>
        <p:cNvGrpSpPr/>
        <p:nvPr/>
      </p:nvGrpSpPr>
      <p:grpSpPr>
        <a:xfrm>
          <a:off x="0" y="0"/>
          <a:ext cx="0" cy="0"/>
          <a:chOff x="0" y="0"/>
          <a:chExt cx="0" cy="0"/>
        </a:xfrm>
      </p:grpSpPr>
      <p:sp>
        <p:nvSpPr>
          <p:cNvPr id="84" name="Google Shape;84;p7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85" name="Google Shape;85;p78"/>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86" name="Google Shape;86;p78"/>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87" name="Google Shape;87;p78"/>
          <p:cNvCxnSpPr/>
          <p:nvPr/>
        </p:nvCxnSpPr>
        <p:spPr>
          <a:xfrm>
            <a:off x="0" y="1462432"/>
            <a:ext cx="3779838" cy="0"/>
          </a:xfrm>
          <a:prstGeom prst="straightConnector1">
            <a:avLst/>
          </a:prstGeom>
          <a:noFill/>
          <a:ln w="28575" cap="flat" cmpd="sng">
            <a:solidFill>
              <a:srgbClr val="69ADAD"/>
            </a:solidFill>
            <a:prstDash val="solid"/>
            <a:miter lim="800000"/>
            <a:headEnd type="none" w="sm" len="sm"/>
            <a:tailEnd type="none" w="sm" len="sm"/>
          </a:ln>
        </p:spPr>
      </p:cxnSp>
      <p:pic>
        <p:nvPicPr>
          <p:cNvPr id="88" name="Google Shape;88;p78"/>
          <p:cNvPicPr preferRelativeResize="0"/>
          <p:nvPr/>
        </p:nvPicPr>
        <p:blipFill rotWithShape="1">
          <a:blip r:embed="rId2">
            <a:alphaModFix/>
          </a:blip>
          <a:srcRect l="22302" b="22948"/>
          <a:stretch/>
        </p:blipFill>
        <p:spPr>
          <a:xfrm>
            <a:off x="0" y="8408071"/>
            <a:ext cx="2302933" cy="2283742"/>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
        <p:nvSpPr>
          <p:cNvPr id="89" name="Google Shape;89;p7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90" name="Google Shape;90;p7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2">
  <p:cSld name="DIVIDER 2">
    <p:spTree>
      <p:nvGrpSpPr>
        <p:cNvPr id="1" name="Shape 91"/>
        <p:cNvGrpSpPr/>
        <p:nvPr/>
      </p:nvGrpSpPr>
      <p:grpSpPr>
        <a:xfrm>
          <a:off x="0" y="0"/>
          <a:ext cx="0" cy="0"/>
          <a:chOff x="0" y="0"/>
          <a:chExt cx="0" cy="0"/>
        </a:xfrm>
      </p:grpSpPr>
      <p:sp>
        <p:nvSpPr>
          <p:cNvPr id="92" name="Google Shape;92;p79"/>
          <p:cNvSpPr/>
          <p:nvPr/>
        </p:nvSpPr>
        <p:spPr>
          <a:xfrm>
            <a:off x="0" y="657726"/>
            <a:ext cx="7559675" cy="9366807"/>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93" name="Google Shape;93;p79"/>
          <p:cNvGrpSpPr/>
          <p:nvPr/>
        </p:nvGrpSpPr>
        <p:grpSpPr>
          <a:xfrm>
            <a:off x="-1092535" y="5135055"/>
            <a:ext cx="6117329" cy="6119130"/>
            <a:chOff x="110688" y="1674538"/>
            <a:chExt cx="7339635" cy="7341798"/>
          </a:xfrm>
        </p:grpSpPr>
        <p:sp>
          <p:nvSpPr>
            <p:cNvPr id="94" name="Google Shape;94;p79"/>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95" name="Google Shape;95;p79"/>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96" name="Google Shape;96;p7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97" name="Google Shape;97;p79"/>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cxnSp>
        <p:nvCxnSpPr>
          <p:cNvPr id="98" name="Google Shape;98;p79"/>
          <p:cNvCxnSpPr/>
          <p:nvPr/>
        </p:nvCxnSpPr>
        <p:spPr>
          <a:xfrm>
            <a:off x="3779837" y="2296621"/>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99" name="Google Shape;99;p79"/>
          <p:cNvSpPr/>
          <p:nvPr/>
        </p:nvSpPr>
        <p:spPr>
          <a:xfrm>
            <a:off x="-1642533" y="0"/>
            <a:ext cx="1642533"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00" name="Google Shape;100;p79"/>
          <p:cNvSpPr/>
          <p:nvPr/>
        </p:nvSpPr>
        <p:spPr>
          <a:xfrm rot="-5400000">
            <a:off x="2958571" y="7749116"/>
            <a:ext cx="1642533" cy="755967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01" name="Google Shape;101;p79"/>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8000"/>
              <a:buNone/>
              <a:defRPr sz="80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02" name="Google Shape;102;p79"/>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artners">
  <p:cSld name="Partners">
    <p:spTree>
      <p:nvGrpSpPr>
        <p:cNvPr id="1" name="Shape 103"/>
        <p:cNvGrpSpPr/>
        <p:nvPr/>
      </p:nvGrpSpPr>
      <p:grpSpPr>
        <a:xfrm>
          <a:off x="0" y="0"/>
          <a:ext cx="0" cy="0"/>
          <a:chOff x="0" y="0"/>
          <a:chExt cx="0" cy="0"/>
        </a:xfrm>
      </p:grpSpPr>
      <p:sp>
        <p:nvSpPr>
          <p:cNvPr id="104" name="Google Shape;104;p80"/>
          <p:cNvSpPr/>
          <p:nvPr/>
        </p:nvSpPr>
        <p:spPr>
          <a:xfrm>
            <a:off x="0" y="2431361"/>
            <a:ext cx="6758072" cy="7720613"/>
          </a:xfrm>
          <a:custGeom>
            <a:avLst/>
            <a:gdLst/>
            <a:ahLst/>
            <a:cxnLst/>
            <a:rect l="l" t="t" r="r" b="b"/>
            <a:pathLst>
              <a:path w="5317284" h="6074616" extrusionOk="0">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05" name="Google Shape;105;p80"/>
          <p:cNvSpPr txBox="1">
            <a:spLocks noGrp="1"/>
          </p:cNvSpPr>
          <p:nvPr>
            <p:ph type="body" idx="1"/>
          </p:nvPr>
        </p:nvSpPr>
        <p:spPr>
          <a:xfrm>
            <a:off x="801602" y="3461943"/>
            <a:ext cx="2864232"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1800"/>
              <a:buNone/>
              <a:defRPr sz="1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06" name="Google Shape;106;p80"/>
          <p:cNvSpPr/>
          <p:nvPr/>
        </p:nvSpPr>
        <p:spPr>
          <a:xfrm>
            <a:off x="794294" y="4163970"/>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07" name="Google Shape;107;p80"/>
          <p:cNvSpPr txBox="1">
            <a:spLocks noGrp="1"/>
          </p:cNvSpPr>
          <p:nvPr>
            <p:ph type="body" idx="2"/>
          </p:nvPr>
        </p:nvSpPr>
        <p:spPr>
          <a:xfrm>
            <a:off x="794294" y="5326517"/>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08" name="Google Shape;108;p80"/>
          <p:cNvSpPr/>
          <p:nvPr/>
        </p:nvSpPr>
        <p:spPr>
          <a:xfrm>
            <a:off x="794294" y="5656461"/>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09" name="Google Shape;109;p80"/>
          <p:cNvSpPr txBox="1">
            <a:spLocks noGrp="1"/>
          </p:cNvSpPr>
          <p:nvPr>
            <p:ph type="body" idx="3"/>
          </p:nvPr>
        </p:nvSpPr>
        <p:spPr>
          <a:xfrm>
            <a:off x="794294" y="6819008"/>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10" name="Google Shape;110;p8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111" name="Google Shape;111;p80"/>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112" name="Google Shape;112;p80"/>
          <p:cNvSpPr txBox="1">
            <a:spLocks noGrp="1"/>
          </p:cNvSpPr>
          <p:nvPr>
            <p:ph type="body" idx="4"/>
          </p:nvPr>
        </p:nvSpPr>
        <p:spPr>
          <a:xfrm>
            <a:off x="801602" y="88781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13" name="Google Shape;113;p80"/>
          <p:cNvCxnSpPr/>
          <p:nvPr/>
        </p:nvCxnSpPr>
        <p:spPr>
          <a:xfrm>
            <a:off x="0" y="1462432"/>
            <a:ext cx="3779838" cy="0"/>
          </a:xfrm>
          <a:prstGeom prst="straightConnector1">
            <a:avLst/>
          </a:prstGeom>
          <a:noFill/>
          <a:ln w="28575" cap="flat" cmpd="sng">
            <a:solidFill>
              <a:srgbClr val="69ADAD"/>
            </a:solidFill>
            <a:prstDash val="solid"/>
            <a:miter lim="800000"/>
            <a:headEnd type="none" w="sm" len="sm"/>
            <a:tailEnd type="none" w="sm" len="sm"/>
          </a:ln>
        </p:spPr>
      </p:cxnSp>
      <p:sp>
        <p:nvSpPr>
          <p:cNvPr id="114" name="Google Shape;114;p80"/>
          <p:cNvSpPr/>
          <p:nvPr/>
        </p:nvSpPr>
        <p:spPr>
          <a:xfrm>
            <a:off x="794294" y="7125497"/>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15" name="Google Shape;115;p80"/>
          <p:cNvSpPr txBox="1">
            <a:spLocks noGrp="1"/>
          </p:cNvSpPr>
          <p:nvPr>
            <p:ph type="body" idx="5"/>
          </p:nvPr>
        </p:nvSpPr>
        <p:spPr>
          <a:xfrm>
            <a:off x="794294" y="8288044"/>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16" name="Google Shape;116;p80"/>
          <p:cNvSpPr/>
          <p:nvPr/>
        </p:nvSpPr>
        <p:spPr>
          <a:xfrm>
            <a:off x="3132759" y="4148979"/>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17" name="Google Shape;117;p80"/>
          <p:cNvSpPr txBox="1">
            <a:spLocks noGrp="1"/>
          </p:cNvSpPr>
          <p:nvPr>
            <p:ph type="body" idx="6"/>
          </p:nvPr>
        </p:nvSpPr>
        <p:spPr>
          <a:xfrm>
            <a:off x="3132759" y="5311526"/>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18" name="Google Shape;118;p80"/>
          <p:cNvSpPr/>
          <p:nvPr/>
        </p:nvSpPr>
        <p:spPr>
          <a:xfrm>
            <a:off x="3132759" y="5641470"/>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19" name="Google Shape;119;p80"/>
          <p:cNvSpPr txBox="1">
            <a:spLocks noGrp="1"/>
          </p:cNvSpPr>
          <p:nvPr>
            <p:ph type="body" idx="7"/>
          </p:nvPr>
        </p:nvSpPr>
        <p:spPr>
          <a:xfrm>
            <a:off x="3132759" y="6804017"/>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20" name="Google Shape;120;p80"/>
          <p:cNvSpPr/>
          <p:nvPr/>
        </p:nvSpPr>
        <p:spPr>
          <a:xfrm>
            <a:off x="3132759" y="7110506"/>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21" name="Google Shape;121;p80"/>
          <p:cNvSpPr txBox="1">
            <a:spLocks noGrp="1"/>
          </p:cNvSpPr>
          <p:nvPr>
            <p:ph type="body" idx="8"/>
          </p:nvPr>
        </p:nvSpPr>
        <p:spPr>
          <a:xfrm>
            <a:off x="3132759" y="8273053"/>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22" name="Google Shape;122;p80"/>
          <p:cNvSpPr/>
          <p:nvPr/>
        </p:nvSpPr>
        <p:spPr>
          <a:xfrm>
            <a:off x="3268133" y="9004089"/>
            <a:ext cx="4291542" cy="446488"/>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23" name="Google Shape;123;p80"/>
          <p:cNvSpPr txBox="1">
            <a:spLocks noGrp="1"/>
          </p:cNvSpPr>
          <p:nvPr>
            <p:ph type="body" idx="9"/>
          </p:nvPr>
        </p:nvSpPr>
        <p:spPr>
          <a:xfrm>
            <a:off x="3268133" y="9000978"/>
            <a:ext cx="4291542" cy="44648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2000"/>
              <a:buNone/>
              <a:defRPr sz="20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24" name="Google Shape;124;p80"/>
          <p:cNvSpPr txBox="1">
            <a:spLocks noGrp="1"/>
          </p:cNvSpPr>
          <p:nvPr>
            <p:ph type="body" idx="13"/>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struction">
  <p:cSld name="Instruction">
    <p:spTree>
      <p:nvGrpSpPr>
        <p:cNvPr id="1" name="Shape 125"/>
        <p:cNvGrpSpPr/>
        <p:nvPr/>
      </p:nvGrpSpPr>
      <p:grpSpPr>
        <a:xfrm>
          <a:off x="0" y="0"/>
          <a:ext cx="0" cy="0"/>
          <a:chOff x="0" y="0"/>
          <a:chExt cx="0" cy="0"/>
        </a:xfrm>
      </p:grpSpPr>
      <p:sp>
        <p:nvSpPr>
          <p:cNvPr id="126" name="Google Shape;126;p81"/>
          <p:cNvSpPr/>
          <p:nvPr/>
        </p:nvSpPr>
        <p:spPr>
          <a:xfrm>
            <a:off x="0" y="0"/>
            <a:ext cx="7559675" cy="10691813"/>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27" name="Google Shape;127;p81"/>
          <p:cNvSpPr/>
          <p:nvPr/>
        </p:nvSpPr>
        <p:spPr>
          <a:xfrm>
            <a:off x="-15240" y="9662696"/>
            <a:ext cx="7559675"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sv-SE" sz="1800" b="0" i="0" u="none" strike="noStrike" cap="none">
                <a:solidFill>
                  <a:schemeClr val="lt1"/>
                </a:solidFill>
                <a:latin typeface="Verdana"/>
                <a:ea typeface="Verdana"/>
                <a:cs typeface="Verdana"/>
                <a:sym typeface="Verdana"/>
              </a:rPr>
              <a:t>*** </a:t>
            </a:r>
            <a:r>
              <a:rPr lang="sv-SE" sz="1800" b="1" i="0" u="none" strike="noStrike" cap="none">
                <a:solidFill>
                  <a:schemeClr val="lt1"/>
                </a:solidFill>
                <a:latin typeface="Verdana"/>
                <a:ea typeface="Verdana"/>
                <a:cs typeface="Verdana"/>
                <a:sym typeface="Verdana"/>
              </a:rPr>
              <a:t>PLEASE DELETE THIS INSTRUCTION SLIDE BEFORE PRESENTING FINAL PRESENTATION </a:t>
            </a:r>
            <a:r>
              <a:rPr lang="sv-SE" sz="1800" b="0" i="0" u="none" strike="noStrike" cap="none">
                <a:solidFill>
                  <a:schemeClr val="lt1"/>
                </a:solidFill>
                <a:latin typeface="Verdana"/>
                <a:ea typeface="Verdana"/>
                <a:cs typeface="Verdana"/>
                <a:sym typeface="Verdana"/>
              </a:rPr>
              <a:t>*** </a:t>
            </a:r>
            <a:endParaRPr sz="1800" b="0" i="0" u="none" strike="noStrike" cap="none">
              <a:solidFill>
                <a:schemeClr val="lt1"/>
              </a:solidFill>
              <a:latin typeface="Verdana"/>
              <a:ea typeface="Verdana"/>
              <a:cs typeface="Verdana"/>
              <a:sym typeface="Verdana"/>
            </a:endParaRPr>
          </a:p>
        </p:txBody>
      </p:sp>
      <p:sp>
        <p:nvSpPr>
          <p:cNvPr id="128" name="Google Shape;128;p81"/>
          <p:cNvSpPr/>
          <p:nvPr/>
        </p:nvSpPr>
        <p:spPr>
          <a:xfrm>
            <a:off x="586900" y="491138"/>
            <a:ext cx="6408259"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sv-SE" sz="1800" b="0" i="1" u="none" strike="noStrike" cap="none">
                <a:solidFill>
                  <a:schemeClr val="lt1"/>
                </a:solidFill>
                <a:latin typeface="Verdana"/>
                <a:ea typeface="Verdana"/>
                <a:cs typeface="Verdana"/>
                <a:sym typeface="Verdana"/>
              </a:rPr>
              <a:t>Icons which can be used within this template without losing quality.  Change line colour, width and style.  </a:t>
            </a:r>
            <a:endParaRPr sz="1400" b="0" i="0" u="none" strike="noStrike" cap="none">
              <a:solidFill>
                <a:srgbClr val="000000"/>
              </a:solidFill>
              <a:latin typeface="Arial"/>
              <a:ea typeface="Arial"/>
              <a:cs typeface="Arial"/>
              <a:sym typeface="Arial"/>
            </a:endParaRPr>
          </a:p>
          <a:p>
            <a:pPr marL="52388" marR="0" lvl="0" indent="0" algn="l" rtl="0">
              <a:lnSpc>
                <a:spcPct val="100000"/>
              </a:lnSpc>
              <a:spcBef>
                <a:spcPts val="0"/>
              </a:spcBef>
              <a:spcAft>
                <a:spcPts val="0"/>
              </a:spcAft>
              <a:buClr>
                <a:schemeClr val="dk1"/>
              </a:buClr>
              <a:buSzPts val="900"/>
              <a:buFont typeface="Quattrocento Sans"/>
              <a:buNone/>
            </a:pPr>
            <a:endParaRPr sz="1800" b="0" i="1" u="none" strike="noStrike" cap="none">
              <a:solidFill>
                <a:schemeClr val="lt1"/>
              </a:solidFill>
              <a:latin typeface="Calibri"/>
              <a:ea typeface="Calibri"/>
              <a:cs typeface="Calibri"/>
              <a:sym typeface="Calibri"/>
            </a:endParaRPr>
          </a:p>
        </p:txBody>
      </p:sp>
      <p:cxnSp>
        <p:nvCxnSpPr>
          <p:cNvPr id="129" name="Google Shape;129;p81"/>
          <p:cNvCxnSpPr/>
          <p:nvPr/>
        </p:nvCxnSpPr>
        <p:spPr>
          <a:xfrm>
            <a:off x="0" y="1584960"/>
            <a:ext cx="7559675" cy="0"/>
          </a:xfrm>
          <a:prstGeom prst="straightConnector1">
            <a:avLst/>
          </a:prstGeom>
          <a:noFill/>
          <a:ln w="28575" cap="flat" cmpd="sng">
            <a:solidFill>
              <a:schemeClr val="lt1"/>
            </a:solidFill>
            <a:prstDash val="solid"/>
            <a:miter lim="800000"/>
            <a:headEnd type="none" w="sm" len="sm"/>
            <a:tailEnd type="none" w="sm" len="sm"/>
          </a:ln>
        </p:spPr>
      </p:cxnSp>
      <p:cxnSp>
        <p:nvCxnSpPr>
          <p:cNvPr id="130" name="Google Shape;130;p81"/>
          <p:cNvCxnSpPr/>
          <p:nvPr/>
        </p:nvCxnSpPr>
        <p:spPr>
          <a:xfrm>
            <a:off x="-15240" y="9113520"/>
            <a:ext cx="7559675" cy="0"/>
          </a:xfrm>
          <a:prstGeom prst="straightConnector1">
            <a:avLst/>
          </a:prstGeom>
          <a:noFill/>
          <a:ln w="28575" cap="flat" cmpd="sng">
            <a:solidFill>
              <a:schemeClr val="lt1"/>
            </a:solidFill>
            <a:prstDash val="solid"/>
            <a:miter lim="800000"/>
            <a:headEnd type="none" w="sm" len="sm"/>
            <a:tailEnd type="none" w="sm" len="sm"/>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gazine/Newsletter Cover">
  <p:cSld name="Magazine/Newsletter Cover">
    <p:spTree>
      <p:nvGrpSpPr>
        <p:cNvPr id="1" name="Shape 131"/>
        <p:cNvGrpSpPr/>
        <p:nvPr/>
      </p:nvGrpSpPr>
      <p:grpSpPr>
        <a:xfrm>
          <a:off x="0" y="0"/>
          <a:ext cx="0" cy="0"/>
          <a:chOff x="0" y="0"/>
          <a:chExt cx="0" cy="0"/>
        </a:xfrm>
      </p:grpSpPr>
      <p:pic>
        <p:nvPicPr>
          <p:cNvPr id="132" name="Google Shape;132;p82"/>
          <p:cNvPicPr preferRelativeResize="0"/>
          <p:nvPr/>
        </p:nvPicPr>
        <p:blipFill rotWithShape="1">
          <a:blip r:embed="rId2">
            <a:alphaModFix/>
          </a:blip>
          <a:srcRect/>
          <a:stretch/>
        </p:blipFill>
        <p:spPr>
          <a:xfrm rot="9000000">
            <a:off x="4156903" y="-1408070"/>
            <a:ext cx="5202335" cy="5427724"/>
          </a:xfrm>
          <a:custGeom>
            <a:avLst/>
            <a:gdLst/>
            <a:ahLst/>
            <a:cxnLst/>
            <a:rect l="l" t="t" r="r" b="b"/>
            <a:pathLst>
              <a:path w="6275419" h="6547299" extrusionOk="0">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a:noFill/>
          <a:ln>
            <a:noFill/>
          </a:ln>
        </p:spPr>
      </p:pic>
      <p:sp>
        <p:nvSpPr>
          <p:cNvPr id="133" name="Google Shape;133;p82"/>
          <p:cNvSpPr txBox="1">
            <a:spLocks noGrp="1"/>
          </p:cNvSpPr>
          <p:nvPr>
            <p:ph type="body" idx="1"/>
          </p:nvPr>
        </p:nvSpPr>
        <p:spPr>
          <a:xfrm>
            <a:off x="6507413" y="3867270"/>
            <a:ext cx="1081492" cy="41162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rgbClr val="6D6E71"/>
              </a:buClr>
              <a:buSzPts val="1000"/>
              <a:buNone/>
              <a:defRPr sz="10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4" name="Google Shape;134;p82"/>
          <p:cNvSpPr txBox="1">
            <a:spLocks noGrp="1"/>
          </p:cNvSpPr>
          <p:nvPr>
            <p:ph type="body" idx="2"/>
          </p:nvPr>
        </p:nvSpPr>
        <p:spPr>
          <a:xfrm>
            <a:off x="336028" y="2871681"/>
            <a:ext cx="3383477"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5" name="Google Shape;135;p82"/>
          <p:cNvSpPr txBox="1">
            <a:spLocks noGrp="1"/>
          </p:cNvSpPr>
          <p:nvPr>
            <p:ph type="body" idx="3"/>
          </p:nvPr>
        </p:nvSpPr>
        <p:spPr>
          <a:xfrm>
            <a:off x="317992" y="2203977"/>
            <a:ext cx="3383477"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6" name="Google Shape;136;p82"/>
          <p:cNvSpPr txBox="1">
            <a:spLocks noGrp="1"/>
          </p:cNvSpPr>
          <p:nvPr>
            <p:ph type="body" idx="4"/>
          </p:nvPr>
        </p:nvSpPr>
        <p:spPr>
          <a:xfrm>
            <a:off x="5784170" y="3868154"/>
            <a:ext cx="1066605" cy="41162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rgbClr val="69ADAD"/>
              </a:buClr>
              <a:buSzPts val="1000"/>
              <a:buNone/>
              <a:defRPr sz="10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7" name="Google Shape;137;p82"/>
          <p:cNvSpPr/>
          <p:nvPr/>
        </p:nvSpPr>
        <p:spPr>
          <a:xfrm>
            <a:off x="-3025" y="3830750"/>
            <a:ext cx="5181224" cy="5919178"/>
          </a:xfrm>
          <a:custGeom>
            <a:avLst/>
            <a:gdLst/>
            <a:ahLst/>
            <a:cxnLst/>
            <a:rect l="l" t="t" r="r" b="b"/>
            <a:pathLst>
              <a:path w="5317284" h="6074616" extrusionOk="0">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38" name="Google Shape;138;p82"/>
          <p:cNvSpPr txBox="1">
            <a:spLocks noGrp="1"/>
          </p:cNvSpPr>
          <p:nvPr>
            <p:ph type="body" idx="5"/>
          </p:nvPr>
        </p:nvSpPr>
        <p:spPr>
          <a:xfrm>
            <a:off x="644309" y="557455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9" name="Google Shape;139;p82"/>
          <p:cNvSpPr txBox="1">
            <a:spLocks noGrp="1"/>
          </p:cNvSpPr>
          <p:nvPr>
            <p:ph type="body" idx="6"/>
          </p:nvPr>
        </p:nvSpPr>
        <p:spPr>
          <a:xfrm>
            <a:off x="1258920" y="5564733"/>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0" name="Google Shape;140;p82"/>
          <p:cNvSpPr txBox="1">
            <a:spLocks noGrp="1"/>
          </p:cNvSpPr>
          <p:nvPr>
            <p:ph type="body" idx="7"/>
          </p:nvPr>
        </p:nvSpPr>
        <p:spPr>
          <a:xfrm>
            <a:off x="644309" y="616286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1" name="Google Shape;141;p82"/>
          <p:cNvSpPr txBox="1">
            <a:spLocks noGrp="1"/>
          </p:cNvSpPr>
          <p:nvPr>
            <p:ph type="body" idx="8"/>
          </p:nvPr>
        </p:nvSpPr>
        <p:spPr>
          <a:xfrm>
            <a:off x="1258920" y="6162668"/>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2" name="Google Shape;142;p82"/>
          <p:cNvSpPr txBox="1">
            <a:spLocks noGrp="1"/>
          </p:cNvSpPr>
          <p:nvPr>
            <p:ph type="body" idx="9"/>
          </p:nvPr>
        </p:nvSpPr>
        <p:spPr>
          <a:xfrm>
            <a:off x="644309" y="675117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3" name="Google Shape;143;p82"/>
          <p:cNvSpPr txBox="1">
            <a:spLocks noGrp="1"/>
          </p:cNvSpPr>
          <p:nvPr>
            <p:ph type="body" idx="13"/>
          </p:nvPr>
        </p:nvSpPr>
        <p:spPr>
          <a:xfrm>
            <a:off x="1258920" y="6760603"/>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4" name="Google Shape;144;p82"/>
          <p:cNvSpPr txBox="1">
            <a:spLocks noGrp="1"/>
          </p:cNvSpPr>
          <p:nvPr>
            <p:ph type="body" idx="14"/>
          </p:nvPr>
        </p:nvSpPr>
        <p:spPr>
          <a:xfrm>
            <a:off x="644309" y="733948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5" name="Google Shape;145;p82"/>
          <p:cNvSpPr txBox="1">
            <a:spLocks noGrp="1"/>
          </p:cNvSpPr>
          <p:nvPr>
            <p:ph type="body" idx="15"/>
          </p:nvPr>
        </p:nvSpPr>
        <p:spPr>
          <a:xfrm>
            <a:off x="1258920" y="7358538"/>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6" name="Google Shape;146;p82"/>
          <p:cNvSpPr txBox="1">
            <a:spLocks noGrp="1"/>
          </p:cNvSpPr>
          <p:nvPr>
            <p:ph type="body" idx="16"/>
          </p:nvPr>
        </p:nvSpPr>
        <p:spPr>
          <a:xfrm>
            <a:off x="644309" y="792779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7" name="Google Shape;147;p82"/>
          <p:cNvSpPr txBox="1">
            <a:spLocks noGrp="1"/>
          </p:cNvSpPr>
          <p:nvPr>
            <p:ph type="body" idx="17"/>
          </p:nvPr>
        </p:nvSpPr>
        <p:spPr>
          <a:xfrm>
            <a:off x="1258920" y="7956473"/>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8" name="Google Shape;148;p82"/>
          <p:cNvSpPr txBox="1">
            <a:spLocks noGrp="1"/>
          </p:cNvSpPr>
          <p:nvPr>
            <p:ph type="body" idx="18"/>
          </p:nvPr>
        </p:nvSpPr>
        <p:spPr>
          <a:xfrm>
            <a:off x="644309" y="8516101"/>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9" name="Google Shape;149;p82"/>
          <p:cNvSpPr txBox="1">
            <a:spLocks noGrp="1"/>
          </p:cNvSpPr>
          <p:nvPr>
            <p:ph type="body" idx="19"/>
          </p:nvPr>
        </p:nvSpPr>
        <p:spPr>
          <a:xfrm>
            <a:off x="1258920" y="8554410"/>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50" name="Google Shape;150;p82"/>
          <p:cNvSpPr txBox="1">
            <a:spLocks noGrp="1"/>
          </p:cNvSpPr>
          <p:nvPr>
            <p:ph type="body" idx="20"/>
          </p:nvPr>
        </p:nvSpPr>
        <p:spPr>
          <a:xfrm>
            <a:off x="539608" y="4732051"/>
            <a:ext cx="3794482" cy="72232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grpSp>
        <p:nvGrpSpPr>
          <p:cNvPr id="151" name="Google Shape;151;p82"/>
          <p:cNvGrpSpPr/>
          <p:nvPr/>
        </p:nvGrpSpPr>
        <p:grpSpPr>
          <a:xfrm>
            <a:off x="628267" y="6075645"/>
            <a:ext cx="3705823" cy="2967449"/>
            <a:chOff x="-3025" y="5942032"/>
            <a:chExt cx="3207651" cy="2490651"/>
          </a:xfrm>
        </p:grpSpPr>
        <p:cxnSp>
          <p:nvCxnSpPr>
            <p:cNvPr id="152" name="Google Shape;152;p82"/>
            <p:cNvCxnSpPr/>
            <p:nvPr/>
          </p:nvCxnSpPr>
          <p:spPr>
            <a:xfrm>
              <a:off x="0" y="5942032"/>
              <a:ext cx="3204626" cy="0"/>
            </a:xfrm>
            <a:prstGeom prst="straightConnector1">
              <a:avLst/>
            </a:prstGeom>
            <a:noFill/>
            <a:ln w="28575" cap="flat" cmpd="sng">
              <a:solidFill>
                <a:schemeClr val="lt1"/>
              </a:solidFill>
              <a:prstDash val="solid"/>
              <a:miter lim="800000"/>
              <a:headEnd type="none" w="sm" len="sm"/>
              <a:tailEnd type="none" w="sm" len="sm"/>
            </a:ln>
          </p:spPr>
        </p:cxnSp>
        <p:cxnSp>
          <p:nvCxnSpPr>
            <p:cNvPr id="153" name="Google Shape;153;p82"/>
            <p:cNvCxnSpPr/>
            <p:nvPr/>
          </p:nvCxnSpPr>
          <p:spPr>
            <a:xfrm>
              <a:off x="-3025" y="6440162"/>
              <a:ext cx="3207651" cy="0"/>
            </a:xfrm>
            <a:prstGeom prst="straightConnector1">
              <a:avLst/>
            </a:prstGeom>
            <a:noFill/>
            <a:ln w="28575" cap="flat" cmpd="sng">
              <a:solidFill>
                <a:schemeClr val="lt1"/>
              </a:solidFill>
              <a:prstDash val="solid"/>
              <a:miter lim="800000"/>
              <a:headEnd type="none" w="sm" len="sm"/>
              <a:tailEnd type="none" w="sm" len="sm"/>
            </a:ln>
          </p:spPr>
        </p:cxnSp>
        <p:cxnSp>
          <p:nvCxnSpPr>
            <p:cNvPr id="154" name="Google Shape;154;p82"/>
            <p:cNvCxnSpPr/>
            <p:nvPr/>
          </p:nvCxnSpPr>
          <p:spPr>
            <a:xfrm>
              <a:off x="0" y="6938292"/>
              <a:ext cx="3204626" cy="0"/>
            </a:xfrm>
            <a:prstGeom prst="straightConnector1">
              <a:avLst/>
            </a:prstGeom>
            <a:noFill/>
            <a:ln w="28575" cap="flat" cmpd="sng">
              <a:solidFill>
                <a:schemeClr val="lt1"/>
              </a:solidFill>
              <a:prstDash val="solid"/>
              <a:miter lim="800000"/>
              <a:headEnd type="none" w="sm" len="sm"/>
              <a:tailEnd type="none" w="sm" len="sm"/>
            </a:ln>
          </p:spPr>
        </p:cxnSp>
        <p:cxnSp>
          <p:nvCxnSpPr>
            <p:cNvPr id="155" name="Google Shape;155;p82"/>
            <p:cNvCxnSpPr/>
            <p:nvPr/>
          </p:nvCxnSpPr>
          <p:spPr>
            <a:xfrm>
              <a:off x="0" y="7436422"/>
              <a:ext cx="3204626" cy="0"/>
            </a:xfrm>
            <a:prstGeom prst="straightConnector1">
              <a:avLst/>
            </a:prstGeom>
            <a:noFill/>
            <a:ln w="28575" cap="flat" cmpd="sng">
              <a:solidFill>
                <a:schemeClr val="lt1"/>
              </a:solidFill>
              <a:prstDash val="solid"/>
              <a:miter lim="800000"/>
              <a:headEnd type="none" w="sm" len="sm"/>
              <a:tailEnd type="none" w="sm" len="sm"/>
            </a:ln>
          </p:spPr>
        </p:cxnSp>
        <p:cxnSp>
          <p:nvCxnSpPr>
            <p:cNvPr id="156" name="Google Shape;156;p82"/>
            <p:cNvCxnSpPr/>
            <p:nvPr/>
          </p:nvCxnSpPr>
          <p:spPr>
            <a:xfrm>
              <a:off x="0" y="7934552"/>
              <a:ext cx="3204626" cy="0"/>
            </a:xfrm>
            <a:prstGeom prst="straightConnector1">
              <a:avLst/>
            </a:prstGeom>
            <a:noFill/>
            <a:ln w="28575" cap="flat" cmpd="sng">
              <a:solidFill>
                <a:schemeClr val="lt1"/>
              </a:solidFill>
              <a:prstDash val="solid"/>
              <a:miter lim="800000"/>
              <a:headEnd type="none" w="sm" len="sm"/>
              <a:tailEnd type="none" w="sm" len="sm"/>
            </a:ln>
          </p:spPr>
        </p:cxnSp>
        <p:cxnSp>
          <p:nvCxnSpPr>
            <p:cNvPr id="157" name="Google Shape;157;p82"/>
            <p:cNvCxnSpPr/>
            <p:nvPr/>
          </p:nvCxnSpPr>
          <p:spPr>
            <a:xfrm>
              <a:off x="0" y="8417115"/>
              <a:ext cx="3204626" cy="15568"/>
            </a:xfrm>
            <a:prstGeom prst="straightConnector1">
              <a:avLst/>
            </a:prstGeom>
            <a:noFill/>
            <a:ln w="28575" cap="flat" cmpd="sng">
              <a:solidFill>
                <a:schemeClr val="lt1"/>
              </a:solidFill>
              <a:prstDash val="solid"/>
              <a:miter lim="800000"/>
              <a:headEnd type="none" w="sm" len="sm"/>
              <a:tailEnd type="none" w="sm" len="sm"/>
            </a:ln>
          </p:spPr>
        </p:cxnSp>
      </p:grpSp>
      <p:sp>
        <p:nvSpPr>
          <p:cNvPr id="158" name="Google Shape;158;p82"/>
          <p:cNvSpPr/>
          <p:nvPr/>
        </p:nvSpPr>
        <p:spPr>
          <a:xfrm>
            <a:off x="-3025" y="9279437"/>
            <a:ext cx="3836256" cy="531962"/>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59" name="Google Shape;159;p82"/>
          <p:cNvSpPr txBox="1">
            <a:spLocks noGrp="1"/>
          </p:cNvSpPr>
          <p:nvPr>
            <p:ph type="body" idx="21"/>
          </p:nvPr>
        </p:nvSpPr>
        <p:spPr>
          <a:xfrm>
            <a:off x="19827" y="9343352"/>
            <a:ext cx="3794482" cy="49702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800"/>
              <a:buNone/>
              <a:defRPr sz="1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60" name="Google Shape;160;p82"/>
          <p:cNvCxnSpPr/>
          <p:nvPr/>
        </p:nvCxnSpPr>
        <p:spPr>
          <a:xfrm>
            <a:off x="-3025" y="2857609"/>
            <a:ext cx="3769765" cy="0"/>
          </a:xfrm>
          <a:prstGeom prst="straightConnector1">
            <a:avLst/>
          </a:prstGeom>
          <a:noFill/>
          <a:ln w="28575" cap="flat" cmpd="sng">
            <a:solidFill>
              <a:srgbClr val="69ADAD"/>
            </a:solidFill>
            <a:prstDash val="solid"/>
            <a:miter lim="800000"/>
            <a:headEnd type="none" w="sm" len="sm"/>
            <a:tailEnd type="none" w="sm" len="sm"/>
          </a:ln>
        </p:spPr>
      </p:cxnSp>
      <p:sp>
        <p:nvSpPr>
          <p:cNvPr id="161" name="Google Shape;161;p82"/>
          <p:cNvSpPr txBox="1"/>
          <p:nvPr/>
        </p:nvSpPr>
        <p:spPr>
          <a:xfrm>
            <a:off x="317992" y="10005335"/>
            <a:ext cx="5181224" cy="630942"/>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700"/>
              <a:buFont typeface="Arial"/>
              <a:buNone/>
            </a:pPr>
            <a:r>
              <a:rPr lang="sv-SE" sz="700" b="0" i="0" u="none" strike="noStrike" cap="none">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u="none" strike="noStrike" cap="none">
                <a:solidFill>
                  <a:srgbClr val="6D6E71"/>
                </a:solidFill>
                <a:latin typeface="Roboto"/>
                <a:ea typeface="Roboto"/>
                <a:cs typeface="Roboto"/>
                <a:sym typeface="Roboto"/>
              </a:rPr>
              <a:t>2021-2-BE04-KA220-YOU-000050778</a:t>
            </a:r>
            <a:br>
              <a:rPr lang="sv-SE"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pic>
        <p:nvPicPr>
          <p:cNvPr id="162" name="Google Shape;162;p82"/>
          <p:cNvPicPr preferRelativeResize="0"/>
          <p:nvPr/>
        </p:nvPicPr>
        <p:blipFill rotWithShape="1">
          <a:blip r:embed="rId3">
            <a:alphaModFix/>
          </a:blip>
          <a:srcRect/>
          <a:stretch/>
        </p:blipFill>
        <p:spPr>
          <a:xfrm>
            <a:off x="232111" y="387001"/>
            <a:ext cx="4296822" cy="1242551"/>
          </a:xfrm>
          <a:prstGeom prst="rect">
            <a:avLst/>
          </a:prstGeom>
          <a:noFill/>
          <a:ln>
            <a:noFill/>
          </a:ln>
        </p:spPr>
      </p:pic>
      <p:sp>
        <p:nvSpPr>
          <p:cNvPr id="163" name="Google Shape;163;p82"/>
          <p:cNvSpPr>
            <a:spLocks noGrp="1"/>
          </p:cNvSpPr>
          <p:nvPr>
            <p:ph type="pic" idx="22"/>
          </p:nvPr>
        </p:nvSpPr>
        <p:spPr>
          <a:xfrm>
            <a:off x="5205348" y="0"/>
            <a:ext cx="2354327" cy="2862503"/>
          </a:xfrm>
          <a:prstGeom prst="rect">
            <a:avLst/>
          </a:prstGeom>
          <a:noFill/>
          <a:ln>
            <a:noFill/>
          </a:ln>
        </p:spPr>
      </p:sp>
      <p:cxnSp>
        <p:nvCxnSpPr>
          <p:cNvPr id="164" name="Google Shape;164;p82"/>
          <p:cNvCxnSpPr/>
          <p:nvPr/>
        </p:nvCxnSpPr>
        <p:spPr>
          <a:xfrm>
            <a:off x="5756091" y="4269311"/>
            <a:ext cx="1803584" cy="9579"/>
          </a:xfrm>
          <a:prstGeom prst="straightConnector1">
            <a:avLst/>
          </a:prstGeom>
          <a:noFill/>
          <a:ln w="28575" cap="flat" cmpd="sng">
            <a:solidFill>
              <a:srgbClr val="69ADAD"/>
            </a:solidFill>
            <a:prstDash val="solid"/>
            <a:miter lim="800000"/>
            <a:headEnd type="none" w="sm" len="sm"/>
            <a:tailEnd type="none" w="sm" len="sm"/>
          </a:ln>
        </p:spPr>
      </p:cxnSp>
      <p:pic>
        <p:nvPicPr>
          <p:cNvPr id="165" name="Google Shape;165;p82" descr="Co-funded by the European Union logo in png for web usage"/>
          <p:cNvPicPr preferRelativeResize="0"/>
          <p:nvPr/>
        </p:nvPicPr>
        <p:blipFill rotWithShape="1">
          <a:blip r:embed="rId4">
            <a:alphaModFix/>
          </a:blip>
          <a:srcRect/>
          <a:stretch/>
        </p:blipFill>
        <p:spPr>
          <a:xfrm>
            <a:off x="5499215" y="10058294"/>
            <a:ext cx="1895498" cy="461700"/>
          </a:xfrm>
          <a:prstGeom prst="rect">
            <a:avLst/>
          </a:prstGeom>
          <a:noFill/>
          <a:ln>
            <a:noFill/>
          </a:ln>
        </p:spPr>
      </p:pic>
      <p:sp>
        <p:nvSpPr>
          <p:cNvPr id="166" name="Google Shape;166;p82"/>
          <p:cNvSpPr/>
          <p:nvPr/>
        </p:nvSpPr>
        <p:spPr>
          <a:xfrm>
            <a:off x="5252213" y="948933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u="none" strike="noStrike" cap="none">
                <a:solidFill>
                  <a:schemeClr val="dk1"/>
                </a:solidFill>
                <a:latin typeface="Calibri"/>
                <a:ea typeface="Calibri"/>
                <a:cs typeface="Calibri"/>
                <a:sym typeface="Calibri"/>
              </a:rPr>
              <a:t>This resource is licensed under CC BY 4.0</a:t>
            </a:r>
            <a:endParaRPr sz="1283" b="0" i="0" u="none" strike="noStrike" cap="none">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167" name="Google Shape;167;p82"/>
          <p:cNvPicPr preferRelativeResize="0"/>
          <p:nvPr/>
        </p:nvPicPr>
        <p:blipFill rotWithShape="1">
          <a:blip r:embed="rId5">
            <a:alphaModFix/>
          </a:blip>
          <a:srcRect/>
          <a:stretch/>
        </p:blipFill>
        <p:spPr>
          <a:xfrm>
            <a:off x="3986990" y="9407122"/>
            <a:ext cx="1244049" cy="433251"/>
          </a:xfrm>
          <a:prstGeom prst="rect">
            <a:avLst/>
          </a:prstGeom>
          <a:noFill/>
          <a:ln>
            <a:noFill/>
          </a:ln>
        </p:spPr>
      </p:pic>
    </p:spTree>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73"/>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73"/>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73"/>
          <p:cNvSpPr txBox="1">
            <a:spLocks noGrp="1"/>
          </p:cNvSpPr>
          <p:nvPr>
            <p:ph type="sldNum" idx="12"/>
          </p:nvPr>
        </p:nvSpPr>
        <p:spPr>
          <a:xfrm>
            <a:off x="6231620" y="10122572"/>
            <a:ext cx="1047264" cy="46582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sv-SE"/>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367">
          <p15:clr>
            <a:srgbClr val="F26B43"/>
          </p15:clr>
        </p15:guide>
        <p15:guide id="2" pos="238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g"/><Relationship Id="rId7" Type="http://schemas.openxmlformats.org/officeDocument/2006/relationships/image" Target="../media/image23.jpg"/><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png"/><Relationship Id="rId9" Type="http://schemas.openxmlformats.org/officeDocument/2006/relationships/image" Target="../media/image2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pic>
        <p:nvPicPr>
          <p:cNvPr id="3" name="Bildobjekt 2" descr="En bild som visar person, Människoansikte, leende, klädsel&#10;&#10;AI-genererat innehåll kan vara felaktigt.">
            <a:extLst>
              <a:ext uri="{FF2B5EF4-FFF2-40B4-BE49-F238E27FC236}">
                <a16:creationId xmlns:a16="http://schemas.microsoft.com/office/drawing/2014/main" id="{1FEFDFDB-5E04-12D2-C336-93CB69059A45}"/>
              </a:ext>
            </a:extLst>
          </p:cNvPr>
          <p:cNvPicPr>
            <a:picLocks noChangeAspect="1"/>
          </p:cNvPicPr>
          <p:nvPr/>
        </p:nvPicPr>
        <p:blipFill>
          <a:blip r:embed="rId3"/>
          <a:stretch>
            <a:fillRect/>
          </a:stretch>
        </p:blipFill>
        <p:spPr>
          <a:xfrm>
            <a:off x="-928689" y="3464454"/>
            <a:ext cx="5879307" cy="5879307"/>
          </a:xfrm>
          <a:prstGeom prst="rect">
            <a:avLst/>
          </a:prstGeom>
        </p:spPr>
      </p:pic>
      <p:sp>
        <p:nvSpPr>
          <p:cNvPr id="536" name="Google Shape;536;p1"/>
          <p:cNvSpPr txBox="1">
            <a:spLocks noGrp="1"/>
          </p:cNvSpPr>
          <p:nvPr>
            <p:ph type="body" idx="1"/>
          </p:nvPr>
        </p:nvSpPr>
        <p:spPr>
          <a:xfrm>
            <a:off x="4178367" y="2087466"/>
            <a:ext cx="4968474" cy="1248401"/>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8AC03B"/>
              </a:buClr>
              <a:buSzPts val="2400"/>
              <a:buNone/>
            </a:pPr>
            <a:r>
              <a:rPr lang="sv-SE" sz="2400" dirty="0"/>
              <a:t>Mitt ekoturismprojekt</a:t>
            </a:r>
            <a:endParaRPr dirty="0"/>
          </a:p>
          <a:p>
            <a:pPr marL="0" lvl="0" indent="0" algn="l" rtl="0">
              <a:lnSpc>
                <a:spcPct val="100000"/>
              </a:lnSpc>
              <a:spcBef>
                <a:spcPts val="0"/>
              </a:spcBef>
              <a:spcAft>
                <a:spcPts val="0"/>
              </a:spcAft>
              <a:buClr>
                <a:srgbClr val="8AC03B"/>
              </a:buClr>
              <a:buSzPts val="2400"/>
              <a:buNone/>
            </a:pPr>
            <a:endParaRPr sz="2400" dirty="0"/>
          </a:p>
          <a:p>
            <a:pPr marL="0" lvl="0" indent="0" algn="l" rtl="0">
              <a:lnSpc>
                <a:spcPct val="100000"/>
              </a:lnSpc>
              <a:spcBef>
                <a:spcPts val="0"/>
              </a:spcBef>
              <a:spcAft>
                <a:spcPts val="0"/>
              </a:spcAft>
              <a:buClr>
                <a:srgbClr val="89899B"/>
              </a:buClr>
              <a:buSzPts val="2400"/>
              <a:buNone/>
            </a:pPr>
            <a:r>
              <a:rPr lang="sv-SE" sz="2400" dirty="0">
                <a:solidFill>
                  <a:srgbClr val="89899B"/>
                </a:solidFill>
              </a:rPr>
              <a:t>Teoretisk bakgrund</a:t>
            </a:r>
            <a:endParaRPr dirty="0"/>
          </a:p>
        </p:txBody>
      </p:sp>
      <p:sp>
        <p:nvSpPr>
          <p:cNvPr id="537" name="Google Shape;537;p1"/>
          <p:cNvSpPr txBox="1">
            <a:spLocks noGrp="1"/>
          </p:cNvSpPr>
          <p:nvPr>
            <p:ph type="body" idx="4"/>
          </p:nvPr>
        </p:nvSpPr>
        <p:spPr>
          <a:xfrm>
            <a:off x="4022727" y="7039247"/>
            <a:ext cx="4422335" cy="44648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lt1"/>
              </a:buClr>
              <a:buSzPts val="2000"/>
              <a:buNone/>
            </a:pPr>
            <a:r>
              <a:rPr lang="sv-SE" sz="1200" b="1" dirty="0" err="1">
                <a:solidFill>
                  <a:srgbClr val="FFFFFF"/>
                </a:solidFill>
                <a:latin typeface="Verdana"/>
                <a:ea typeface="Verdana"/>
                <a:cs typeface="Verdana"/>
                <a:sym typeface="Verdana"/>
              </a:rPr>
              <a:t>www.ecohealthforyouth.com</a:t>
            </a:r>
            <a:endParaRPr sz="1400" dirty="0"/>
          </a:p>
        </p:txBody>
      </p:sp>
      <p:pic>
        <p:nvPicPr>
          <p:cNvPr id="538" name="Google Shape;538;p1"/>
          <p:cNvPicPr preferRelativeResize="0"/>
          <p:nvPr/>
        </p:nvPicPr>
        <p:blipFill rotWithShape="1">
          <a:blip r:embed="rId4">
            <a:alphaModFix amt="70000"/>
          </a:blip>
          <a:srcRect/>
          <a:stretch/>
        </p:blipFill>
        <p:spPr>
          <a:xfrm>
            <a:off x="-776266" y="4586288"/>
            <a:ext cx="5133954" cy="5108030"/>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1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10</a:t>
            </a:fld>
            <a:endParaRPr/>
          </a:p>
        </p:txBody>
      </p:sp>
      <p:sp>
        <p:nvSpPr>
          <p:cNvPr id="621" name="Google Shape;621;p10"/>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Att integrera </a:t>
            </a:r>
            <a:r>
              <a:rPr lang="sv-SE" sz="1600" dirty="0" err="1">
                <a:solidFill>
                  <a:srgbClr val="6D6E71"/>
                </a:solidFill>
                <a:latin typeface="Calibri"/>
                <a:ea typeface="Calibri"/>
                <a:cs typeface="Calibri"/>
                <a:sym typeface="Calibri"/>
              </a:rPr>
              <a:t>permakulturprinciperna</a:t>
            </a:r>
            <a:r>
              <a:rPr lang="sv-SE" sz="1600" dirty="0">
                <a:solidFill>
                  <a:srgbClr val="6D6E71"/>
                </a:solidFill>
                <a:latin typeface="Calibri"/>
                <a:ea typeface="Calibri"/>
                <a:cs typeface="Calibri"/>
                <a:sym typeface="Calibri"/>
              </a:rPr>
              <a:t> och de viktigaste funktionsprinciperna i naturen i ett ekoturismprojekt är avgörande för att skapa hållbara och långsiktigt framgångsrika initiativ. Här är några skäl till varför det är viktigt:</a:t>
            </a:r>
            <a:endParaRPr sz="1600"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AutoNum type="arabicPeriod"/>
            </a:pPr>
            <a:r>
              <a:rPr lang="sv-SE" sz="1600" b="1" dirty="0">
                <a:solidFill>
                  <a:srgbClr val="6D6E71"/>
                </a:solidFill>
                <a:latin typeface="Calibri"/>
                <a:ea typeface="Calibri"/>
                <a:cs typeface="Calibri"/>
                <a:sym typeface="Calibri"/>
              </a:rPr>
              <a:t>Stark ekologisk grund:</a:t>
            </a:r>
            <a:r>
              <a:rPr lang="sv-SE" sz="1600" dirty="0">
                <a:solidFill>
                  <a:srgbClr val="6D6E71"/>
                </a:solidFill>
                <a:latin typeface="Calibri"/>
                <a:ea typeface="Calibri"/>
                <a:cs typeface="Calibri"/>
                <a:sym typeface="Calibri"/>
              </a:rPr>
              <a:t> Genom att följa principer som fokuserar på ekologisk balans, hållbarhet och respekt för naturliga system säkerställs att projektet vilar på en solid miljömässig grund. Detta hjälper till att minimera negativ påverkan på miljön och främjar bevarandet av ekosystem och biologisk mångfald.</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AutoNum type="arabicPeriod"/>
            </a:pPr>
            <a:r>
              <a:rPr lang="sv-SE" sz="1600" b="1" dirty="0">
                <a:solidFill>
                  <a:srgbClr val="6D6E71"/>
                </a:solidFill>
                <a:latin typeface="Calibri"/>
                <a:ea typeface="Calibri"/>
                <a:cs typeface="Calibri"/>
                <a:sym typeface="Calibri"/>
              </a:rPr>
              <a:t>Förskjutning av perspektiv:</a:t>
            </a:r>
            <a:r>
              <a:rPr lang="sv-SE" sz="1600" dirty="0">
                <a:solidFill>
                  <a:srgbClr val="6D6E71"/>
                </a:solidFill>
                <a:latin typeface="Calibri"/>
                <a:ea typeface="Calibri"/>
                <a:cs typeface="Calibri"/>
                <a:sym typeface="Calibri"/>
              </a:rPr>
              <a:t> Traditionell affärsutveckling fokuserar ofta främst på vinst och tillväxt, ibland på bekostnad av miljömässiga och sociala överväganden. Genom att integrera </a:t>
            </a:r>
            <a:r>
              <a:rPr lang="sv-SE" sz="1600" dirty="0" err="1">
                <a:solidFill>
                  <a:srgbClr val="6D6E71"/>
                </a:solidFill>
                <a:latin typeface="Calibri"/>
                <a:ea typeface="Calibri"/>
                <a:cs typeface="Calibri"/>
                <a:sym typeface="Calibri"/>
              </a:rPr>
              <a:t>permakulturprinciper</a:t>
            </a:r>
            <a:r>
              <a:rPr lang="sv-SE" sz="1600" dirty="0">
                <a:solidFill>
                  <a:srgbClr val="6D6E71"/>
                </a:solidFill>
                <a:latin typeface="Calibri"/>
                <a:ea typeface="Calibri"/>
                <a:cs typeface="Calibri"/>
                <a:sym typeface="Calibri"/>
              </a:rPr>
              <a:t> utmanas detta synsätt genom betoning på helhetstänkande, långsiktig hållbarhet och harmoni med naturen. Detta perspektivskifte främjar ett mer balanserat tillvägagångssätt som tar hänsyn till ekosystemens, samhällenas och framtida generationers välbefinnande.</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622" name="Google Shape;622;p1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Använda permakulturens etik i projektutveckling</a:t>
            </a:r>
            <a:endParaRPr/>
          </a:p>
        </p:txBody>
      </p:sp>
      <p:sp>
        <p:nvSpPr>
          <p:cNvPr id="623" name="Google Shape;623;p1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Permakultur</a:t>
            </a:r>
            <a:endParaRPr/>
          </a:p>
        </p:txBody>
      </p:sp>
      <p:sp>
        <p:nvSpPr>
          <p:cNvPr id="624" name="Google Shape;624;p1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629" name="Google Shape;629;p1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11</a:t>
            </a:fld>
            <a:endParaRPr/>
          </a:p>
        </p:txBody>
      </p:sp>
      <p:sp>
        <p:nvSpPr>
          <p:cNvPr id="630" name="Google Shape;630;p11"/>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457200" lvl="0" indent="-323850" rtl="0">
              <a:lnSpc>
                <a:spcPct val="115000"/>
              </a:lnSpc>
              <a:spcBef>
                <a:spcPts val="1200"/>
              </a:spcBef>
              <a:spcAft>
                <a:spcPts val="0"/>
              </a:spcAft>
              <a:buClr>
                <a:srgbClr val="6D6E71"/>
              </a:buClr>
              <a:buSzPts val="1500"/>
              <a:buFont typeface="Arial"/>
              <a:buAutoNum type="arabicPeriod" startAt="3"/>
            </a:pPr>
            <a:r>
              <a:rPr lang="sv-SE" sz="1500" b="1" dirty="0">
                <a:solidFill>
                  <a:srgbClr val="6D6E71"/>
                </a:solidFill>
                <a:latin typeface="Calibri"/>
                <a:ea typeface="Calibri"/>
                <a:cs typeface="Calibri"/>
                <a:sym typeface="Calibri"/>
              </a:rPr>
              <a:t>Ekosystemperspektiv:</a:t>
            </a:r>
            <a:r>
              <a:rPr lang="sv-SE" sz="1500" dirty="0">
                <a:solidFill>
                  <a:srgbClr val="6D6E71"/>
                </a:solidFill>
                <a:latin typeface="Calibri"/>
                <a:ea typeface="Calibri"/>
                <a:cs typeface="Calibri"/>
                <a:sym typeface="Calibri"/>
              </a:rPr>
              <a:t> Genom att anta ett ekosystemperspektiv kan ekoturismprojekt bättre förstå och uppskatta sambandet mellan naturliga system, kulturarv och lokalsamhällen. Denna helhetssyn gör det möjligt att utveckla initiativ som stärker ekosystemens hälsa, bevarar kulturell äkthet och främjar lokalsamhällens motståndskraft.</a:t>
            </a:r>
            <a:endParaRPr sz="1500" dirty="0">
              <a:solidFill>
                <a:srgbClr val="6D6E71"/>
              </a:solidFill>
              <a:latin typeface="Calibri"/>
              <a:ea typeface="Calibri"/>
              <a:cs typeface="Calibri"/>
              <a:sym typeface="Calibri"/>
            </a:endParaRPr>
          </a:p>
          <a:p>
            <a:pPr marL="457200" lvl="0" indent="-323850" rtl="0">
              <a:lnSpc>
                <a:spcPct val="115000"/>
              </a:lnSpc>
              <a:spcBef>
                <a:spcPts val="0"/>
              </a:spcBef>
              <a:spcAft>
                <a:spcPts val="0"/>
              </a:spcAft>
              <a:buClr>
                <a:srgbClr val="6D6E71"/>
              </a:buClr>
              <a:buSzPts val="1500"/>
              <a:buFont typeface="Arial"/>
              <a:buAutoNum type="arabicPeriod" startAt="3"/>
            </a:pPr>
            <a:r>
              <a:rPr lang="sv-SE" sz="1500" b="1" dirty="0">
                <a:solidFill>
                  <a:srgbClr val="6D6E71"/>
                </a:solidFill>
                <a:latin typeface="Calibri"/>
                <a:ea typeface="Calibri"/>
                <a:cs typeface="Calibri"/>
                <a:sym typeface="Calibri"/>
              </a:rPr>
              <a:t>Målstyrd strategi:</a:t>
            </a:r>
            <a:r>
              <a:rPr lang="sv-SE" sz="1500" dirty="0">
                <a:solidFill>
                  <a:srgbClr val="6D6E71"/>
                </a:solidFill>
                <a:latin typeface="Calibri"/>
                <a:ea typeface="Calibri"/>
                <a:cs typeface="Calibri"/>
                <a:sym typeface="Calibri"/>
              </a:rPr>
              <a:t> Att anamma </a:t>
            </a:r>
            <a:r>
              <a:rPr lang="sv-SE" sz="1500" dirty="0" err="1">
                <a:solidFill>
                  <a:srgbClr val="6D6E71"/>
                </a:solidFill>
                <a:latin typeface="Calibri"/>
                <a:ea typeface="Calibri"/>
                <a:cs typeface="Calibri"/>
                <a:sym typeface="Calibri"/>
              </a:rPr>
              <a:t>permakulturprinciper</a:t>
            </a:r>
            <a:r>
              <a:rPr lang="sv-SE" sz="1500" dirty="0">
                <a:solidFill>
                  <a:srgbClr val="6D6E71"/>
                </a:solidFill>
                <a:latin typeface="Calibri"/>
                <a:ea typeface="Calibri"/>
                <a:cs typeface="Calibri"/>
                <a:sym typeface="Calibri"/>
              </a:rPr>
              <a:t> uppmuntrar ekoturismprojekt att definiera sitt syfte bortom ekonomisk vinning. Projekt som styrs av principer som ömsesidigt beroende, mångfald och kontinuerlig skapande tenderar att prioritera miljöskydd, samhällens egenmakt och hållbar utveckling som integrerade delar av deras verksamhet.</a:t>
            </a:r>
            <a:endParaRPr sz="15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dirty="0">
                <a:solidFill>
                  <a:srgbClr val="6D6E71"/>
                </a:solidFill>
                <a:latin typeface="Calibri"/>
                <a:ea typeface="Calibri"/>
                <a:cs typeface="Calibri"/>
                <a:sym typeface="Calibri"/>
              </a:rPr>
              <a:t>Genom att integrera dessa principer i ekoturismprojekt skapas en stark ekologisk grund, ett perspektivskifte som utmanar traditionella affärsmodeller, främjas ett helhetsperspektiv och styrs av syftesdrivna initiativ som gynnar både människor och planeten.</a:t>
            </a:r>
            <a:endParaRPr sz="15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dirty="0">
                <a:solidFill>
                  <a:srgbClr val="6D6E71"/>
                </a:solidFill>
                <a:latin typeface="Calibri"/>
                <a:ea typeface="Calibri"/>
                <a:cs typeface="Calibri"/>
                <a:sym typeface="Calibri"/>
              </a:rPr>
              <a:t>För att omfamna detta helhetsperspektiv och förändra vårt synsätt på ekosystemet, bör vi följa de steg som beskrivs i nästa avsnitt.</a:t>
            </a:r>
            <a:endParaRPr sz="15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p:txBody>
      </p:sp>
      <p:sp>
        <p:nvSpPr>
          <p:cNvPr id="631" name="Google Shape;631;p1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Använda permakulturens etik i projektutveckling</a:t>
            </a:r>
            <a:endParaRPr/>
          </a:p>
        </p:txBody>
      </p:sp>
      <p:sp>
        <p:nvSpPr>
          <p:cNvPr id="632" name="Google Shape;632;p1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Permakultur</a:t>
            </a:r>
            <a:endParaRPr/>
          </a:p>
        </p:txBody>
      </p:sp>
      <p:sp>
        <p:nvSpPr>
          <p:cNvPr id="633" name="Google Shape;633;p1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1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12</a:t>
            </a:fld>
            <a:endParaRPr/>
          </a:p>
        </p:txBody>
      </p:sp>
      <p:sp>
        <p:nvSpPr>
          <p:cNvPr id="639" name="Google Shape;639;p12"/>
          <p:cNvSpPr txBox="1">
            <a:spLocks noGrp="1"/>
          </p:cNvSpPr>
          <p:nvPr>
            <p:ph type="body" idx="1"/>
          </p:nvPr>
        </p:nvSpPr>
        <p:spPr>
          <a:xfrm>
            <a:off x="801602" y="2403364"/>
            <a:ext cx="5956470" cy="5888229"/>
          </a:xfrm>
          <a:prstGeom prst="rect">
            <a:avLst/>
          </a:prstGeom>
          <a:solidFill>
            <a:schemeClr val="lt1"/>
          </a:solid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När du utvecklar ett ekoturismprojekt är det viktigt att göra en noggrann analys av området där ditt projekt ska göra nytta. Denna analys hjälper dig att förstå de ekologiska, sociala och ekonomiska förutsättningarna, vilket gör det möjligt att definiera en strategi för att genomföra projektet på ett effektivt sätt.</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Ekoturism handlar i grunden om att förstå och arbeta med det territorium där projektet ska äga rum. Det innebär att du behöver få en god överblick av området och de aktörer som finns där. Du måste också kunna analysera områdets potential och identifiera möjligheter och risker kopplade till projektets genomförande.</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Ett ekoturismprojekt handlar inte bara om kulturarv och historiska monument – det handlar om att också omfatta </a:t>
            </a:r>
            <a:r>
              <a:rPr lang="sv-SE" sz="1600" dirty="0" err="1">
                <a:latin typeface="Calibri"/>
                <a:ea typeface="Calibri"/>
                <a:cs typeface="Calibri"/>
                <a:sym typeface="Calibri"/>
              </a:rPr>
              <a:t>naturarv</a:t>
            </a:r>
            <a:r>
              <a:rPr lang="sv-SE" sz="1600" dirty="0">
                <a:latin typeface="Calibri"/>
                <a:ea typeface="Calibri"/>
                <a:cs typeface="Calibri"/>
                <a:sym typeface="Calibri"/>
              </a:rPr>
              <a:t>, lokal kunskap, produkter och kulturer. Därför är det viktigt att lära känna området och göra en grundlig inventering för att förstå de styrkor och utmaningar som projektet kan stöta på i relation till de miljömässiga, sociala och ekonomiska aspekterna.</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Tänk på att initiera samarbeten med andra aktörer och bidra till ett gemensamt arbete för att uppnå hållbara resultat.</a:t>
            </a:r>
            <a:endParaRPr sz="1600" dirty="0">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640" name="Google Shape;640;p12"/>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Att känna till "territoriet": den territoriella analysen på den plats du valt</a:t>
            </a:r>
            <a:endParaRPr/>
          </a:p>
        </p:txBody>
      </p:sp>
      <p:sp>
        <p:nvSpPr>
          <p:cNvPr id="641" name="Google Shape;641;p12"/>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Territoriell </a:t>
            </a:r>
            <a:r>
              <a:rPr lang="sv-SE"/>
              <a:t>analys</a:t>
            </a:r>
            <a:endParaRPr/>
          </a:p>
        </p:txBody>
      </p:sp>
      <p:sp>
        <p:nvSpPr>
          <p:cNvPr id="642" name="Google Shape;642;p12"/>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1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13</a:t>
            </a:fld>
            <a:endParaRPr/>
          </a:p>
        </p:txBody>
      </p:sp>
      <p:sp>
        <p:nvSpPr>
          <p:cNvPr id="648" name="Google Shape;648;p13"/>
          <p:cNvSpPr txBox="1">
            <a:spLocks noGrp="1"/>
          </p:cNvSpPr>
          <p:nvPr>
            <p:ph type="body" idx="1"/>
          </p:nvPr>
        </p:nvSpPr>
        <p:spPr>
          <a:xfrm>
            <a:off x="801602" y="2403364"/>
            <a:ext cx="5956470" cy="6260189"/>
          </a:xfrm>
          <a:prstGeom prst="rect">
            <a:avLst/>
          </a:prstGeom>
          <a:solidFill>
            <a:schemeClr val="lt1"/>
          </a:solid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Syftet med en territoriell analys är att noggrant kartlägga området där ditt ekoturismprojekt ska genomföras, med särskild fokus på de faktorer som påverkar ett hållbart ekoturisminitiativ, inklusive:</a:t>
            </a:r>
            <a:endParaRPr sz="1600" dirty="0">
              <a:latin typeface="Calibri"/>
              <a:ea typeface="Calibri"/>
              <a:cs typeface="Calibri"/>
              <a:sym typeface="Calibri"/>
            </a:endParaRPr>
          </a:p>
          <a:p>
            <a:pPr marL="457200" lvl="0" indent="-298450" rtl="0">
              <a:lnSpc>
                <a:spcPct val="115000"/>
              </a:lnSpc>
              <a:spcBef>
                <a:spcPts val="1200"/>
              </a:spcBef>
              <a:spcAft>
                <a:spcPts val="0"/>
              </a:spcAft>
              <a:buClr>
                <a:schemeClr val="dk1"/>
              </a:buClr>
              <a:buSzPts val="1100"/>
              <a:buFont typeface="Wingdings" pitchFamily="2" charset="2"/>
              <a:buChar char="v"/>
            </a:pPr>
            <a:r>
              <a:rPr lang="sv-SE" sz="1600" dirty="0">
                <a:latin typeface="Calibri"/>
                <a:ea typeface="Calibri"/>
                <a:cs typeface="Calibri"/>
                <a:sym typeface="Calibri"/>
              </a:rPr>
              <a:t>Hållbara metoder och lösningar inom området</a:t>
            </a:r>
            <a:endParaRPr sz="1600" dirty="0">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Bevarande av natur- och miljöresurser</a:t>
            </a:r>
            <a:endParaRPr sz="1600" dirty="0">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Kulturellt utbyte och den sociokulturella dynamiken</a:t>
            </a:r>
            <a:endParaRPr sz="1600" dirty="0">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Hållbar infrastruktur</a:t>
            </a:r>
            <a:endParaRPr sz="1600" dirty="0">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Turismens nuvarande situation i området</a:t>
            </a:r>
            <a:endParaRPr sz="1600" dirty="0">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Ekonomisk dynamik och fördelning av resurser</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Genom att göra en sådan analys får du en bättre förståelse för områdets förutsättningar och kan identifiera viktiga aktörer och intressenter att samarbeta med. Ett ekoturismprojekt är beroende av samverkan med lokalsamhället och miljön, vilket gör det viktigt att etablera kontakt och inleda dialog med relevanta aktörer som leverantörer, kunder, partners och andra påverkan.</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Att genomföra denna territoriella analys är alltså ett avgörande första steg för att skapa de rätta förutsättningarna för ditt projekt och de samarbeten som krävs för att säkerställa dess framgång. Det handlar om att samla relevant data som speglar de ekologiska och turismrelaterade aspekterna i det aktuella området.</a:t>
            </a:r>
            <a:endParaRPr sz="1600" dirty="0">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649" name="Google Shape;649;p1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Att känna till "territoriet": den territoriella analysen på den plats du valt</a:t>
            </a:r>
            <a:endParaRPr/>
          </a:p>
        </p:txBody>
      </p:sp>
      <p:sp>
        <p:nvSpPr>
          <p:cNvPr id="650" name="Google Shape;650;p1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Territoriell </a:t>
            </a:r>
            <a:r>
              <a:rPr lang="sv-SE"/>
              <a:t>analys</a:t>
            </a:r>
            <a:endParaRPr/>
          </a:p>
        </p:txBody>
      </p:sp>
      <p:sp>
        <p:nvSpPr>
          <p:cNvPr id="651" name="Google Shape;651;p13"/>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p1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14</a:t>
            </a:fld>
            <a:endParaRPr/>
          </a:p>
        </p:txBody>
      </p:sp>
      <p:sp>
        <p:nvSpPr>
          <p:cNvPr id="657" name="Google Shape;657;p14"/>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None/>
            </a:pPr>
            <a:r>
              <a:rPr lang="sv-SE" sz="1600" dirty="0">
                <a:latin typeface="Calibri"/>
                <a:ea typeface="Calibri"/>
                <a:cs typeface="Calibri"/>
                <a:sym typeface="Calibri"/>
              </a:rPr>
              <a:t>Det finns många sätt att definiera vad ett territorium är, men i grund och botten handlar det om några gemensamma faktorer:</a:t>
            </a:r>
            <a:endParaRPr sz="1600" dirty="0">
              <a:latin typeface="Calibri"/>
              <a:ea typeface="Calibri"/>
              <a:cs typeface="Calibri"/>
              <a:sym typeface="Calibri"/>
            </a:endParaRPr>
          </a:p>
          <a:p>
            <a:pPr marL="457200" lvl="0" indent="-298450" rtl="0">
              <a:lnSpc>
                <a:spcPct val="115000"/>
              </a:lnSpc>
              <a:spcBef>
                <a:spcPts val="1200"/>
              </a:spcBef>
              <a:spcAft>
                <a:spcPts val="0"/>
              </a:spcAft>
              <a:buClr>
                <a:schemeClr val="dk1"/>
              </a:buClr>
              <a:buSzPts val="1100"/>
              <a:buFont typeface="Wingdings" pitchFamily="2" charset="2"/>
              <a:buChar char="v"/>
            </a:pPr>
            <a:r>
              <a:rPr lang="sv-SE" sz="1600" dirty="0">
                <a:latin typeface="Calibri"/>
                <a:ea typeface="Calibri"/>
                <a:cs typeface="Calibri"/>
                <a:sym typeface="Calibri"/>
              </a:rPr>
              <a:t>Ett avgränsat geografiskt område – i vårt fall det område du har valt för ditt projekt.</a:t>
            </a:r>
            <a:endParaRPr sz="1600" dirty="0">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Där materiella och immateriella resurser samverkar och utnyttjas.</a:t>
            </a:r>
            <a:endParaRPr sz="1600" dirty="0">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Ett område där människor lever, tänker och agerar genom sociala, kulturella och ekonomiska utbyten – det är ett socialt rum.</a:t>
            </a:r>
            <a:endParaRPr sz="1600" dirty="0">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Och ett område som delar en gemensam historia och kultur.</a:t>
            </a:r>
            <a:endParaRPr sz="1600" dirty="0">
              <a:latin typeface="Calibri"/>
              <a:ea typeface="Calibri"/>
              <a:cs typeface="Calibri"/>
              <a:sym typeface="Calibri"/>
            </a:endParaRPr>
          </a:p>
          <a:p>
            <a:pPr marL="285750" lvl="0" indent="-285750" rtl="0">
              <a:lnSpc>
                <a:spcPct val="100000"/>
              </a:lnSpc>
              <a:spcBef>
                <a:spcPts val="0"/>
              </a:spcBef>
              <a:spcAft>
                <a:spcPts val="0"/>
              </a:spcAft>
              <a:buSzPts val="1600"/>
              <a:buFont typeface="Calibri"/>
              <a:buChar char="❖"/>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658" name="Google Shape;658;p1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Vad är ett territorium</a:t>
            </a:r>
            <a:endParaRPr/>
          </a:p>
        </p:txBody>
      </p:sp>
      <p:sp>
        <p:nvSpPr>
          <p:cNvPr id="659" name="Google Shape;659;p1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Territoriell </a:t>
            </a:r>
            <a:r>
              <a:rPr lang="sv-SE"/>
              <a:t>analys</a:t>
            </a:r>
            <a:endParaRPr/>
          </a:p>
        </p:txBody>
      </p:sp>
      <p:sp>
        <p:nvSpPr>
          <p:cNvPr id="660" name="Google Shape;660;p14"/>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5" name="Google Shape;665;p1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15</a:t>
            </a:fld>
            <a:endParaRPr/>
          </a:p>
        </p:txBody>
      </p:sp>
      <p:sp>
        <p:nvSpPr>
          <p:cNvPr id="666" name="Google Shape;666;p1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En territoriell analys handlar om att undersöka ett område för att förstå dess egenskaper, utmaningar, potential och behov. Målet är att samla information för att kunna skapa en utvecklingsstrategi för området, oavsett om det är en by, kommun, region eller något annat geografiskt område.</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För ett ekoturismprojekt innebär denna analys att undersöka området utifrån miljömässiga och ekologiska aspekter, samt den specifika ekoturismdimensionen av ditt projekt eller den aktivitet du vill starta.</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Analysen kan vara enkel och fokusera på den viktigaste och mest lättillgängliga informationen. För </a:t>
            </a:r>
            <a:r>
              <a:rPr lang="sv-SE" sz="1600" dirty="0" err="1">
                <a:latin typeface="Calibri"/>
                <a:ea typeface="Calibri"/>
                <a:cs typeface="Calibri"/>
                <a:sym typeface="Calibri"/>
              </a:rPr>
              <a:t>entreprenöriella</a:t>
            </a:r>
            <a:r>
              <a:rPr lang="sv-SE" sz="1600" dirty="0">
                <a:latin typeface="Calibri"/>
                <a:ea typeface="Calibri"/>
                <a:cs typeface="Calibri"/>
                <a:sym typeface="Calibri"/>
              </a:rPr>
              <a:t> initiativ kan analysen också vara personlig och subjektiv, beroende på din vision och personlighet – båda viktiga drivkrafter bakom ditt projekt.</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Oavsett syfte är detta ett avgörande verktyg för att identifiera potentialen för ekoturism i ett område, förstå möjligheterna i en specifik ekoturismnisch eller bedöma genomförbarheten av en idé eller aktivitet.</a:t>
            </a:r>
            <a:endParaRPr sz="1600" dirty="0">
              <a:latin typeface="Calibri"/>
              <a:ea typeface="Calibri"/>
              <a:cs typeface="Calibri"/>
              <a:sym typeface="Calibri"/>
            </a:endParaRPr>
          </a:p>
          <a:p>
            <a:pPr marL="0" lvl="0" indent="0" rtl="0">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667" name="Google Shape;667;p1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Territoriell analys inom ramen för ett ekoturismprojekt</a:t>
            </a:r>
            <a:endParaRPr/>
          </a:p>
        </p:txBody>
      </p:sp>
      <p:sp>
        <p:nvSpPr>
          <p:cNvPr id="668" name="Google Shape;668;p1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Territoriell </a:t>
            </a:r>
            <a:r>
              <a:rPr lang="sv-SE"/>
              <a:t>analys</a:t>
            </a:r>
            <a:endParaRPr/>
          </a:p>
        </p:txBody>
      </p:sp>
      <p:sp>
        <p:nvSpPr>
          <p:cNvPr id="669" name="Google Shape;669;p15"/>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1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16</a:t>
            </a:fld>
            <a:endParaRPr/>
          </a:p>
        </p:txBody>
      </p:sp>
      <p:sp>
        <p:nvSpPr>
          <p:cNvPr id="675" name="Google Shape;675;p16"/>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Syftena med en territoriell analys är flera:</a:t>
            </a:r>
            <a:endParaRPr sz="1600" dirty="0">
              <a:latin typeface="Calibri"/>
              <a:ea typeface="Calibri"/>
              <a:cs typeface="Calibri"/>
              <a:sym typeface="Calibri"/>
            </a:endParaRPr>
          </a:p>
          <a:p>
            <a:pPr marL="444500" lvl="0" indent="-285750" rtl="0">
              <a:lnSpc>
                <a:spcPct val="115000"/>
              </a:lnSpc>
              <a:spcBef>
                <a:spcPts val="1200"/>
              </a:spcBef>
              <a:spcAft>
                <a:spcPts val="0"/>
              </a:spcAft>
              <a:buClr>
                <a:schemeClr val="dk1"/>
              </a:buClr>
              <a:buSzPts val="1100"/>
              <a:buFont typeface="Wingdings" pitchFamily="2" charset="2"/>
              <a:buChar char="v"/>
            </a:pPr>
            <a:r>
              <a:rPr lang="sv-SE" sz="1600" dirty="0">
                <a:latin typeface="Calibri"/>
                <a:ea typeface="Calibri"/>
                <a:cs typeface="Calibri"/>
                <a:sym typeface="Calibri"/>
              </a:rPr>
              <a:t>Att lära känna och förstå det område eller den region som intresserar dig. Detta innebär att identifiera dess särdrag, tillgångar, styrkor, möjligheter, resurser, samt dess problem och utmaningar.</a:t>
            </a:r>
            <a:endParaRPr sz="1600" dirty="0">
              <a:latin typeface="Calibri"/>
              <a:ea typeface="Calibri"/>
              <a:cs typeface="Calibri"/>
              <a:sym typeface="Calibri"/>
            </a:endParaRPr>
          </a:p>
          <a:p>
            <a:pPr marL="444500" lvl="0" indent="-2857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Att identifiera och lära känna de lokala intressenter som är direkt eller indirekt involverade i miljö- och turismfrågor, både generellt och specifikt relaterade till det område du är intresserad av och/eller det projekt du vill genomföra.</a:t>
            </a:r>
            <a:endParaRPr sz="1600" dirty="0">
              <a:latin typeface="Calibri"/>
              <a:ea typeface="Calibri"/>
              <a:cs typeface="Calibri"/>
              <a:sym typeface="Calibri"/>
            </a:endParaRPr>
          </a:p>
          <a:p>
            <a:pPr marL="444500" lvl="0" indent="-2857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Att initiera och underlätta mobiliseringen av viktiga lokala aktörer, oavsett om det handlar om ekoturism i allmänhet, eller i relation till det specifika område och syfte för ditt projekt.</a:t>
            </a:r>
            <a:endParaRPr sz="1600" dirty="0">
              <a:latin typeface="Calibri"/>
              <a:ea typeface="Calibri"/>
              <a:cs typeface="Calibri"/>
              <a:sym typeface="Calibri"/>
            </a:endParaRPr>
          </a:p>
          <a:p>
            <a:pPr marL="444500" lvl="0" indent="-2857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Att ge dig ett verktyg för strategisk planering genom att definiera mål, åtgärder, metoder för genomförande och hur resurser ska fördelas.</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En territoriell analys är inte ett mål i sig, utan ett steg i din entreprenörsprocess.</a:t>
            </a:r>
            <a:endParaRPr sz="1600" dirty="0">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676" name="Google Shape;676;p1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Territoriell analys inom ramen för ett ekoturismprojekt</a:t>
            </a:r>
            <a:endParaRPr/>
          </a:p>
        </p:txBody>
      </p:sp>
      <p:sp>
        <p:nvSpPr>
          <p:cNvPr id="677" name="Google Shape;677;p1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Territoriell </a:t>
            </a:r>
            <a:r>
              <a:rPr lang="sv-SE"/>
              <a:t>analys</a:t>
            </a:r>
            <a:endParaRPr/>
          </a:p>
        </p:txBody>
      </p:sp>
      <p:sp>
        <p:nvSpPr>
          <p:cNvPr id="678" name="Google Shape;678;p16"/>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1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17</a:t>
            </a:fld>
            <a:endParaRPr/>
          </a:p>
        </p:txBody>
      </p:sp>
      <p:sp>
        <p:nvSpPr>
          <p:cNvPr id="684" name="Google Shape;684;p17"/>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0"/>
              </a:spcBef>
              <a:spcAft>
                <a:spcPts val="0"/>
              </a:spcAft>
              <a:buClr>
                <a:schemeClr val="dk1"/>
              </a:buClr>
              <a:buSzPts val="1100"/>
              <a:buFont typeface="Arial"/>
              <a:buNone/>
            </a:pPr>
            <a:r>
              <a:rPr lang="sv-SE" sz="1500" dirty="0">
                <a:latin typeface="Calibri"/>
                <a:ea typeface="Calibri"/>
                <a:cs typeface="Calibri"/>
                <a:sym typeface="Calibri"/>
              </a:rPr>
              <a:t>En territoriell analys av ett ekoturismprojekt vilar på två huvudpelare:  </a:t>
            </a:r>
            <a:endParaRPr sz="1500" dirty="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sv-SE" sz="1500" dirty="0">
                <a:latin typeface="Calibri"/>
                <a:ea typeface="Calibri"/>
                <a:cs typeface="Calibri"/>
                <a:sym typeface="Calibri"/>
              </a:rPr>
              <a:t>1. Den miljömässiga, ekologiska, sociala, kulturella och ekonomiska kontexten.  </a:t>
            </a:r>
            <a:endParaRPr sz="1500" dirty="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sv-SE" sz="1500" dirty="0">
                <a:latin typeface="Calibri"/>
                <a:ea typeface="Calibri"/>
                <a:cs typeface="Calibri"/>
                <a:sym typeface="Calibri"/>
              </a:rPr>
              <a:t>2. Identifiering av relevanta intressenter och deras initiativ.  </a:t>
            </a:r>
            <a:endParaRPr sz="1500" dirty="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endParaRPr sz="1500" dirty="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sv-SE" sz="1500" dirty="0">
                <a:latin typeface="Calibri"/>
                <a:ea typeface="Calibri"/>
                <a:cs typeface="Calibri"/>
                <a:sym typeface="Calibri"/>
              </a:rPr>
              <a:t>Denna analys behöver inte vara komplicerad. Det handlar inte om en vetenskaplig eller heltäckande studie, utan snarare om att lära känna området där du vill genomföra ditt projekt. Syftet är att förstå dess förutsättningar, identifiera möjligheter och bedöma genomförbarheten.  </a:t>
            </a:r>
            <a:endParaRPr sz="1500" dirty="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endParaRPr sz="1500" dirty="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sv-SE" sz="1500" dirty="0">
                <a:latin typeface="Calibri"/>
                <a:ea typeface="Calibri"/>
                <a:cs typeface="Calibri"/>
                <a:sym typeface="Calibri"/>
              </a:rPr>
              <a:t>Förutom att studera tillgänglig dokumentation om den ekologiska, kulturella, sociala och ekonomiska situationen i området bygger analysen på att identifiera och träffa viktiga lokala intressenter. Det kan vara invånare, företag, potentiella samarbetspartners, framtida kunder, lokala myndigheter och beslutsfattare.  </a:t>
            </a:r>
            <a:endParaRPr sz="1500" dirty="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endParaRPr sz="1500" dirty="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sv-SE" sz="1500" dirty="0">
                <a:latin typeface="Calibri"/>
                <a:ea typeface="Calibri"/>
                <a:cs typeface="Calibri"/>
                <a:sym typeface="Calibri"/>
              </a:rPr>
              <a:t>Den territoriella analysen fungerar också som ett verktyg för att skapa kontakter med de aktörer som direkt eller indirekt påverkar möjligheterna för ditt projekt.  </a:t>
            </a:r>
            <a:endParaRPr sz="1500" dirty="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endParaRPr sz="1500" dirty="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sv-SE" sz="1500" dirty="0">
                <a:latin typeface="Calibri"/>
                <a:ea typeface="Calibri"/>
                <a:cs typeface="Calibri"/>
                <a:sym typeface="Calibri"/>
              </a:rPr>
              <a:t>Analysen genomförs stegvis, där varje del bidrar till att skapa en tydligare bild av hur ditt initiativ kan ta form.</a:t>
            </a:r>
            <a:endParaRPr sz="15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685" name="Google Shape;685;p1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Hur man utför en territoriell analys</a:t>
            </a:r>
            <a:endParaRPr/>
          </a:p>
        </p:txBody>
      </p:sp>
      <p:sp>
        <p:nvSpPr>
          <p:cNvPr id="686" name="Google Shape;686;p1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Territoriell </a:t>
            </a:r>
            <a:r>
              <a:rPr lang="sv-SE"/>
              <a:t>analys</a:t>
            </a:r>
            <a:endParaRPr/>
          </a:p>
        </p:txBody>
      </p:sp>
      <p:sp>
        <p:nvSpPr>
          <p:cNvPr id="687" name="Google Shape;687;p1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sp>
        <p:nvSpPr>
          <p:cNvPr id="692" name="Google Shape;692;p1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18</a:t>
            </a:fld>
            <a:endParaRPr/>
          </a:p>
        </p:txBody>
      </p:sp>
      <p:sp>
        <p:nvSpPr>
          <p:cNvPr id="693" name="Google Shape;693;p18"/>
          <p:cNvSpPr txBox="1">
            <a:spLocks noGrp="1"/>
          </p:cNvSpPr>
          <p:nvPr>
            <p:ph type="body" idx="1"/>
          </p:nvPr>
        </p:nvSpPr>
        <p:spPr>
          <a:xfrm>
            <a:off x="801602" y="2103562"/>
            <a:ext cx="5956470" cy="6665684"/>
          </a:xfrm>
          <a:prstGeom prst="rect">
            <a:avLst/>
          </a:prstGeom>
          <a:solidFill>
            <a:schemeClr val="lt1"/>
          </a:solid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None/>
            </a:pPr>
            <a:r>
              <a:rPr lang="sv-SE" sz="1500" dirty="0">
                <a:solidFill>
                  <a:srgbClr val="6D6E71"/>
                </a:solidFill>
                <a:latin typeface="Calibri"/>
                <a:ea typeface="Calibri"/>
                <a:cs typeface="Calibri"/>
                <a:sym typeface="Calibri"/>
              </a:rPr>
              <a:t>(1) </a:t>
            </a:r>
            <a:r>
              <a:rPr lang="sv-SE" sz="1500" b="1" dirty="0">
                <a:solidFill>
                  <a:srgbClr val="6D6E71"/>
                </a:solidFill>
                <a:latin typeface="Calibri"/>
                <a:ea typeface="Calibri"/>
                <a:cs typeface="Calibri"/>
                <a:sym typeface="Calibri"/>
              </a:rPr>
              <a:t>Definiera ramverket</a:t>
            </a:r>
            <a:endParaRPr sz="1500" b="1"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None/>
            </a:pPr>
            <a:r>
              <a:rPr lang="sv-SE" sz="1500" dirty="0">
                <a:solidFill>
                  <a:srgbClr val="6D6E71"/>
                </a:solidFill>
                <a:latin typeface="Calibri"/>
                <a:ea typeface="Calibri"/>
                <a:cs typeface="Calibri"/>
                <a:sym typeface="Calibri"/>
              </a:rPr>
              <a:t>För att analysen ska vara relevant behöver du tydligt avgränsa dess syfte och omfattning i relation till ditt projekt:</a:t>
            </a:r>
            <a:endParaRPr sz="1500" dirty="0">
              <a:solidFill>
                <a:srgbClr val="6D6E71"/>
              </a:solidFill>
              <a:latin typeface="Calibri"/>
              <a:ea typeface="Calibri"/>
              <a:cs typeface="Calibri"/>
              <a:sym typeface="Calibri"/>
            </a:endParaRPr>
          </a:p>
          <a:p>
            <a:pPr marL="457200" lvl="0" indent="-323850" rtl="0">
              <a:lnSpc>
                <a:spcPct val="115000"/>
              </a:lnSpc>
              <a:spcBef>
                <a:spcPts val="1200"/>
              </a:spcBef>
              <a:spcAft>
                <a:spcPts val="0"/>
              </a:spcAft>
              <a:buClr>
                <a:srgbClr val="6D6E71"/>
              </a:buClr>
              <a:buSzPts val="1500"/>
              <a:buFont typeface="Wingdings" pitchFamily="2" charset="2"/>
              <a:buChar char="v"/>
            </a:pPr>
            <a:r>
              <a:rPr lang="sv-SE" sz="1500" b="1" dirty="0">
                <a:solidFill>
                  <a:srgbClr val="6D6E71"/>
                </a:solidFill>
                <a:latin typeface="Calibri"/>
                <a:ea typeface="Calibri"/>
                <a:cs typeface="Calibri"/>
                <a:sym typeface="Calibri"/>
              </a:rPr>
              <a:t>Geografisk räckvidd</a:t>
            </a:r>
            <a:r>
              <a:rPr lang="sv-SE" sz="1500" dirty="0">
                <a:solidFill>
                  <a:srgbClr val="6D6E71"/>
                </a:solidFill>
                <a:latin typeface="Calibri"/>
                <a:ea typeface="Calibri"/>
                <a:cs typeface="Calibri"/>
                <a:sym typeface="Calibri"/>
              </a:rPr>
              <a:t>: Vilket område planerar du att verka inom? (Se även avsnittet om val av plats.)</a:t>
            </a:r>
            <a:endParaRPr sz="1500" dirty="0">
              <a:solidFill>
                <a:srgbClr val="6D6E71"/>
              </a:solidFill>
              <a:latin typeface="Calibri"/>
              <a:ea typeface="Calibri"/>
              <a:cs typeface="Calibri"/>
              <a:sym typeface="Calibri"/>
            </a:endParaRPr>
          </a:p>
          <a:p>
            <a:pPr marL="457200" lvl="0" indent="-323850" rtl="0">
              <a:lnSpc>
                <a:spcPct val="115000"/>
              </a:lnSpc>
              <a:spcBef>
                <a:spcPts val="0"/>
              </a:spcBef>
              <a:spcAft>
                <a:spcPts val="0"/>
              </a:spcAft>
              <a:buClr>
                <a:srgbClr val="6D6E71"/>
              </a:buClr>
              <a:buSzPts val="1500"/>
              <a:buFont typeface="Wingdings" pitchFamily="2" charset="2"/>
              <a:buChar char="v"/>
            </a:pPr>
            <a:r>
              <a:rPr lang="sv-SE" sz="1500" b="1" dirty="0">
                <a:solidFill>
                  <a:srgbClr val="6D6E71"/>
                </a:solidFill>
                <a:latin typeface="Calibri"/>
                <a:ea typeface="Calibri"/>
                <a:cs typeface="Calibri"/>
                <a:sym typeface="Calibri"/>
              </a:rPr>
              <a:t>Syfte och inriktning</a:t>
            </a:r>
            <a:r>
              <a:rPr lang="sv-SE" sz="1500" dirty="0">
                <a:solidFill>
                  <a:srgbClr val="6D6E71"/>
                </a:solidFill>
                <a:latin typeface="Calibri"/>
                <a:ea typeface="Calibri"/>
                <a:cs typeface="Calibri"/>
                <a:sym typeface="Calibri"/>
              </a:rPr>
              <a:t>: Vilken sektor eller del av ekoturism är relevant? Vilken typ av verksamhet planerar du att starta?</a:t>
            </a:r>
            <a:endParaRPr sz="1500" dirty="0">
              <a:solidFill>
                <a:srgbClr val="6D6E71"/>
              </a:solidFill>
              <a:latin typeface="Calibri"/>
              <a:ea typeface="Calibri"/>
              <a:cs typeface="Calibri"/>
              <a:sym typeface="Calibri"/>
            </a:endParaRPr>
          </a:p>
          <a:p>
            <a:pPr marL="457200" lvl="0" indent="-323850" rtl="0">
              <a:lnSpc>
                <a:spcPct val="115000"/>
              </a:lnSpc>
              <a:spcBef>
                <a:spcPts val="0"/>
              </a:spcBef>
              <a:spcAft>
                <a:spcPts val="0"/>
              </a:spcAft>
              <a:buClr>
                <a:srgbClr val="6D6E71"/>
              </a:buClr>
              <a:buSzPts val="1500"/>
              <a:buFont typeface="Wingdings" pitchFamily="2" charset="2"/>
              <a:buChar char="v"/>
            </a:pPr>
            <a:r>
              <a:rPr lang="sv-SE" sz="1500" b="1" dirty="0">
                <a:solidFill>
                  <a:srgbClr val="6D6E71"/>
                </a:solidFill>
                <a:latin typeface="Calibri"/>
                <a:ea typeface="Calibri"/>
                <a:cs typeface="Calibri"/>
                <a:sym typeface="Calibri"/>
              </a:rPr>
              <a:t>Kartläggning av området</a:t>
            </a:r>
            <a:r>
              <a:rPr lang="sv-SE" sz="1500" dirty="0">
                <a:solidFill>
                  <a:srgbClr val="6D6E71"/>
                </a:solidFill>
                <a:latin typeface="Calibri"/>
                <a:ea typeface="Calibri"/>
                <a:cs typeface="Calibri"/>
                <a:sym typeface="Calibri"/>
              </a:rPr>
              <a:t>: En karta blir ett viktigt verktyg för att analysera områdets strukturer, möjligheter och flöden (t.ex. affärsområden, naturområden, rekreationsområden). All insamlad information bör kopplas till kartan för en tydligare översikt.</a:t>
            </a:r>
            <a:endParaRPr sz="15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None/>
            </a:pPr>
            <a:r>
              <a:rPr lang="sv-SE" sz="1500" dirty="0">
                <a:solidFill>
                  <a:srgbClr val="6D6E71"/>
                </a:solidFill>
                <a:latin typeface="Calibri"/>
                <a:ea typeface="Calibri"/>
                <a:cs typeface="Calibri"/>
                <a:sym typeface="Calibri"/>
              </a:rPr>
              <a:t>(2) </a:t>
            </a:r>
            <a:r>
              <a:rPr lang="sv-SE" sz="1500" b="1" dirty="0">
                <a:solidFill>
                  <a:srgbClr val="6D6E71"/>
                </a:solidFill>
                <a:latin typeface="Calibri"/>
                <a:ea typeface="Calibri"/>
                <a:cs typeface="Calibri"/>
                <a:sym typeface="Calibri"/>
              </a:rPr>
              <a:t>Datainsamling och områdeskännedom</a:t>
            </a:r>
            <a:endParaRPr sz="1500" b="1"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None/>
            </a:pPr>
            <a:r>
              <a:rPr lang="sv-SE" sz="1500" dirty="0">
                <a:solidFill>
                  <a:srgbClr val="6D6E71"/>
                </a:solidFill>
                <a:latin typeface="Calibri"/>
                <a:ea typeface="Calibri"/>
                <a:cs typeface="Calibri"/>
                <a:sym typeface="Calibri"/>
              </a:rPr>
              <a:t>En grundläggande del av analysen är att samla in så mycket relevant information som möjligt om områdets materiella, immateriella och mänskliga resurser – både generellt och i relation till ditt projekt.</a:t>
            </a:r>
            <a:endParaRPr sz="1500" dirty="0">
              <a:solidFill>
                <a:srgbClr val="6D6E71"/>
              </a:solidFill>
              <a:latin typeface="Calibri"/>
              <a:ea typeface="Calibri"/>
              <a:cs typeface="Calibri"/>
              <a:sym typeface="Calibri"/>
            </a:endParaRPr>
          </a:p>
          <a:p>
            <a:pPr marL="457200" lvl="0" indent="-323850" rtl="0">
              <a:lnSpc>
                <a:spcPct val="115000"/>
              </a:lnSpc>
              <a:spcBef>
                <a:spcPts val="1200"/>
              </a:spcBef>
              <a:spcAft>
                <a:spcPts val="0"/>
              </a:spcAft>
              <a:buClr>
                <a:srgbClr val="6D6E71"/>
              </a:buClr>
              <a:buSzPts val="1500"/>
              <a:buFont typeface="Wingdings" pitchFamily="2" charset="2"/>
              <a:buChar char="v"/>
            </a:pPr>
            <a:r>
              <a:rPr lang="sv-SE" sz="1500" b="1" dirty="0">
                <a:solidFill>
                  <a:srgbClr val="6D6E71"/>
                </a:solidFill>
                <a:latin typeface="Calibri"/>
                <a:ea typeface="Calibri"/>
                <a:cs typeface="Calibri"/>
                <a:sym typeface="Calibri"/>
              </a:rPr>
              <a:t>Dokumentanalys</a:t>
            </a:r>
            <a:r>
              <a:rPr lang="sv-SE" sz="1500" dirty="0">
                <a:solidFill>
                  <a:srgbClr val="6D6E71"/>
                </a:solidFill>
                <a:latin typeface="Calibri"/>
                <a:ea typeface="Calibri"/>
                <a:cs typeface="Calibri"/>
                <a:sym typeface="Calibri"/>
              </a:rPr>
              <a:t>: Statistik, administrativa och tekniska rapporter, media, artiklar och annan befintlig dokumentation.</a:t>
            </a:r>
            <a:endParaRPr sz="1500" dirty="0">
              <a:solidFill>
                <a:srgbClr val="6D6E71"/>
              </a:solidFill>
              <a:latin typeface="Calibri"/>
              <a:ea typeface="Calibri"/>
              <a:cs typeface="Calibri"/>
              <a:sym typeface="Calibri"/>
            </a:endParaRPr>
          </a:p>
          <a:p>
            <a:pPr marL="457200" lvl="0" indent="-323850" rtl="0">
              <a:lnSpc>
                <a:spcPct val="115000"/>
              </a:lnSpc>
              <a:spcBef>
                <a:spcPts val="0"/>
              </a:spcBef>
              <a:spcAft>
                <a:spcPts val="0"/>
              </a:spcAft>
              <a:buClr>
                <a:srgbClr val="6D6E71"/>
              </a:buClr>
              <a:buSzPts val="1500"/>
              <a:buFont typeface="Wingdings" pitchFamily="2" charset="2"/>
              <a:buChar char="v"/>
            </a:pPr>
            <a:r>
              <a:rPr lang="sv-SE" sz="1500" b="1" dirty="0">
                <a:solidFill>
                  <a:srgbClr val="6D6E71"/>
                </a:solidFill>
                <a:latin typeface="Calibri"/>
                <a:ea typeface="Calibri"/>
                <a:cs typeface="Calibri"/>
                <a:sym typeface="Calibri"/>
              </a:rPr>
              <a:t>Intervjuer och samtal</a:t>
            </a:r>
            <a:r>
              <a:rPr lang="sv-SE" sz="1500" dirty="0">
                <a:solidFill>
                  <a:srgbClr val="6D6E71"/>
                </a:solidFill>
                <a:latin typeface="Calibri"/>
                <a:ea typeface="Calibri"/>
                <a:cs typeface="Calibri"/>
                <a:sym typeface="Calibri"/>
              </a:rPr>
              <a:t>: Direktkontakt med lokala intressenter för att få både kvantitativa och kvalitativa insikter.</a:t>
            </a:r>
            <a:endParaRPr sz="15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None/>
            </a:pPr>
            <a:r>
              <a:rPr lang="sv-SE" sz="1500" dirty="0">
                <a:solidFill>
                  <a:srgbClr val="6D6E71"/>
                </a:solidFill>
                <a:latin typeface="Calibri"/>
                <a:ea typeface="Calibri"/>
                <a:cs typeface="Calibri"/>
                <a:sym typeface="Calibri"/>
              </a:rPr>
              <a:t>Denna kombination av data ger en bredare förståelse av området och de möjligheter och utmaningar som kan påverka ditt initiativ.</a:t>
            </a:r>
            <a:endParaRPr sz="15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None/>
            </a:pPr>
            <a:endParaRPr sz="1500"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500" dirty="0">
              <a:solidFill>
                <a:srgbClr val="6D6E71"/>
              </a:solidFill>
              <a:latin typeface="Calibri"/>
              <a:ea typeface="Calibri"/>
              <a:cs typeface="Calibri"/>
              <a:sym typeface="Calibri"/>
            </a:endParaRPr>
          </a:p>
          <a:p>
            <a:pPr marL="342900" lvl="0" indent="-241300" rtl="0">
              <a:lnSpc>
                <a:spcPct val="100000"/>
              </a:lnSpc>
              <a:spcBef>
                <a:spcPts val="0"/>
              </a:spcBef>
              <a:spcAft>
                <a:spcPts val="0"/>
              </a:spcAft>
              <a:buClr>
                <a:srgbClr val="6D6E71"/>
              </a:buClr>
              <a:buSzPts val="1600"/>
              <a:buFont typeface="Century Schoolbook"/>
              <a:buNone/>
            </a:pPr>
            <a:endParaRPr sz="1500" dirty="0">
              <a:solidFill>
                <a:srgbClr val="6D6E71"/>
              </a:solidFill>
              <a:latin typeface="Calibri"/>
              <a:ea typeface="Calibri"/>
              <a:cs typeface="Calibri"/>
              <a:sym typeface="Calibri"/>
            </a:endParaRPr>
          </a:p>
          <a:p>
            <a:pPr marL="342900" lvl="0" indent="-241300" rtl="0">
              <a:lnSpc>
                <a:spcPct val="100000"/>
              </a:lnSpc>
              <a:spcBef>
                <a:spcPts val="0"/>
              </a:spcBef>
              <a:spcAft>
                <a:spcPts val="0"/>
              </a:spcAft>
              <a:buClr>
                <a:srgbClr val="6D6E71"/>
              </a:buClr>
              <a:buSzPts val="1600"/>
              <a:buFont typeface="Century Schoolbook"/>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694" name="Google Shape;694;p1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Hur man utför en territoriell analys</a:t>
            </a:r>
            <a:endParaRPr/>
          </a:p>
        </p:txBody>
      </p:sp>
      <p:sp>
        <p:nvSpPr>
          <p:cNvPr id="695" name="Google Shape;695;p1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Territoriell </a:t>
            </a:r>
            <a:r>
              <a:rPr lang="sv-SE"/>
              <a:t>analys</a:t>
            </a:r>
            <a:endParaRPr/>
          </a:p>
        </p:txBody>
      </p:sp>
      <p:sp>
        <p:nvSpPr>
          <p:cNvPr id="696" name="Google Shape;696;p18"/>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1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19</a:t>
            </a:fld>
            <a:endParaRPr/>
          </a:p>
        </p:txBody>
      </p:sp>
      <p:sp>
        <p:nvSpPr>
          <p:cNvPr id="702" name="Google Shape;702;p19"/>
          <p:cNvSpPr txBox="1">
            <a:spLocks noGrp="1"/>
          </p:cNvSpPr>
          <p:nvPr>
            <p:ph type="body" idx="1"/>
          </p:nvPr>
        </p:nvSpPr>
        <p:spPr>
          <a:xfrm>
            <a:off x="801602" y="2257665"/>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None/>
            </a:pPr>
            <a:r>
              <a:rPr lang="sv-SE" sz="1600" dirty="0">
                <a:solidFill>
                  <a:srgbClr val="6D6E71"/>
                </a:solidFill>
                <a:latin typeface="Calibri"/>
                <a:ea typeface="Calibri"/>
                <a:cs typeface="Calibri"/>
                <a:sym typeface="Calibri"/>
              </a:rPr>
              <a:t>Data samlas in genom både dokumentanalyser (statistik, administrativa och tekniska rapporter, medier, artiklar osv.) och samtal med lokala aktörer. Informationen omfattar både siffror och kvalitativa insikter.</a:t>
            </a:r>
            <a:endParaRPr sz="1600"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Sociala aspekter</a:t>
            </a:r>
            <a:r>
              <a:rPr lang="sv-SE" sz="1600" dirty="0">
                <a:solidFill>
                  <a:srgbClr val="6D6E71"/>
                </a:solidFill>
                <a:latin typeface="Calibri"/>
                <a:ea typeface="Calibri"/>
                <a:cs typeface="Calibri"/>
                <a:sym typeface="Calibri"/>
              </a:rPr>
              <a:t>: Vem bor i området, var kommer de ifrån? Vilka grupper och nätverk finns? Hur ser den sociala dynamiken ut, och vilka organisationer är aktiva? Målet är att få en bild av befolkningen och hur de samspelar.</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Natur och miljö</a:t>
            </a:r>
            <a:r>
              <a:rPr lang="sv-SE" sz="1600" dirty="0">
                <a:solidFill>
                  <a:srgbClr val="6D6E71"/>
                </a:solidFill>
                <a:latin typeface="Calibri"/>
                <a:ea typeface="Calibri"/>
                <a:cs typeface="Calibri"/>
                <a:sym typeface="Calibri"/>
              </a:rPr>
              <a:t>: Vilka naturresurser finns? Hur ser ekosystemet ut? Vilket klimat, vilken flora och fauna, och vilka miljöutmaningar finns?</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Ekonomi</a:t>
            </a:r>
            <a:r>
              <a:rPr lang="sv-SE" sz="1600" dirty="0">
                <a:solidFill>
                  <a:srgbClr val="6D6E71"/>
                </a:solidFill>
                <a:latin typeface="Calibri"/>
                <a:ea typeface="Calibri"/>
                <a:cs typeface="Calibri"/>
                <a:sym typeface="Calibri"/>
              </a:rPr>
              <a:t>: Vilka typer av verksamheter finns? Vilka produkter och tjänster erbjuds? Hur ser infrastrukturen och produktionsprocesserna ut?</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Kultur</a:t>
            </a:r>
            <a:r>
              <a:rPr lang="sv-SE" sz="1600" dirty="0">
                <a:solidFill>
                  <a:srgbClr val="6D6E71"/>
                </a:solidFill>
                <a:latin typeface="Calibri"/>
                <a:ea typeface="Calibri"/>
                <a:cs typeface="Calibri"/>
                <a:sym typeface="Calibri"/>
              </a:rPr>
              <a:t>: Vilka traditioner, lokala produkter och kulturella uttryck finns? Hur har historiska händelser påverkat området? Vilka konstformer, sporter och trosföreställningar spelar en roll?</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703" name="Google Shape;703;p1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Hur man utför en territoriell analys</a:t>
            </a:r>
            <a:endParaRPr/>
          </a:p>
        </p:txBody>
      </p:sp>
      <p:sp>
        <p:nvSpPr>
          <p:cNvPr id="704" name="Google Shape;704;p1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Territoriell </a:t>
            </a:r>
            <a:r>
              <a:rPr lang="sv-SE"/>
              <a:t>analys</a:t>
            </a:r>
            <a:endParaRPr/>
          </a:p>
        </p:txBody>
      </p:sp>
      <p:sp>
        <p:nvSpPr>
          <p:cNvPr id="705" name="Google Shape;705;p1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2"/>
          <p:cNvSpPr txBox="1">
            <a:spLocks noGrp="1"/>
          </p:cNvSpPr>
          <p:nvPr>
            <p:ph type="body" idx="1"/>
          </p:nvPr>
        </p:nvSpPr>
        <p:spPr>
          <a:xfrm>
            <a:off x="349201" y="2950024"/>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3A</a:t>
            </a:r>
            <a:endParaRPr/>
          </a:p>
        </p:txBody>
      </p:sp>
      <p:sp>
        <p:nvSpPr>
          <p:cNvPr id="544" name="Google Shape;544;p2"/>
          <p:cNvSpPr txBox="1">
            <a:spLocks noGrp="1"/>
          </p:cNvSpPr>
          <p:nvPr>
            <p:ph type="body" idx="2"/>
          </p:nvPr>
        </p:nvSpPr>
        <p:spPr>
          <a:xfrm>
            <a:off x="1274658" y="2950024"/>
            <a:ext cx="3508402" cy="348401"/>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latin typeface="Calibri"/>
                <a:ea typeface="Calibri"/>
                <a:cs typeface="Calibri"/>
                <a:sym typeface="Calibri"/>
              </a:rPr>
              <a:t>Mitt ekoturismprojekt</a:t>
            </a:r>
            <a:endParaRPr/>
          </a:p>
        </p:txBody>
      </p:sp>
      <p:sp>
        <p:nvSpPr>
          <p:cNvPr id="545" name="Google Shape;545;p2"/>
          <p:cNvSpPr txBox="1">
            <a:spLocks noGrp="1"/>
          </p:cNvSpPr>
          <p:nvPr>
            <p:ph type="body" idx="3"/>
          </p:nvPr>
        </p:nvSpPr>
        <p:spPr>
          <a:xfrm>
            <a:off x="349201" y="3444006"/>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3B</a:t>
            </a:r>
            <a:endParaRPr/>
          </a:p>
        </p:txBody>
      </p:sp>
      <p:sp>
        <p:nvSpPr>
          <p:cNvPr id="546" name="Google Shape;546;p2"/>
          <p:cNvSpPr txBox="1">
            <a:spLocks noGrp="1"/>
          </p:cNvSpPr>
          <p:nvPr>
            <p:ph type="body" idx="4"/>
          </p:nvPr>
        </p:nvSpPr>
        <p:spPr>
          <a:xfrm>
            <a:off x="1274658" y="3425267"/>
            <a:ext cx="3228474" cy="348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latin typeface="Calibri"/>
                <a:ea typeface="Calibri"/>
                <a:cs typeface="Calibri"/>
                <a:sym typeface="Calibri"/>
              </a:rPr>
              <a:t>Ekosystemet</a:t>
            </a:r>
            <a:endParaRPr/>
          </a:p>
        </p:txBody>
      </p:sp>
      <p:sp>
        <p:nvSpPr>
          <p:cNvPr id="547" name="Google Shape;547;p2"/>
          <p:cNvSpPr txBox="1">
            <a:spLocks noGrp="1"/>
          </p:cNvSpPr>
          <p:nvPr>
            <p:ph type="body" idx="5"/>
          </p:nvPr>
        </p:nvSpPr>
        <p:spPr>
          <a:xfrm>
            <a:off x="349201" y="3937988"/>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3C</a:t>
            </a:r>
            <a:endParaRPr/>
          </a:p>
        </p:txBody>
      </p:sp>
      <p:sp>
        <p:nvSpPr>
          <p:cNvPr id="548" name="Google Shape;548;p2"/>
          <p:cNvSpPr txBox="1">
            <a:spLocks noGrp="1"/>
          </p:cNvSpPr>
          <p:nvPr>
            <p:ph type="body" idx="6"/>
          </p:nvPr>
        </p:nvSpPr>
        <p:spPr>
          <a:xfrm>
            <a:off x="1274658" y="3941391"/>
            <a:ext cx="3228474" cy="348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latin typeface="Calibri"/>
                <a:ea typeface="Calibri"/>
                <a:cs typeface="Calibri"/>
                <a:sym typeface="Calibri"/>
              </a:rPr>
              <a:t>Syftet</a:t>
            </a:r>
            <a:endParaRPr/>
          </a:p>
        </p:txBody>
      </p:sp>
      <p:sp>
        <p:nvSpPr>
          <p:cNvPr id="549" name="Google Shape;549;p2"/>
          <p:cNvSpPr txBox="1">
            <a:spLocks noGrp="1"/>
          </p:cNvSpPr>
          <p:nvPr>
            <p:ph type="body" idx="7"/>
          </p:nvPr>
        </p:nvSpPr>
        <p:spPr>
          <a:xfrm>
            <a:off x="349201" y="4431970"/>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3D</a:t>
            </a:r>
            <a:endParaRPr/>
          </a:p>
        </p:txBody>
      </p:sp>
      <p:sp>
        <p:nvSpPr>
          <p:cNvPr id="550" name="Google Shape;550;p2"/>
          <p:cNvSpPr txBox="1">
            <a:spLocks noGrp="1"/>
          </p:cNvSpPr>
          <p:nvPr>
            <p:ph type="body" idx="8"/>
          </p:nvPr>
        </p:nvSpPr>
        <p:spPr>
          <a:xfrm>
            <a:off x="1274658" y="4427356"/>
            <a:ext cx="3228474" cy="348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latin typeface="Calibri"/>
                <a:ea typeface="Calibri"/>
                <a:cs typeface="Calibri"/>
                <a:sym typeface="Calibri"/>
              </a:rPr>
              <a:t>Kundresan</a:t>
            </a:r>
            <a:endParaRPr/>
          </a:p>
        </p:txBody>
      </p:sp>
      <p:sp>
        <p:nvSpPr>
          <p:cNvPr id="551" name="Google Shape;551;p2"/>
          <p:cNvSpPr txBox="1">
            <a:spLocks noGrp="1"/>
          </p:cNvSpPr>
          <p:nvPr>
            <p:ph type="body" idx="9"/>
          </p:nvPr>
        </p:nvSpPr>
        <p:spPr>
          <a:xfrm>
            <a:off x="349201" y="4925952"/>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3E</a:t>
            </a:r>
            <a:endParaRPr/>
          </a:p>
        </p:txBody>
      </p:sp>
      <p:sp>
        <p:nvSpPr>
          <p:cNvPr id="552" name="Google Shape;552;p2"/>
          <p:cNvSpPr txBox="1">
            <a:spLocks noGrp="1"/>
          </p:cNvSpPr>
          <p:nvPr>
            <p:ph type="body" idx="13"/>
          </p:nvPr>
        </p:nvSpPr>
        <p:spPr>
          <a:xfrm>
            <a:off x="1274657" y="4966621"/>
            <a:ext cx="3738214" cy="347744"/>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latin typeface="Calibri"/>
                <a:ea typeface="Calibri"/>
                <a:cs typeface="Calibri"/>
                <a:sym typeface="Calibri"/>
              </a:rPr>
              <a:t>Hållbara affärsmodeller</a:t>
            </a:r>
            <a:endParaRPr/>
          </a:p>
        </p:txBody>
      </p:sp>
      <p:sp>
        <p:nvSpPr>
          <p:cNvPr id="553" name="Google Shape;553;p2"/>
          <p:cNvSpPr txBox="1">
            <a:spLocks noGrp="1"/>
          </p:cNvSpPr>
          <p:nvPr>
            <p:ph type="body" idx="20"/>
          </p:nvPr>
        </p:nvSpPr>
        <p:spPr>
          <a:xfrm>
            <a:off x="791228" y="729337"/>
            <a:ext cx="4746695" cy="1301871"/>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6000"/>
              <a:buNone/>
            </a:pPr>
            <a:r>
              <a:rPr lang="sv-SE"/>
              <a:t>INNEHÅLL</a:t>
            </a:r>
            <a:endParaRPr/>
          </a:p>
        </p:txBody>
      </p:sp>
      <p:sp>
        <p:nvSpPr>
          <p:cNvPr id="554" name="Google Shape;554;p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a:t>
            </a:fld>
            <a:endParaRPr/>
          </a:p>
        </p:txBody>
      </p:sp>
      <p:sp>
        <p:nvSpPr>
          <p:cNvPr id="555" name="Google Shape;555;p2"/>
          <p:cNvSpPr/>
          <p:nvPr/>
        </p:nvSpPr>
        <p:spPr>
          <a:xfrm>
            <a:off x="17538" y="5525093"/>
            <a:ext cx="4995333" cy="17356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710" name="Google Shape;710;p2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20</a:t>
            </a:fld>
            <a:endParaRPr/>
          </a:p>
        </p:txBody>
      </p:sp>
      <p:sp>
        <p:nvSpPr>
          <p:cNvPr id="711" name="Google Shape;711;p20"/>
          <p:cNvSpPr txBox="1">
            <a:spLocks noGrp="1"/>
          </p:cNvSpPr>
          <p:nvPr>
            <p:ph type="body" idx="1"/>
          </p:nvPr>
        </p:nvSpPr>
        <p:spPr>
          <a:xfrm>
            <a:off x="801602" y="2108897"/>
            <a:ext cx="5956470" cy="6647646"/>
          </a:xfrm>
          <a:prstGeom prst="rect">
            <a:avLst/>
          </a:prstGeom>
          <a:solidFill>
            <a:schemeClr val="bg1"/>
          </a:solid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(3) </a:t>
            </a:r>
            <a:r>
              <a:rPr lang="sv-SE" sz="1600" b="1" dirty="0">
                <a:solidFill>
                  <a:srgbClr val="6D6E71"/>
                </a:solidFill>
                <a:latin typeface="Calibri"/>
                <a:ea typeface="Calibri"/>
                <a:cs typeface="Calibri"/>
                <a:sym typeface="Calibri"/>
              </a:rPr>
              <a:t>Möten och nätverkande med relevanta aktörer</a:t>
            </a:r>
            <a:endParaRPr sz="1600" b="1"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För att förstå området på djupet och utveckla ditt projekt är det avgörande att samtala med nyckelaktörer:</a:t>
            </a:r>
            <a:endParaRPr sz="1600"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Personer som redan arbetar med ekoturism i området</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Aktörer inom den bransch eller sektor som intresserar dig</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De som direkt berörs av din planerade verksamhet</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Dessa möten ger möjlighet att samla in lokala perspektiv på områdets styrkor, svagheter, utmaningar och möjligheter. Det blir också ett tillfälle att testa din idé och få insikter som kan forma ditt projekt.</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(4) </a:t>
            </a:r>
            <a:r>
              <a:rPr lang="sv-SE" sz="1600" b="1" dirty="0">
                <a:solidFill>
                  <a:srgbClr val="6D6E71"/>
                </a:solidFill>
                <a:latin typeface="Calibri"/>
                <a:ea typeface="Calibri"/>
                <a:cs typeface="Calibri"/>
                <a:sym typeface="Calibri"/>
              </a:rPr>
              <a:t>Organisering och analys av insamlad data: SWOT-analys</a:t>
            </a:r>
            <a:endParaRPr sz="1600" b="1"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Med den insamlade informationen kan du identifiera:</a:t>
            </a:r>
            <a:endParaRPr sz="1600"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Styrkor</a:t>
            </a:r>
            <a:r>
              <a:rPr lang="sv-SE" sz="1600" dirty="0">
                <a:solidFill>
                  <a:srgbClr val="6D6E71"/>
                </a:solidFill>
                <a:latin typeface="Calibri"/>
                <a:ea typeface="Calibri"/>
                <a:cs typeface="Calibri"/>
                <a:sym typeface="Calibri"/>
              </a:rPr>
              <a:t>: Vad talar för att din verksamhet kan lyckas i området?</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Svagheter</a:t>
            </a:r>
            <a:r>
              <a:rPr lang="sv-SE" sz="1600" dirty="0">
                <a:solidFill>
                  <a:srgbClr val="6D6E71"/>
                </a:solidFill>
                <a:latin typeface="Calibri"/>
                <a:ea typeface="Calibri"/>
                <a:cs typeface="Calibri"/>
                <a:sym typeface="Calibri"/>
              </a:rPr>
              <a:t>: Vilka utmaningar kan försvåra etableringen?</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Möjligheter</a:t>
            </a:r>
            <a:r>
              <a:rPr lang="sv-SE" sz="1600" dirty="0">
                <a:solidFill>
                  <a:srgbClr val="6D6E71"/>
                </a:solidFill>
                <a:latin typeface="Calibri"/>
                <a:ea typeface="Calibri"/>
                <a:cs typeface="Calibri"/>
                <a:sym typeface="Calibri"/>
              </a:rPr>
              <a:t>: Vilka externa faktorer kan gynna ditt initiativ?</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Hot</a:t>
            </a:r>
            <a:r>
              <a:rPr lang="sv-SE" sz="1600" dirty="0">
                <a:solidFill>
                  <a:srgbClr val="6D6E71"/>
                </a:solidFill>
                <a:latin typeface="Calibri"/>
                <a:ea typeface="Calibri"/>
                <a:cs typeface="Calibri"/>
                <a:sym typeface="Calibri"/>
              </a:rPr>
              <a:t>: Vilka risker eller hinder behöver du vara medveten om?</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Denna analys kan användas både för att utvärdera en specifik affärsidé eller för att förstå en bransch i ett visst geografiskt område. SWOT-tabellen blir sedan ett verktyg för att identifiera strategiska vägar framåt.</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b="1"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712" name="Google Shape;712;p2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Hur man utför en territoriell analys</a:t>
            </a:r>
            <a:endParaRPr/>
          </a:p>
        </p:txBody>
      </p:sp>
      <p:sp>
        <p:nvSpPr>
          <p:cNvPr id="713" name="Google Shape;713;p2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Territoriell </a:t>
            </a:r>
            <a:r>
              <a:rPr lang="sv-SE"/>
              <a:t>analys</a:t>
            </a:r>
            <a:endParaRPr/>
          </a:p>
        </p:txBody>
      </p:sp>
      <p:sp>
        <p:nvSpPr>
          <p:cNvPr id="714" name="Google Shape;714;p2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2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21</a:t>
            </a:fld>
            <a:endParaRPr/>
          </a:p>
        </p:txBody>
      </p:sp>
      <p:sp>
        <p:nvSpPr>
          <p:cNvPr id="720" name="Google Shape;720;p21"/>
          <p:cNvSpPr txBox="1">
            <a:spLocks noGrp="1"/>
          </p:cNvSpPr>
          <p:nvPr>
            <p:ph type="body" idx="1"/>
          </p:nvPr>
        </p:nvSpPr>
        <p:spPr>
          <a:xfrm>
            <a:off x="801602" y="2257665"/>
            <a:ext cx="5956470" cy="6926616"/>
          </a:xfrm>
          <a:prstGeom prst="rect">
            <a:avLst/>
          </a:prstGeom>
          <a:solidFill>
            <a:schemeClr val="lt1"/>
          </a:solid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b="1" dirty="0">
                <a:solidFill>
                  <a:srgbClr val="6D6E71"/>
                </a:solidFill>
                <a:latin typeface="Calibri"/>
                <a:ea typeface="Calibri"/>
                <a:cs typeface="Calibri"/>
                <a:sym typeface="Calibri"/>
              </a:rPr>
              <a:t>Styrkor – dina tillgångar</a:t>
            </a:r>
            <a:endParaRPr b="1"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dirty="0">
                <a:solidFill>
                  <a:srgbClr val="6D6E71"/>
                </a:solidFill>
                <a:latin typeface="Calibri"/>
                <a:ea typeface="Calibri"/>
                <a:cs typeface="Calibri"/>
                <a:sym typeface="Calibri"/>
              </a:rPr>
              <a:t>Genom att analysera dina styrkor kan du identifiera vad som gör ditt projekt unikt och hur det skiljer sig från konkurrenterna.</a:t>
            </a:r>
            <a:endParaRPr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dirty="0">
                <a:solidFill>
                  <a:srgbClr val="6D6E71"/>
                </a:solidFill>
                <a:latin typeface="Calibri"/>
                <a:ea typeface="Calibri"/>
                <a:cs typeface="Calibri"/>
                <a:sym typeface="Calibri"/>
              </a:rPr>
              <a:t>Styrkor kan handla om dina personliga egenskaper, din kompetens eller tillgången till resurser som andra saknar. Det kan också vara en strategisk fördel, exempelvis att du redan har nått en marknad eller att platsen du har valt för ditt projekt är särskilt gynnsam.</a:t>
            </a:r>
            <a:endParaRPr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b="1" dirty="0">
                <a:solidFill>
                  <a:srgbClr val="6D6E71"/>
                </a:solidFill>
                <a:latin typeface="Calibri"/>
                <a:ea typeface="Calibri"/>
                <a:cs typeface="Calibri"/>
                <a:sym typeface="Calibri"/>
              </a:rPr>
              <a:t>Svagheter – potentiella begränsningar</a:t>
            </a:r>
            <a:endParaRPr b="1"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dirty="0">
                <a:solidFill>
                  <a:srgbClr val="6D6E71"/>
                </a:solidFill>
                <a:latin typeface="Calibri"/>
                <a:ea typeface="Calibri"/>
                <a:cs typeface="Calibri"/>
                <a:sym typeface="Calibri"/>
              </a:rPr>
              <a:t>Svagheter är faktorer som kan försvaga eller begränsa projektet, vare sig de är finansiella, mänskliga, kulturella, kommersiella, tekniska, geografiska eller regelmässiga. Det är också viktigt att beakta eventuella nackdelar i jämförelse med konkurrenterna.</a:t>
            </a:r>
            <a:endParaRPr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dirty="0">
                <a:solidFill>
                  <a:srgbClr val="6D6E71"/>
                </a:solidFill>
                <a:latin typeface="Calibri"/>
                <a:ea typeface="Calibri"/>
                <a:cs typeface="Calibri"/>
                <a:sym typeface="Calibri"/>
              </a:rPr>
              <a:t>Till exempel kan de ekonomiska resurserna vara otillräckliga för den nödvändiga investeringen, marknaden kan redan vara mättad med konkurrerande erbjudanden, eller den naturliga miljön kan innebära utmaningar för genomförandet av projektet.</a:t>
            </a:r>
            <a:endParaRPr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b="1" dirty="0">
                <a:solidFill>
                  <a:srgbClr val="6D6E71"/>
                </a:solidFill>
                <a:latin typeface="Calibri"/>
                <a:ea typeface="Calibri"/>
                <a:cs typeface="Calibri"/>
                <a:sym typeface="Calibri"/>
              </a:rPr>
              <a:t>Möjligheter – externa faktorer som kan främja utvecklingen</a:t>
            </a:r>
            <a:endParaRPr b="1"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dirty="0">
                <a:solidFill>
                  <a:srgbClr val="6D6E71"/>
                </a:solidFill>
                <a:latin typeface="Calibri"/>
                <a:ea typeface="Calibri"/>
                <a:cs typeface="Calibri"/>
                <a:sym typeface="Calibri"/>
              </a:rPr>
              <a:t>Möjligheter är de yttre faktorer som du inte direkt kan påverka, men som kan gynna ditt projekt. De kan vara marknadstrender, politiska beslut, nya samarbeten eller andra positiva förutsättningar som du identifierat under datainsamlingen.</a:t>
            </a:r>
            <a:endParaRPr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dirty="0">
                <a:solidFill>
                  <a:srgbClr val="6D6E71"/>
                </a:solidFill>
                <a:latin typeface="Calibri"/>
                <a:ea typeface="Calibri"/>
                <a:cs typeface="Calibri"/>
                <a:sym typeface="Calibri"/>
              </a:rPr>
              <a:t>Kort sagt, alla faktorer som kan bidra till att skapa framgång för ditt företag.</a:t>
            </a:r>
            <a:endParaRPr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b="1" i="1"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721" name="Google Shape;721;p2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Hur man utför en territoriell analys</a:t>
            </a:r>
            <a:endParaRPr/>
          </a:p>
        </p:txBody>
      </p:sp>
      <p:sp>
        <p:nvSpPr>
          <p:cNvPr id="722" name="Google Shape;722;p2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Territoriell </a:t>
            </a:r>
            <a:r>
              <a:rPr lang="sv-SE"/>
              <a:t>analys</a:t>
            </a:r>
            <a:endParaRPr/>
          </a:p>
        </p:txBody>
      </p:sp>
      <p:sp>
        <p:nvSpPr>
          <p:cNvPr id="723" name="Google Shape;723;p2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27"/>
        <p:cNvGrpSpPr/>
        <p:nvPr/>
      </p:nvGrpSpPr>
      <p:grpSpPr>
        <a:xfrm>
          <a:off x="0" y="0"/>
          <a:ext cx="0" cy="0"/>
          <a:chOff x="0" y="0"/>
          <a:chExt cx="0" cy="0"/>
        </a:xfrm>
      </p:grpSpPr>
      <p:sp>
        <p:nvSpPr>
          <p:cNvPr id="728" name="Google Shape;728;p2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22</a:t>
            </a:fld>
            <a:endParaRPr/>
          </a:p>
        </p:txBody>
      </p:sp>
      <p:sp>
        <p:nvSpPr>
          <p:cNvPr id="729" name="Google Shape;729;p22"/>
          <p:cNvSpPr txBox="1">
            <a:spLocks noGrp="1"/>
          </p:cNvSpPr>
          <p:nvPr>
            <p:ph type="body" idx="1"/>
          </p:nvPr>
        </p:nvSpPr>
        <p:spPr>
          <a:xfrm>
            <a:off x="801602" y="2257665"/>
            <a:ext cx="5956470" cy="6033928"/>
          </a:xfrm>
          <a:prstGeom prst="rect">
            <a:avLst/>
          </a:prstGeom>
          <a:solidFill>
            <a:schemeClr val="lt1"/>
          </a:solid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Clr>
                <a:srgbClr val="6D6E71"/>
              </a:buClr>
              <a:buSzPts val="1600"/>
              <a:buNone/>
            </a:pPr>
            <a:r>
              <a:rPr lang="sv-SE" sz="1500" dirty="0" err="1">
                <a:solidFill>
                  <a:srgbClr val="6D6E71"/>
                </a:solidFill>
                <a:latin typeface="Calibri"/>
                <a:ea typeface="Calibri"/>
                <a:cs typeface="Calibri"/>
                <a:sym typeface="Calibri"/>
              </a:rPr>
              <a:t>OOm</a:t>
            </a:r>
            <a:r>
              <a:rPr lang="sv-SE" sz="1500" dirty="0">
                <a:solidFill>
                  <a:srgbClr val="6D6E71"/>
                </a:solidFill>
                <a:latin typeface="Calibri"/>
                <a:ea typeface="Calibri"/>
                <a:cs typeface="Calibri"/>
                <a:sym typeface="Calibri"/>
              </a:rPr>
              <a:t> du exempelvis vill starta ett företag inom ekologisk hälsa och idrott kan du undersöka om det finns stora oanvända grönområden eller om konkurrensen inom din nisch är begränsad. Vill du istället driva en restaurang kopplad till en cirkulär och hållbar ekonomi kan närheten till lokala odlare och producenter vara en avgörande faktor.</a:t>
            </a:r>
            <a:endParaRPr sz="15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b="1" dirty="0">
                <a:solidFill>
                  <a:srgbClr val="6D6E71"/>
                </a:solidFill>
                <a:latin typeface="Calibri"/>
                <a:ea typeface="Calibri"/>
                <a:cs typeface="Calibri"/>
                <a:sym typeface="Calibri"/>
              </a:rPr>
              <a:t>Hot – risker och utmaningar</a:t>
            </a:r>
            <a:endParaRPr sz="1500" b="1"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dirty="0">
                <a:solidFill>
                  <a:srgbClr val="6D6E71"/>
                </a:solidFill>
                <a:latin typeface="Calibri"/>
                <a:ea typeface="Calibri"/>
                <a:cs typeface="Calibri"/>
                <a:sym typeface="Calibri"/>
              </a:rPr>
              <a:t>Hot är de faktorer som kan påverka projektets utveckling negativt. Dessa kan vara konkurrens, lagstiftning, sociala normer eller andra begränsningar som du identifierat under datainsamlingen.</a:t>
            </a:r>
            <a:endParaRPr sz="15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b="1" dirty="0">
                <a:solidFill>
                  <a:srgbClr val="6D6E71"/>
                </a:solidFill>
                <a:latin typeface="Calibri"/>
                <a:ea typeface="Calibri"/>
                <a:cs typeface="Calibri"/>
                <a:sym typeface="Calibri"/>
              </a:rPr>
              <a:t>Analys av data och strategiska riktlinjer</a:t>
            </a:r>
            <a:endParaRPr sz="1500" b="1"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dirty="0">
                <a:solidFill>
                  <a:srgbClr val="6D6E71"/>
                </a:solidFill>
                <a:latin typeface="Calibri"/>
                <a:ea typeface="Calibri"/>
                <a:cs typeface="Calibri"/>
                <a:sym typeface="Calibri"/>
              </a:rPr>
              <a:t>När SWOT-analysen är klar handlar nästa steg om att dra strategiska slutsatser:</a:t>
            </a:r>
            <a:endParaRPr sz="1500" dirty="0">
              <a:solidFill>
                <a:srgbClr val="6D6E71"/>
              </a:solidFill>
              <a:latin typeface="Calibri"/>
              <a:ea typeface="Calibri"/>
              <a:cs typeface="Calibri"/>
              <a:sym typeface="Calibri"/>
            </a:endParaRPr>
          </a:p>
          <a:p>
            <a:pPr marL="457200" lvl="0" indent="-323850" rtl="0">
              <a:lnSpc>
                <a:spcPct val="115000"/>
              </a:lnSpc>
              <a:spcBef>
                <a:spcPts val="1200"/>
              </a:spcBef>
              <a:spcAft>
                <a:spcPts val="0"/>
              </a:spcAft>
              <a:buClr>
                <a:srgbClr val="6D6E71"/>
              </a:buClr>
              <a:buSzPts val="1500"/>
              <a:buFont typeface="Wingdings" pitchFamily="2" charset="2"/>
              <a:buChar char="v"/>
            </a:pPr>
            <a:r>
              <a:rPr lang="sv-SE" sz="1500" dirty="0">
                <a:solidFill>
                  <a:srgbClr val="6D6E71"/>
                </a:solidFill>
                <a:latin typeface="Calibri"/>
                <a:ea typeface="Calibri"/>
                <a:cs typeface="Calibri"/>
                <a:sym typeface="Calibri"/>
              </a:rPr>
              <a:t>Hur kan du använda dina styrkor för att maximera möjligheterna?</a:t>
            </a:r>
            <a:endParaRPr sz="1500" dirty="0">
              <a:solidFill>
                <a:srgbClr val="6D6E71"/>
              </a:solidFill>
              <a:latin typeface="Calibri"/>
              <a:ea typeface="Calibri"/>
              <a:cs typeface="Calibri"/>
              <a:sym typeface="Calibri"/>
            </a:endParaRPr>
          </a:p>
          <a:p>
            <a:pPr marL="457200" lvl="0" indent="-323850" rtl="0">
              <a:lnSpc>
                <a:spcPct val="115000"/>
              </a:lnSpc>
              <a:spcBef>
                <a:spcPts val="0"/>
              </a:spcBef>
              <a:spcAft>
                <a:spcPts val="0"/>
              </a:spcAft>
              <a:buClr>
                <a:srgbClr val="6D6E71"/>
              </a:buClr>
              <a:buSzPts val="1500"/>
              <a:buFont typeface="Wingdings" pitchFamily="2" charset="2"/>
              <a:buChar char="v"/>
            </a:pPr>
            <a:r>
              <a:rPr lang="sv-SE" sz="1500" dirty="0">
                <a:solidFill>
                  <a:srgbClr val="6D6E71"/>
                </a:solidFill>
                <a:latin typeface="Calibri"/>
                <a:ea typeface="Calibri"/>
                <a:cs typeface="Calibri"/>
                <a:sym typeface="Calibri"/>
              </a:rPr>
              <a:t>Hur kan dina styrkor hjälpa till att hantera hot?</a:t>
            </a:r>
            <a:endParaRPr sz="1500" dirty="0">
              <a:solidFill>
                <a:srgbClr val="6D6E71"/>
              </a:solidFill>
              <a:latin typeface="Calibri"/>
              <a:ea typeface="Calibri"/>
              <a:cs typeface="Calibri"/>
              <a:sym typeface="Calibri"/>
            </a:endParaRPr>
          </a:p>
          <a:p>
            <a:pPr marL="457200" lvl="0" indent="-323850" rtl="0">
              <a:lnSpc>
                <a:spcPct val="115000"/>
              </a:lnSpc>
              <a:spcBef>
                <a:spcPts val="0"/>
              </a:spcBef>
              <a:spcAft>
                <a:spcPts val="0"/>
              </a:spcAft>
              <a:buClr>
                <a:srgbClr val="6D6E71"/>
              </a:buClr>
              <a:buSzPts val="1500"/>
              <a:buFont typeface="Wingdings" pitchFamily="2" charset="2"/>
              <a:buChar char="v"/>
            </a:pPr>
            <a:r>
              <a:rPr lang="sv-SE" sz="1500" dirty="0">
                <a:solidFill>
                  <a:srgbClr val="6D6E71"/>
                </a:solidFill>
                <a:latin typeface="Calibri"/>
                <a:ea typeface="Calibri"/>
                <a:cs typeface="Calibri"/>
                <a:sym typeface="Calibri"/>
              </a:rPr>
              <a:t>Hur kan du omvandla möjligheter till nya styrkor?</a:t>
            </a:r>
            <a:endParaRPr sz="1500" dirty="0">
              <a:solidFill>
                <a:srgbClr val="6D6E71"/>
              </a:solidFill>
              <a:latin typeface="Calibri"/>
              <a:ea typeface="Calibri"/>
              <a:cs typeface="Calibri"/>
              <a:sym typeface="Calibri"/>
            </a:endParaRPr>
          </a:p>
          <a:p>
            <a:pPr marL="457200" lvl="0" indent="-323850" rtl="0">
              <a:lnSpc>
                <a:spcPct val="115000"/>
              </a:lnSpc>
              <a:spcBef>
                <a:spcPts val="0"/>
              </a:spcBef>
              <a:spcAft>
                <a:spcPts val="0"/>
              </a:spcAft>
              <a:buClr>
                <a:srgbClr val="6D6E71"/>
              </a:buClr>
              <a:buSzPts val="1500"/>
              <a:buFont typeface="Wingdings" pitchFamily="2" charset="2"/>
              <a:buChar char="v"/>
            </a:pPr>
            <a:r>
              <a:rPr lang="sv-SE" sz="1500" dirty="0">
                <a:solidFill>
                  <a:srgbClr val="6D6E71"/>
                </a:solidFill>
                <a:latin typeface="Calibri"/>
                <a:ea typeface="Calibri"/>
                <a:cs typeface="Calibri"/>
                <a:sym typeface="Calibri"/>
              </a:rPr>
              <a:t>Hur kan du minska identifierade hot genom att dra nytta av möjligheter?</a:t>
            </a:r>
            <a:endParaRPr sz="1500" dirty="0">
              <a:solidFill>
                <a:srgbClr val="6D6E71"/>
              </a:solidFill>
              <a:latin typeface="Calibri"/>
              <a:ea typeface="Calibri"/>
              <a:cs typeface="Calibri"/>
              <a:sym typeface="Calibri"/>
            </a:endParaRPr>
          </a:p>
          <a:p>
            <a:pPr marL="457200" lvl="0" indent="-323850" rtl="0">
              <a:lnSpc>
                <a:spcPct val="115000"/>
              </a:lnSpc>
              <a:spcBef>
                <a:spcPts val="0"/>
              </a:spcBef>
              <a:spcAft>
                <a:spcPts val="0"/>
              </a:spcAft>
              <a:buClr>
                <a:srgbClr val="6D6E71"/>
              </a:buClr>
              <a:buSzPts val="1500"/>
              <a:buFont typeface="Wingdings" pitchFamily="2" charset="2"/>
              <a:buChar char="v"/>
            </a:pPr>
            <a:r>
              <a:rPr lang="sv-SE" sz="1500" dirty="0">
                <a:solidFill>
                  <a:srgbClr val="6D6E71"/>
                </a:solidFill>
                <a:latin typeface="Calibri"/>
                <a:ea typeface="Calibri"/>
                <a:cs typeface="Calibri"/>
                <a:sym typeface="Calibri"/>
              </a:rPr>
              <a:t>Hur kan svagheter hanteras för att undvika eller reducera risker?</a:t>
            </a:r>
            <a:endParaRPr sz="15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dirty="0">
                <a:solidFill>
                  <a:srgbClr val="6D6E71"/>
                </a:solidFill>
                <a:latin typeface="Calibri"/>
                <a:ea typeface="Calibri"/>
                <a:cs typeface="Calibri"/>
                <a:sym typeface="Calibri"/>
              </a:rPr>
              <a:t>Genom att besvara dessa frågor kan du forma projektets riktning och skapa en tydlig plan för hur det ska genomföras.</a:t>
            </a:r>
            <a:endParaRPr sz="15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500"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500"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730" name="Google Shape;730;p22"/>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Hur man utför en territoriell analys</a:t>
            </a:r>
            <a:endParaRPr/>
          </a:p>
        </p:txBody>
      </p:sp>
      <p:sp>
        <p:nvSpPr>
          <p:cNvPr id="731" name="Google Shape;731;p22"/>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Territoriell </a:t>
            </a:r>
            <a:r>
              <a:rPr lang="sv-SE"/>
              <a:t>analys</a:t>
            </a:r>
            <a:endParaRPr/>
          </a:p>
        </p:txBody>
      </p:sp>
      <p:sp>
        <p:nvSpPr>
          <p:cNvPr id="732" name="Google Shape;732;p22"/>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2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23</a:t>
            </a:fld>
            <a:endParaRPr/>
          </a:p>
        </p:txBody>
      </p:sp>
      <p:sp>
        <p:nvSpPr>
          <p:cNvPr id="738" name="Google Shape;738;p23"/>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3B</a:t>
            </a:r>
            <a:endParaRPr/>
          </a:p>
        </p:txBody>
      </p:sp>
      <p:sp>
        <p:nvSpPr>
          <p:cNvPr id="739" name="Google Shape;739;p23"/>
          <p:cNvSpPr txBox="1">
            <a:spLocks noGrp="1"/>
          </p:cNvSpPr>
          <p:nvPr>
            <p:ph type="body" idx="2"/>
          </p:nvPr>
        </p:nvSpPr>
        <p:spPr>
          <a:xfrm>
            <a:off x="3779837" y="2592720"/>
            <a:ext cx="3247496"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a:t>Ekosystemet</a:t>
            </a:r>
            <a:endParaRPr/>
          </a:p>
          <a:p>
            <a:pPr marL="0" lvl="0" indent="0" algn="l" rtl="0">
              <a:lnSpc>
                <a:spcPct val="100000"/>
              </a:lnSpc>
              <a:spcBef>
                <a:spcPts val="2267"/>
              </a:spcBef>
              <a:spcAft>
                <a:spcPts val="0"/>
              </a:spcAft>
              <a:buClr>
                <a:schemeClr val="lt1"/>
              </a:buClr>
              <a:buSzPts val="2800"/>
              <a:buNone/>
            </a:pP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43"/>
        <p:cNvGrpSpPr/>
        <p:nvPr/>
      </p:nvGrpSpPr>
      <p:grpSpPr>
        <a:xfrm>
          <a:off x="0" y="0"/>
          <a:ext cx="0" cy="0"/>
          <a:chOff x="0" y="0"/>
          <a:chExt cx="0" cy="0"/>
        </a:xfrm>
      </p:grpSpPr>
      <p:sp>
        <p:nvSpPr>
          <p:cNvPr id="744" name="Google Shape;744;p2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24</a:t>
            </a:fld>
            <a:endParaRPr/>
          </a:p>
        </p:txBody>
      </p:sp>
      <p:sp>
        <p:nvSpPr>
          <p:cNvPr id="745" name="Google Shape;745;p24"/>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Att starta ett ekoturismprojekt handlar inte bara om att välja en plats – det kräver en djup förståelse för det ekosystem som omger den. Här utforskar vi vikten av att identifiera och analysera ditt ekosystem och hur det påverkar utvecklingen av ditt projekt.</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Ditt ekosystem omfattar både den naturliga miljön – dess flora, fauna, landskap och geologi – och de kulturella och samhälleliga sammanhang som är tätt knutna till platsen. Genom att kartlägga och förstå dessa aspekter får du värdefulla insikter om biologisk mångfald, ekologiska processer och kulturella uttryck, vilket skapar en stabil grund för hållbar ekoturism.</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Genom noggrann analys och observation kan du identifiera samspelet mellan ekosystemets olika delar – från dess ekologiska känslighet till dess kulturella arv. Med denna förståelse kan du utveckla upplevelser som lyfter fram platsens unika värden, samtidigt som de bidrar till bevarande, kunskapsutbyte och lokal samhällsutveckling.</a:t>
            </a:r>
            <a:endParaRPr sz="1600" dirty="0">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746" name="Google Shape;746;p2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Inledning</a:t>
            </a:r>
            <a:endParaRPr/>
          </a:p>
        </p:txBody>
      </p:sp>
      <p:sp>
        <p:nvSpPr>
          <p:cNvPr id="747" name="Google Shape;747;p2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3B </a:t>
            </a:r>
            <a:r>
              <a:rPr lang="sv-SE" sz="2800"/>
              <a:t>Ekosystemet</a:t>
            </a:r>
            <a:endParaRPr/>
          </a:p>
        </p:txBody>
      </p:sp>
      <p:sp>
        <p:nvSpPr>
          <p:cNvPr id="748" name="Google Shape;748;p24"/>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52"/>
        <p:cNvGrpSpPr/>
        <p:nvPr/>
      </p:nvGrpSpPr>
      <p:grpSpPr>
        <a:xfrm>
          <a:off x="0" y="0"/>
          <a:ext cx="0" cy="0"/>
          <a:chOff x="0" y="0"/>
          <a:chExt cx="0" cy="0"/>
        </a:xfrm>
      </p:grpSpPr>
      <p:sp>
        <p:nvSpPr>
          <p:cNvPr id="753" name="Google Shape;753;p2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25</a:t>
            </a:fld>
            <a:endParaRPr/>
          </a:p>
        </p:txBody>
      </p:sp>
      <p:sp>
        <p:nvSpPr>
          <p:cNvPr id="754" name="Google Shape;754;p2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None/>
            </a:pPr>
            <a:r>
              <a:rPr lang="sv-SE" sz="1600" dirty="0">
                <a:solidFill>
                  <a:srgbClr val="6D6E71"/>
                </a:solidFill>
                <a:latin typeface="Calibri"/>
                <a:ea typeface="Calibri"/>
                <a:cs typeface="Calibri"/>
                <a:sym typeface="Calibri"/>
              </a:rPr>
              <a:t>Under den här resan vägleder vi dig genom processen att identifiera ditt ekosystem och belyser viktiga faktorer och strategier för att skapa meningsfulla och hållbara ekoturismupplevelser. Tillsammans utforskar vi ekosystemets unika egenskaper och dess potential att inspirera, utbilda och bevara för framtida generationer.</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None/>
            </a:pPr>
            <a:r>
              <a:rPr lang="sv-SE" sz="1600" b="1" dirty="0">
                <a:solidFill>
                  <a:srgbClr val="6D6E71"/>
                </a:solidFill>
                <a:latin typeface="Calibri"/>
                <a:ea typeface="Calibri"/>
                <a:cs typeface="Calibri"/>
                <a:sym typeface="Calibri"/>
              </a:rPr>
              <a:t>Steg 1 – Välj en plats:</a:t>
            </a:r>
            <a:endParaRPr sz="1600" b="1"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Hitta rätt plats:</a:t>
            </a:r>
            <a:r>
              <a:rPr lang="sv-SE" sz="1600" dirty="0">
                <a:solidFill>
                  <a:srgbClr val="6D6E71"/>
                </a:solidFill>
                <a:latin typeface="Calibri"/>
                <a:ea typeface="Calibri"/>
                <a:cs typeface="Calibri"/>
                <a:sym typeface="Calibri"/>
              </a:rPr>
              <a:t> Välj en miljö där naturen är rik och möjligheterna till upplevelser är många. Områden med varierad flora och fauna, fascinerande landskap och levande lokala traditioner skapar en stark grund för ditt projekt.</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Förstå ekosystemet:</a:t>
            </a:r>
            <a:r>
              <a:rPr lang="sv-SE" sz="1600" dirty="0">
                <a:solidFill>
                  <a:srgbClr val="6D6E71"/>
                </a:solidFill>
                <a:latin typeface="Calibri"/>
                <a:ea typeface="Calibri"/>
                <a:cs typeface="Calibri"/>
                <a:sym typeface="Calibri"/>
              </a:rPr>
              <a:t> Ett ekosystem är ett nätverk av levande organismer som samspelar med varandra och sin omgivning. Genom att lära känna dessa samband får du en djupare insikt i hur du kan utveckla turismupplevelser som respekterar och stärker den naturliga och kulturella miljön.</a:t>
            </a:r>
            <a:endParaRPr sz="1600"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Font typeface="Calibri"/>
              <a:buAutoNum type="arabicPeriod"/>
            </a:pPr>
            <a:endParaRPr sz="1600"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1600" i="0" u="none" strike="noStrike" dirty="0">
                <a:solidFill>
                  <a:srgbClr val="6D6E71"/>
                </a:solidFill>
                <a:latin typeface="Calibri"/>
                <a:ea typeface="Calibri"/>
                <a:cs typeface="Calibri"/>
                <a:sym typeface="Calibri"/>
              </a:rPr>
            </a:br>
            <a:br>
              <a:rPr lang="sv-SE" sz="1600" dirty="0">
                <a:solidFill>
                  <a:srgbClr val="6D6E71"/>
                </a:solidFill>
                <a:latin typeface="Calibri"/>
                <a:ea typeface="Calibri"/>
                <a:cs typeface="Calibri"/>
                <a:sym typeface="Calibri"/>
              </a:rPr>
            </a:br>
            <a:br>
              <a:rPr lang="sv-SE" sz="2000" dirty="0"/>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755" name="Google Shape;755;p2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Identifiera ditt ekosystem</a:t>
            </a:r>
            <a:endParaRPr/>
          </a:p>
        </p:txBody>
      </p:sp>
      <p:sp>
        <p:nvSpPr>
          <p:cNvPr id="756" name="Google Shape;756;p2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3B Ekosystemet</a:t>
            </a:r>
            <a:endParaRPr/>
          </a:p>
        </p:txBody>
      </p:sp>
      <p:sp>
        <p:nvSpPr>
          <p:cNvPr id="757" name="Google Shape;757;p25"/>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61"/>
        <p:cNvGrpSpPr/>
        <p:nvPr/>
      </p:nvGrpSpPr>
      <p:grpSpPr>
        <a:xfrm>
          <a:off x="0" y="0"/>
          <a:ext cx="0" cy="0"/>
          <a:chOff x="0" y="0"/>
          <a:chExt cx="0" cy="0"/>
        </a:xfrm>
      </p:grpSpPr>
      <p:sp>
        <p:nvSpPr>
          <p:cNvPr id="762" name="Google Shape;762;p2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26</a:t>
            </a:fld>
            <a:endParaRPr/>
          </a:p>
        </p:txBody>
      </p:sp>
      <p:sp>
        <p:nvSpPr>
          <p:cNvPr id="763" name="Google Shape;763;p26"/>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b="1" dirty="0">
                <a:solidFill>
                  <a:srgbClr val="6D6E71"/>
                </a:solidFill>
                <a:latin typeface="Calibri"/>
                <a:ea typeface="Calibri"/>
                <a:cs typeface="Calibri"/>
                <a:sym typeface="Calibri"/>
              </a:rPr>
              <a:t>Steg 2 – Observera och interagera:</a:t>
            </a:r>
            <a:endParaRPr b="1" dirty="0">
              <a:solidFill>
                <a:srgbClr val="6D6E71"/>
              </a:solidFill>
              <a:latin typeface="Calibri"/>
              <a:ea typeface="Calibri"/>
              <a:cs typeface="Calibri"/>
              <a:sym typeface="Calibri"/>
            </a:endParaRPr>
          </a:p>
          <a:p>
            <a:pPr marL="457200" lvl="0" indent="-317500" rtl="0">
              <a:lnSpc>
                <a:spcPct val="115000"/>
              </a:lnSpc>
              <a:spcBef>
                <a:spcPts val="1200"/>
              </a:spcBef>
              <a:spcAft>
                <a:spcPts val="0"/>
              </a:spcAft>
              <a:buClr>
                <a:srgbClr val="6D6E71"/>
              </a:buClr>
              <a:buSzPts val="1400"/>
              <a:buFont typeface="Wingdings" pitchFamily="2" charset="2"/>
              <a:buChar char="v"/>
            </a:pPr>
            <a:r>
              <a:rPr lang="sv-SE" b="1" dirty="0">
                <a:solidFill>
                  <a:srgbClr val="6D6E71"/>
                </a:solidFill>
                <a:latin typeface="Calibri"/>
                <a:ea typeface="Calibri"/>
                <a:cs typeface="Calibri"/>
                <a:sym typeface="Calibri"/>
              </a:rPr>
              <a:t>Tillbringa tid i naturen:</a:t>
            </a:r>
            <a:r>
              <a:rPr lang="sv-SE" dirty="0">
                <a:solidFill>
                  <a:srgbClr val="6D6E71"/>
                </a:solidFill>
                <a:latin typeface="Calibri"/>
                <a:ea typeface="Calibri"/>
                <a:cs typeface="Calibri"/>
                <a:sym typeface="Calibri"/>
              </a:rPr>
              <a:t> Börja med att spendera tid i naturen och observera hur olika arter samverkar. Studera hur energi och näringsämnen flödar genom ekosystemen. Identifiera kopplingar mellan arter och hur ekosystemen förändras över tid. Detta hjälper dig att förstå hur allt i naturen hänger samman och fungerar som en enhet.</a:t>
            </a:r>
            <a:endParaRPr dirty="0">
              <a:solidFill>
                <a:srgbClr val="6D6E71"/>
              </a:solidFill>
              <a:latin typeface="Calibri"/>
              <a:ea typeface="Calibri"/>
              <a:cs typeface="Calibri"/>
              <a:sym typeface="Calibri"/>
            </a:endParaRPr>
          </a:p>
          <a:p>
            <a:pPr marL="457200" lvl="0" indent="-317500" rtl="0">
              <a:lnSpc>
                <a:spcPct val="115000"/>
              </a:lnSpc>
              <a:spcBef>
                <a:spcPts val="0"/>
              </a:spcBef>
              <a:spcAft>
                <a:spcPts val="0"/>
              </a:spcAft>
              <a:buClr>
                <a:srgbClr val="6D6E71"/>
              </a:buClr>
              <a:buSzPts val="1400"/>
              <a:buFont typeface="Wingdings" pitchFamily="2" charset="2"/>
              <a:buChar char="v"/>
            </a:pPr>
            <a:r>
              <a:rPr lang="sv-SE" b="1" dirty="0">
                <a:solidFill>
                  <a:srgbClr val="6D6E71"/>
                </a:solidFill>
                <a:latin typeface="Calibri"/>
                <a:ea typeface="Calibri"/>
                <a:cs typeface="Calibri"/>
                <a:sym typeface="Calibri"/>
              </a:rPr>
              <a:t>Deltag i lärande aktiviteter:</a:t>
            </a:r>
            <a:r>
              <a:rPr lang="sv-SE" dirty="0">
                <a:solidFill>
                  <a:srgbClr val="6D6E71"/>
                </a:solidFill>
                <a:latin typeface="Calibri"/>
                <a:ea typeface="Calibri"/>
                <a:cs typeface="Calibri"/>
                <a:sym typeface="Calibri"/>
              </a:rPr>
              <a:t> Fördjupa dina kunskaper genom att delta i workshops, föreläsningar eller utflykter som leds av experter inom ekologi eller miljövetenskap. Du kan också engagera dig i lokala naturvårdsprojekt, vilket både hjälper till att skydda naturen och ger dig möjlighet att </a:t>
            </a:r>
            <a:r>
              <a:rPr lang="sv-SE" dirty="0" err="1">
                <a:solidFill>
                  <a:srgbClr val="6D6E71"/>
                </a:solidFill>
                <a:latin typeface="Calibri"/>
                <a:ea typeface="Calibri"/>
                <a:cs typeface="Calibri"/>
                <a:sym typeface="Calibri"/>
              </a:rPr>
              <a:t>nätverka</a:t>
            </a:r>
            <a:r>
              <a:rPr lang="sv-SE" dirty="0">
                <a:solidFill>
                  <a:srgbClr val="6D6E71"/>
                </a:solidFill>
                <a:latin typeface="Calibri"/>
                <a:ea typeface="Calibri"/>
                <a:cs typeface="Calibri"/>
                <a:sym typeface="Calibri"/>
              </a:rPr>
              <a:t> med andra som delar samma intressen.</a:t>
            </a:r>
            <a:endParaRPr dirty="0">
              <a:solidFill>
                <a:srgbClr val="6D6E71"/>
              </a:solidFill>
              <a:latin typeface="Calibri"/>
              <a:ea typeface="Calibri"/>
              <a:cs typeface="Calibri"/>
              <a:sym typeface="Calibri"/>
            </a:endParaRPr>
          </a:p>
          <a:p>
            <a:pPr marL="457200" lvl="0" indent="-317500" rtl="0">
              <a:lnSpc>
                <a:spcPct val="115000"/>
              </a:lnSpc>
              <a:spcBef>
                <a:spcPts val="0"/>
              </a:spcBef>
              <a:spcAft>
                <a:spcPts val="0"/>
              </a:spcAft>
              <a:buClr>
                <a:srgbClr val="6D6E71"/>
              </a:buClr>
              <a:buSzPts val="1400"/>
              <a:buFont typeface="Wingdings" pitchFamily="2" charset="2"/>
              <a:buChar char="v"/>
            </a:pPr>
            <a:r>
              <a:rPr lang="sv-SE" b="1" dirty="0">
                <a:solidFill>
                  <a:srgbClr val="6D6E71"/>
                </a:solidFill>
                <a:latin typeface="Calibri"/>
                <a:ea typeface="Calibri"/>
                <a:cs typeface="Calibri"/>
                <a:sym typeface="Calibri"/>
              </a:rPr>
              <a:t>Tillämpa dessa metoder på ekoturism:</a:t>
            </a:r>
            <a:r>
              <a:rPr lang="sv-SE" dirty="0">
                <a:solidFill>
                  <a:srgbClr val="6D6E71"/>
                </a:solidFill>
                <a:latin typeface="Calibri"/>
                <a:ea typeface="Calibri"/>
                <a:cs typeface="Calibri"/>
                <a:sym typeface="Calibri"/>
              </a:rPr>
              <a:t> När du utvecklar din ekoturismverksamhet, använd samma metod – upptäck, observera och interagera med din miljö. Genom att förstå och arbeta med naturen skapar du en mer hållbar och medveten turismupplevelse.</a:t>
            </a:r>
            <a:endParaRPr dirty="0">
              <a:solidFill>
                <a:srgbClr val="6D6E71"/>
              </a:solidFill>
              <a:latin typeface="Calibri"/>
              <a:ea typeface="Calibri"/>
              <a:cs typeface="Calibri"/>
              <a:sym typeface="Calibri"/>
            </a:endParaRPr>
          </a:p>
          <a:p>
            <a:pPr marL="457200" lvl="0" indent="-317500" rtl="0">
              <a:lnSpc>
                <a:spcPct val="115000"/>
              </a:lnSpc>
              <a:spcBef>
                <a:spcPts val="0"/>
              </a:spcBef>
              <a:spcAft>
                <a:spcPts val="0"/>
              </a:spcAft>
              <a:buClr>
                <a:srgbClr val="6D6E71"/>
              </a:buClr>
              <a:buSzPts val="1400"/>
              <a:buFont typeface="Wingdings" pitchFamily="2" charset="2"/>
              <a:buChar char="v"/>
            </a:pPr>
            <a:r>
              <a:rPr lang="sv-SE" b="1" dirty="0" err="1">
                <a:solidFill>
                  <a:srgbClr val="6D6E71"/>
                </a:solidFill>
                <a:latin typeface="Calibri"/>
                <a:ea typeface="Calibri"/>
                <a:cs typeface="Calibri"/>
                <a:sym typeface="Calibri"/>
              </a:rPr>
              <a:t>Permakultur</a:t>
            </a:r>
            <a:r>
              <a:rPr lang="sv-SE" b="1" dirty="0">
                <a:solidFill>
                  <a:srgbClr val="6D6E71"/>
                </a:solidFill>
                <a:latin typeface="Calibri"/>
                <a:ea typeface="Calibri"/>
                <a:cs typeface="Calibri"/>
                <a:sym typeface="Calibri"/>
              </a:rPr>
              <a:t> och företag:</a:t>
            </a:r>
            <a:r>
              <a:rPr lang="sv-SE" dirty="0">
                <a:solidFill>
                  <a:srgbClr val="6D6E71"/>
                </a:solidFill>
                <a:latin typeface="Calibri"/>
                <a:ea typeface="Calibri"/>
                <a:cs typeface="Calibri"/>
                <a:sym typeface="Calibri"/>
              </a:rPr>
              <a:t> </a:t>
            </a:r>
            <a:r>
              <a:rPr lang="sv-SE" dirty="0" err="1">
                <a:solidFill>
                  <a:srgbClr val="6D6E71"/>
                </a:solidFill>
                <a:latin typeface="Calibri"/>
                <a:ea typeface="Calibri"/>
                <a:cs typeface="Calibri"/>
                <a:sym typeface="Calibri"/>
              </a:rPr>
              <a:t>Permakultur</a:t>
            </a:r>
            <a:r>
              <a:rPr lang="sv-SE" dirty="0">
                <a:solidFill>
                  <a:srgbClr val="6D6E71"/>
                </a:solidFill>
                <a:latin typeface="Calibri"/>
                <a:ea typeface="Calibri"/>
                <a:cs typeface="Calibri"/>
                <a:sym typeface="Calibri"/>
              </a:rPr>
              <a:t> betonar vikten av att se system som en helhet, snarare än isolerade delar. Detta synsätt kan tillämpas på företagande, där förståelsen för hur alla delar av systemet samverkar leder till bättre design och produktion. Att kontinuerligt interagera med din miljö förbättrar din förmåga att anpassa dig och främjar kreativitet och innovation inom ditt företag.</a:t>
            </a:r>
            <a:endParaRPr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b="1"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764" name="Google Shape;764;p2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Identifiera ditt ekosystem</a:t>
            </a:r>
            <a:endParaRPr/>
          </a:p>
        </p:txBody>
      </p:sp>
      <p:sp>
        <p:nvSpPr>
          <p:cNvPr id="765" name="Google Shape;765;p2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3B Ekosystemet</a:t>
            </a:r>
            <a:endParaRPr/>
          </a:p>
        </p:txBody>
      </p:sp>
      <p:sp>
        <p:nvSpPr>
          <p:cNvPr id="766" name="Google Shape;766;p26"/>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70"/>
        <p:cNvGrpSpPr/>
        <p:nvPr/>
      </p:nvGrpSpPr>
      <p:grpSpPr>
        <a:xfrm>
          <a:off x="0" y="0"/>
          <a:ext cx="0" cy="0"/>
          <a:chOff x="0" y="0"/>
          <a:chExt cx="0" cy="0"/>
        </a:xfrm>
      </p:grpSpPr>
      <p:sp>
        <p:nvSpPr>
          <p:cNvPr id="771" name="Google Shape;771;p2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27</a:t>
            </a:fld>
            <a:endParaRPr/>
          </a:p>
        </p:txBody>
      </p:sp>
      <p:sp>
        <p:nvSpPr>
          <p:cNvPr id="772" name="Google Shape;772;p27"/>
          <p:cNvSpPr txBox="1">
            <a:spLocks noGrp="1"/>
          </p:cNvSpPr>
          <p:nvPr>
            <p:ph type="body" idx="1"/>
          </p:nvPr>
        </p:nvSpPr>
        <p:spPr>
          <a:xfrm>
            <a:off x="801602" y="2077900"/>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Systemtänkande:</a:t>
            </a:r>
            <a:endParaRPr sz="1600" b="1"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Förstå påverkan av förändringar:</a:t>
            </a:r>
            <a:r>
              <a:rPr lang="sv-SE" sz="1600" dirty="0">
                <a:solidFill>
                  <a:srgbClr val="6D6E71"/>
                </a:solidFill>
                <a:latin typeface="Calibri"/>
                <a:ea typeface="Calibri"/>
                <a:cs typeface="Calibri"/>
                <a:sym typeface="Calibri"/>
              </a:rPr>
              <a:t> Erkänn att förändringar i en del av ett ekosystem kan påverka hela systemet. Bli medveten om hur mänskliga handlingar, både positiva och negativa, påverkar naturen och lär dig från lokala samhällen som praktiserar hållbara metoder.</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Tillämpa förståelsen på konkreta åtgärder:</a:t>
            </a:r>
            <a:r>
              <a:rPr lang="sv-SE" sz="1600" dirty="0">
                <a:solidFill>
                  <a:srgbClr val="6D6E71"/>
                </a:solidFill>
                <a:latin typeface="Calibri"/>
                <a:ea typeface="Calibri"/>
                <a:cs typeface="Calibri"/>
                <a:sym typeface="Calibri"/>
              </a:rPr>
              <a:t> Gör miljövänliga val i din vardag, stöd hållbara metoder i ditt samhälle och förespråka politik som skyddar naturresurser. Genom att kombinera utbildning, observation, engagemang och praktiska åtgärder kan vi alla bidra till att bättre uppskatta och skydda våra ekosystem.</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Ekosystem i näringslivet:</a:t>
            </a:r>
            <a:endParaRPr sz="1600" b="1"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Ekosystemansats för företag:</a:t>
            </a:r>
            <a:r>
              <a:rPr lang="sv-SE" sz="1600" dirty="0">
                <a:solidFill>
                  <a:srgbClr val="6D6E71"/>
                </a:solidFill>
                <a:latin typeface="Calibri"/>
                <a:ea typeface="Calibri"/>
                <a:cs typeface="Calibri"/>
                <a:sym typeface="Calibri"/>
              </a:rPr>
              <a:t> För företag innebär det att tänka systematiskt, där alla delar av verksamheten beaktas och förstås i relation till varandra. Framgångsrika ekosystem bygger på starka, personliga och känslomässiga relationer mellan partner, snarare än att bara förlita sig på formella kontrakt. Dessa partnerskap skapar värde genom att dela kunskap och resurser, vilket leder till ömsesidig nytta och långsiktig tillväxt.</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b="1"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773" name="Google Shape;773;p2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Identifiera ditt ekosystem</a:t>
            </a:r>
            <a:endParaRPr/>
          </a:p>
        </p:txBody>
      </p:sp>
      <p:sp>
        <p:nvSpPr>
          <p:cNvPr id="774" name="Google Shape;774;p2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3B Ekosystemet</a:t>
            </a:r>
            <a:endParaRPr/>
          </a:p>
        </p:txBody>
      </p:sp>
      <p:sp>
        <p:nvSpPr>
          <p:cNvPr id="775" name="Google Shape;775;p2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Google Shape;780;p2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28</a:t>
            </a:fld>
            <a:endParaRPr/>
          </a:p>
        </p:txBody>
      </p:sp>
      <p:sp>
        <p:nvSpPr>
          <p:cNvPr id="781" name="Google Shape;781;p28"/>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3C</a:t>
            </a:r>
            <a:endParaRPr/>
          </a:p>
        </p:txBody>
      </p:sp>
      <p:sp>
        <p:nvSpPr>
          <p:cNvPr id="782" name="Google Shape;782;p28"/>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a:t>Syftet</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787" name="Google Shape;787;p2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29</a:t>
            </a:fld>
            <a:endParaRPr/>
          </a:p>
        </p:txBody>
      </p:sp>
      <p:sp>
        <p:nvSpPr>
          <p:cNvPr id="788" name="Google Shape;788;p2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Affärssyfte:</a:t>
            </a:r>
            <a:endParaRPr sz="1600" b="1"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Affärssyfte handlar om det grundläggande syftet med ett företag, utöver att bara göra vinst. Det uttrycker företagets mission, vision och värderingar, och styr dess aktiviteter och beslut. Affärssyftet reflekterar företagets övertygelser, ambitioner och avsikter när det gäller påverkan på samhället, miljön och intressenter.</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Har ditt projekt ett syfte?</a:t>
            </a:r>
            <a:endParaRPr sz="1600" b="1"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Simon </a:t>
            </a:r>
            <a:r>
              <a:rPr lang="sv-SE" sz="1600" dirty="0" err="1">
                <a:solidFill>
                  <a:srgbClr val="6D6E71"/>
                </a:solidFill>
                <a:latin typeface="Calibri"/>
                <a:ea typeface="Calibri"/>
                <a:cs typeface="Calibri"/>
                <a:sym typeface="Calibri"/>
              </a:rPr>
              <a:t>Sinek</a:t>
            </a:r>
            <a:r>
              <a:rPr lang="sv-SE" sz="1600" dirty="0">
                <a:solidFill>
                  <a:srgbClr val="6D6E71"/>
                </a:solidFill>
                <a:latin typeface="Calibri"/>
                <a:ea typeface="Calibri"/>
                <a:cs typeface="Calibri"/>
                <a:sym typeface="Calibri"/>
              </a:rPr>
              <a:t> menar att människor inte bara köper vad du gör, utan varför du gör det. Hans </a:t>
            </a:r>
            <a:r>
              <a:rPr lang="sv-SE" sz="1600" b="1" dirty="0">
                <a:solidFill>
                  <a:srgbClr val="6D6E71"/>
                </a:solidFill>
                <a:latin typeface="Calibri"/>
                <a:ea typeface="Calibri"/>
                <a:cs typeface="Calibri"/>
                <a:sym typeface="Calibri"/>
              </a:rPr>
              <a:t>Golden </a:t>
            </a:r>
            <a:r>
              <a:rPr lang="sv-SE" sz="1600" b="1" dirty="0" err="1">
                <a:solidFill>
                  <a:srgbClr val="6D6E71"/>
                </a:solidFill>
                <a:latin typeface="Calibri"/>
                <a:ea typeface="Calibri"/>
                <a:cs typeface="Calibri"/>
                <a:sym typeface="Calibri"/>
              </a:rPr>
              <a:t>Circle</a:t>
            </a:r>
            <a:r>
              <a:rPr lang="sv-SE" sz="1600" b="1" dirty="0">
                <a:solidFill>
                  <a:srgbClr val="6D6E71"/>
                </a:solidFill>
                <a:latin typeface="Calibri"/>
                <a:ea typeface="Calibri"/>
                <a:cs typeface="Calibri"/>
                <a:sym typeface="Calibri"/>
              </a:rPr>
              <a:t>-metod</a:t>
            </a:r>
            <a:r>
              <a:rPr lang="sv-SE" sz="1600" dirty="0">
                <a:solidFill>
                  <a:srgbClr val="6D6E71"/>
                </a:solidFill>
                <a:latin typeface="Calibri"/>
                <a:ea typeface="Calibri"/>
                <a:cs typeface="Calibri"/>
                <a:sym typeface="Calibri"/>
              </a:rPr>
              <a:t> bygger på tre frågor:</a:t>
            </a:r>
            <a:endParaRPr sz="1600"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AutoNum type="arabicPeriod"/>
            </a:pPr>
            <a:r>
              <a:rPr lang="sv-SE" sz="1600" b="1" dirty="0">
                <a:solidFill>
                  <a:srgbClr val="6D6E71"/>
                </a:solidFill>
                <a:latin typeface="Calibri"/>
                <a:ea typeface="Calibri"/>
                <a:cs typeface="Calibri"/>
                <a:sym typeface="Calibri"/>
              </a:rPr>
              <a:t>Vad?</a:t>
            </a:r>
            <a:r>
              <a:rPr lang="sv-SE" sz="1600" dirty="0">
                <a:solidFill>
                  <a:srgbClr val="6D6E71"/>
                </a:solidFill>
                <a:latin typeface="Calibri"/>
                <a:ea typeface="Calibri"/>
                <a:cs typeface="Calibri"/>
                <a:sym typeface="Calibri"/>
              </a:rPr>
              <a:t> – Vad gör ditt företag? Vilka produkter eller tjänster erbjuder du?</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AutoNum type="arabicPeriod"/>
            </a:pPr>
            <a:r>
              <a:rPr lang="sv-SE" sz="1600" b="1" dirty="0">
                <a:solidFill>
                  <a:srgbClr val="6D6E71"/>
                </a:solidFill>
                <a:latin typeface="Calibri"/>
                <a:ea typeface="Calibri"/>
                <a:cs typeface="Calibri"/>
                <a:sym typeface="Calibri"/>
              </a:rPr>
              <a:t>Hur?</a:t>
            </a:r>
            <a:r>
              <a:rPr lang="sv-SE" sz="1600" dirty="0">
                <a:solidFill>
                  <a:srgbClr val="6D6E71"/>
                </a:solidFill>
                <a:latin typeface="Calibri"/>
                <a:ea typeface="Calibri"/>
                <a:cs typeface="Calibri"/>
                <a:sym typeface="Calibri"/>
              </a:rPr>
              <a:t> – Hur gör du det? Vad skiljer ditt sätt att göra saker från dina konkurrenter?</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AutoNum type="arabicPeriod"/>
            </a:pPr>
            <a:r>
              <a:rPr lang="sv-SE" sz="1600" b="1" dirty="0">
                <a:solidFill>
                  <a:srgbClr val="6D6E71"/>
                </a:solidFill>
                <a:latin typeface="Calibri"/>
                <a:ea typeface="Calibri"/>
                <a:cs typeface="Calibri"/>
                <a:sym typeface="Calibri"/>
              </a:rPr>
              <a:t>Varför?</a:t>
            </a:r>
            <a:r>
              <a:rPr lang="sv-SE" sz="1600" dirty="0">
                <a:solidFill>
                  <a:srgbClr val="6D6E71"/>
                </a:solidFill>
                <a:latin typeface="Calibri"/>
                <a:ea typeface="Calibri"/>
                <a:cs typeface="Calibri"/>
                <a:sym typeface="Calibri"/>
              </a:rPr>
              <a:t> – Varför gör du det? Vad är ditt djupare syfte och drivkraft bakom verksamheten?</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789" name="Google Shape;789;p2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Hitta ditt varför</a:t>
            </a:r>
            <a:endParaRPr/>
          </a:p>
        </p:txBody>
      </p:sp>
      <p:sp>
        <p:nvSpPr>
          <p:cNvPr id="790" name="Google Shape;790;p2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3C Syftet</a:t>
            </a:r>
            <a:endParaRPr sz="2800"/>
          </a:p>
        </p:txBody>
      </p:sp>
      <p:sp>
        <p:nvSpPr>
          <p:cNvPr id="791" name="Google Shape;791;p2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a:t>
            </a:fld>
            <a:endParaRPr/>
          </a:p>
        </p:txBody>
      </p:sp>
      <p:sp>
        <p:nvSpPr>
          <p:cNvPr id="561" name="Google Shape;561;p3"/>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3A</a:t>
            </a:r>
            <a:endParaRPr/>
          </a:p>
        </p:txBody>
      </p:sp>
      <p:sp>
        <p:nvSpPr>
          <p:cNvPr id="562" name="Google Shape;562;p3"/>
          <p:cNvSpPr txBox="1">
            <a:spLocks noGrp="1"/>
          </p:cNvSpPr>
          <p:nvPr>
            <p:ph type="body" idx="2"/>
          </p:nvPr>
        </p:nvSpPr>
        <p:spPr>
          <a:xfrm>
            <a:off x="3779836" y="2592720"/>
            <a:ext cx="366395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dirty="0"/>
              <a:t>Mitt ekoturismprojekt</a:t>
            </a: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95"/>
        <p:cNvGrpSpPr/>
        <p:nvPr/>
      </p:nvGrpSpPr>
      <p:grpSpPr>
        <a:xfrm>
          <a:off x="0" y="0"/>
          <a:ext cx="0" cy="0"/>
          <a:chOff x="0" y="0"/>
          <a:chExt cx="0" cy="0"/>
        </a:xfrm>
      </p:grpSpPr>
      <p:sp>
        <p:nvSpPr>
          <p:cNvPr id="796" name="Google Shape;796;p3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30</a:t>
            </a:fld>
            <a:endParaRPr/>
          </a:p>
        </p:txBody>
      </p:sp>
      <p:sp>
        <p:nvSpPr>
          <p:cNvPr id="797" name="Google Shape;797;p30"/>
          <p:cNvSpPr txBox="1">
            <a:spLocks noGrp="1"/>
          </p:cNvSpPr>
          <p:nvPr>
            <p:ph type="body" idx="1"/>
          </p:nvPr>
        </p:nvSpPr>
        <p:spPr>
          <a:xfrm>
            <a:off x="801601" y="2403364"/>
            <a:ext cx="6243775"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Varför handlar om syftet med ditt företag.</a:t>
            </a:r>
            <a:r>
              <a:rPr lang="sv-SE" sz="1600" dirty="0">
                <a:solidFill>
                  <a:srgbClr val="6D6E71"/>
                </a:solidFill>
                <a:latin typeface="Calibri"/>
                <a:ea typeface="Calibri"/>
                <a:cs typeface="Calibri"/>
                <a:sym typeface="Calibri"/>
              </a:rPr>
              <a:t> Enligt Simon </a:t>
            </a:r>
            <a:r>
              <a:rPr lang="sv-SE" sz="1600" dirty="0" err="1">
                <a:solidFill>
                  <a:srgbClr val="6D6E71"/>
                </a:solidFill>
                <a:latin typeface="Calibri"/>
                <a:ea typeface="Calibri"/>
                <a:cs typeface="Calibri"/>
                <a:sym typeface="Calibri"/>
              </a:rPr>
              <a:t>Sinek</a:t>
            </a:r>
            <a:r>
              <a:rPr lang="sv-SE" sz="1600" dirty="0">
                <a:solidFill>
                  <a:srgbClr val="6D6E71"/>
                </a:solidFill>
                <a:latin typeface="Calibri"/>
                <a:ea typeface="Calibri"/>
                <a:cs typeface="Calibri"/>
                <a:sym typeface="Calibri"/>
              </a:rPr>
              <a:t> är det många företag som inte riktigt vet sitt "Varför". Men när ditt syfte är klart och tydligt, kan du bättre kommunicera med din målgrupp och attrahera dem på ett effektivt sätt.</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Exempel på syfte – Apple:</a:t>
            </a:r>
            <a:endParaRPr sz="1600" b="1"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Syfte:</a:t>
            </a:r>
            <a:r>
              <a:rPr lang="sv-SE" sz="1600" dirty="0">
                <a:solidFill>
                  <a:srgbClr val="6D6E71"/>
                </a:solidFill>
                <a:latin typeface="Calibri"/>
                <a:ea typeface="Calibri"/>
                <a:cs typeface="Calibri"/>
                <a:sym typeface="Calibri"/>
              </a:rPr>
              <a:t> Att skapa de bästa produkterna som berikar människors liv.</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Varumärkesvärderingar:</a:t>
            </a:r>
            <a:endParaRPr sz="1600" b="1" dirty="0">
              <a:solidFill>
                <a:srgbClr val="6D6E71"/>
              </a:solidFill>
              <a:latin typeface="Calibri"/>
              <a:ea typeface="Calibri"/>
              <a:cs typeface="Calibri"/>
              <a:sym typeface="Calibri"/>
            </a:endParaRPr>
          </a:p>
          <a:p>
            <a:pPr marL="914400" lvl="1" indent="-330200" algn="just" rtl="0">
              <a:lnSpc>
                <a:spcPct val="115000"/>
              </a:lnSpc>
              <a:spcBef>
                <a:spcPts val="0"/>
              </a:spcBef>
              <a:spcAft>
                <a:spcPts val="0"/>
              </a:spcAft>
              <a:buClr>
                <a:srgbClr val="6D6E71"/>
              </a:buClr>
              <a:buSzPts val="1600"/>
              <a:buFont typeface="Courier New" panose="02070309020205020404" pitchFamily="49" charset="0"/>
              <a:buChar char="o"/>
            </a:pPr>
            <a:r>
              <a:rPr lang="sv-SE" sz="1600" dirty="0">
                <a:solidFill>
                  <a:srgbClr val="6D6E71"/>
                </a:solidFill>
                <a:latin typeface="Calibri"/>
                <a:ea typeface="Calibri"/>
                <a:cs typeface="Calibri"/>
                <a:sym typeface="Calibri"/>
              </a:rPr>
              <a:t>Att göra de bästa produkterna.</a:t>
            </a:r>
            <a:endParaRPr sz="1600" dirty="0">
              <a:solidFill>
                <a:srgbClr val="6D6E71"/>
              </a:solidFill>
              <a:latin typeface="Calibri"/>
              <a:ea typeface="Calibri"/>
              <a:cs typeface="Calibri"/>
              <a:sym typeface="Calibri"/>
            </a:endParaRPr>
          </a:p>
          <a:p>
            <a:pPr marL="914400" lvl="1" indent="-330200" algn="just" rtl="0">
              <a:lnSpc>
                <a:spcPct val="115000"/>
              </a:lnSpc>
              <a:spcBef>
                <a:spcPts val="0"/>
              </a:spcBef>
              <a:spcAft>
                <a:spcPts val="0"/>
              </a:spcAft>
              <a:buClr>
                <a:srgbClr val="6D6E71"/>
              </a:buClr>
              <a:buSzPts val="1600"/>
              <a:buFont typeface="Courier New" panose="02070309020205020404" pitchFamily="49" charset="0"/>
              <a:buChar char="o"/>
            </a:pPr>
            <a:r>
              <a:rPr lang="sv-SE" sz="1600" dirty="0">
                <a:solidFill>
                  <a:srgbClr val="6D6E71"/>
                </a:solidFill>
                <a:latin typeface="Calibri"/>
                <a:ea typeface="Calibri"/>
                <a:cs typeface="Calibri"/>
                <a:sym typeface="Calibri"/>
              </a:rPr>
              <a:t>Att lämna världen bättre än vi fann den.</a:t>
            </a:r>
            <a:endParaRPr sz="1600" dirty="0">
              <a:solidFill>
                <a:srgbClr val="6D6E71"/>
              </a:solidFill>
              <a:latin typeface="Calibri"/>
              <a:ea typeface="Calibri"/>
              <a:cs typeface="Calibri"/>
              <a:sym typeface="Calibri"/>
            </a:endParaRPr>
          </a:p>
          <a:p>
            <a:pPr marL="914400" lvl="1" indent="-330200" algn="just" rtl="0">
              <a:lnSpc>
                <a:spcPct val="115000"/>
              </a:lnSpc>
              <a:spcBef>
                <a:spcPts val="0"/>
              </a:spcBef>
              <a:spcAft>
                <a:spcPts val="0"/>
              </a:spcAft>
              <a:buClr>
                <a:srgbClr val="6D6E71"/>
              </a:buClr>
              <a:buSzPts val="1600"/>
              <a:buFont typeface="Courier New" panose="02070309020205020404" pitchFamily="49" charset="0"/>
              <a:buChar char="o"/>
            </a:pPr>
            <a:r>
              <a:rPr lang="sv-SE" sz="1600" dirty="0">
                <a:solidFill>
                  <a:srgbClr val="6D6E71"/>
                </a:solidFill>
                <a:latin typeface="Calibri"/>
                <a:ea typeface="Calibri"/>
                <a:cs typeface="Calibri"/>
                <a:sym typeface="Calibri"/>
              </a:rPr>
              <a:t>Fokusera på tillgänglighet, utbildning, miljö, mångfald, sekretess, rättvisa, och leverantörsansvar.</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När du har förstått ditt ekosystem och fått insikt i de problem och behov som finns, är det dags att samla de viktigaste intressenterna och definiera syftet med ditt projekt.</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Vad är ditt syfte? Låt oss göra en workshop för att ta fram det tillsammans!</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b="1"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798" name="Google Shape;798;p3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Hitta ditt varför</a:t>
            </a:r>
            <a:endParaRPr/>
          </a:p>
        </p:txBody>
      </p:sp>
      <p:sp>
        <p:nvSpPr>
          <p:cNvPr id="799" name="Google Shape;799;p3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3C Syftet</a:t>
            </a:r>
            <a:endParaRPr/>
          </a:p>
        </p:txBody>
      </p:sp>
      <p:sp>
        <p:nvSpPr>
          <p:cNvPr id="800" name="Google Shape;800;p3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3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31</a:t>
            </a:fld>
            <a:endParaRPr/>
          </a:p>
        </p:txBody>
      </p:sp>
      <p:sp>
        <p:nvSpPr>
          <p:cNvPr id="806" name="Google Shape;806;p31"/>
          <p:cNvSpPr txBox="1">
            <a:spLocks noGrp="1"/>
          </p:cNvSpPr>
          <p:nvPr>
            <p:ph type="body" idx="1"/>
          </p:nvPr>
        </p:nvSpPr>
        <p:spPr>
          <a:xfrm>
            <a:off x="801602" y="1866488"/>
            <a:ext cx="5956470" cy="6828061"/>
          </a:xfrm>
          <a:prstGeom prst="rect">
            <a:avLst/>
          </a:prstGeom>
          <a:solidFill>
            <a:schemeClr val="bg1"/>
          </a:solid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I nästa steg kommer vi att påbörja en samarbetsresa för att besvara den grundläggande frågan: "Varför gör vi det vi gör?" ur mottagarnas perspektiv. Mer information om detta kommer att finnas i kursmaterialet, men här är en kort sammanfattning:</a:t>
            </a:r>
            <a:endParaRPr sz="1600"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Dela perspektiv:</a:t>
            </a:r>
            <a:r>
              <a:rPr lang="sv-SE" sz="1600" dirty="0">
                <a:solidFill>
                  <a:srgbClr val="6D6E71"/>
                </a:solidFill>
                <a:latin typeface="Calibri"/>
                <a:ea typeface="Calibri"/>
                <a:cs typeface="Calibri"/>
                <a:sym typeface="Calibri"/>
              </a:rPr>
              <a:t> Varje deltagare får möjlighet att dela sina insikter och perspektiv, vilket hjälper oss att bygga en gemensam förståelse av vårt projekts syfte.</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Inkludering och öppenhet:</a:t>
            </a:r>
            <a:r>
              <a:rPr lang="sv-SE" sz="1600" dirty="0">
                <a:solidFill>
                  <a:srgbClr val="6D6E71"/>
                </a:solidFill>
                <a:latin typeface="Calibri"/>
                <a:ea typeface="Calibri"/>
                <a:cs typeface="Calibri"/>
                <a:sym typeface="Calibri"/>
              </a:rPr>
              <a:t> Under hela workshopen kommer vi att se till att alla känner sig hörda och delaktiga i beslutsprocessen. Det är viktigt att skapa en miljö där varje åsikt värderas.</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Din roll som företagare:</a:t>
            </a:r>
            <a:r>
              <a:rPr lang="sv-SE" sz="1600" dirty="0">
                <a:solidFill>
                  <a:srgbClr val="6D6E71"/>
                </a:solidFill>
                <a:latin typeface="Calibri"/>
                <a:ea typeface="Calibri"/>
                <a:cs typeface="Calibri"/>
                <a:sym typeface="Calibri"/>
              </a:rPr>
              <a:t> Som företagare är din roll att underlätta diskussionen och uppmuntra en öppen dialog, så att syftet kan utvecklas organiskt, baserat på gruppens gemensamma insikter.</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Kom ihåg att det syfte vi definierar idag bara är början – det kommer att utvecklas och förfinas när vi samarbetar med andra intressenter, inklusive ditt team. Så låt oss ta vara på denna möjlighet till samarbete och kollektiv </a:t>
            </a:r>
            <a:r>
              <a:rPr lang="sv-SE" sz="1600" dirty="0" err="1">
                <a:solidFill>
                  <a:srgbClr val="6D6E71"/>
                </a:solidFill>
                <a:latin typeface="Calibri"/>
                <a:ea typeface="Calibri"/>
                <a:cs typeface="Calibri"/>
                <a:sym typeface="Calibri"/>
              </a:rPr>
              <a:t>visionering</a:t>
            </a:r>
            <a:r>
              <a:rPr lang="sv-SE" sz="1600" dirty="0">
                <a:solidFill>
                  <a:srgbClr val="6D6E71"/>
                </a:solidFill>
                <a:latin typeface="Calibri"/>
                <a:ea typeface="Calibri"/>
                <a:cs typeface="Calibri"/>
                <a:sym typeface="Calibri"/>
              </a:rPr>
              <a:t> när vi skapar ett syftesdrivet ekoturismprojekt med en positiv inverkan på både människor och planeten.</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Lycka till!</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dirty="0">
                <a:solidFill>
                  <a:srgbClr val="6D6E71"/>
                </a:solidFill>
                <a:latin typeface="Calibri"/>
                <a:ea typeface="Calibri"/>
                <a:cs typeface="Calibri"/>
                <a:sym typeface="Calibri"/>
              </a:rPr>
            </a:br>
            <a:br>
              <a:rPr lang="sv-SE" sz="2000" dirty="0"/>
            </a:br>
            <a:endParaRPr sz="1600" dirty="0">
              <a:latin typeface="Calibri"/>
              <a:ea typeface="Calibri"/>
              <a:cs typeface="Calibri"/>
              <a:sym typeface="Calibri"/>
            </a:endParaRPr>
          </a:p>
        </p:txBody>
      </p:sp>
      <p:sp>
        <p:nvSpPr>
          <p:cNvPr id="807" name="Google Shape;807;p3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Kort introduktion till “Why” Workshop</a:t>
            </a:r>
            <a:endParaRPr/>
          </a:p>
        </p:txBody>
      </p:sp>
      <p:sp>
        <p:nvSpPr>
          <p:cNvPr id="808" name="Google Shape;808;p3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3C Syftet</a:t>
            </a:r>
            <a:endParaRPr/>
          </a:p>
        </p:txBody>
      </p:sp>
      <p:sp>
        <p:nvSpPr>
          <p:cNvPr id="809" name="Google Shape;809;p3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3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32</a:t>
            </a:fld>
            <a:endParaRPr/>
          </a:p>
        </p:txBody>
      </p:sp>
      <p:sp>
        <p:nvSpPr>
          <p:cNvPr id="815" name="Google Shape;815;p32"/>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3D</a:t>
            </a:r>
            <a:endParaRPr/>
          </a:p>
        </p:txBody>
      </p:sp>
      <p:sp>
        <p:nvSpPr>
          <p:cNvPr id="816" name="Google Shape;816;p32"/>
          <p:cNvSpPr txBox="1">
            <a:spLocks noGrp="1"/>
          </p:cNvSpPr>
          <p:nvPr>
            <p:ph type="body" idx="2"/>
          </p:nvPr>
        </p:nvSpPr>
        <p:spPr>
          <a:xfrm>
            <a:off x="3779837" y="2592720"/>
            <a:ext cx="3247496"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a:t>Kundresan</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sp>
        <p:nvSpPr>
          <p:cNvPr id="821" name="Google Shape;821;p3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33</a:t>
            </a:fld>
            <a:endParaRPr/>
          </a:p>
        </p:txBody>
      </p:sp>
      <p:sp>
        <p:nvSpPr>
          <p:cNvPr id="822" name="Google Shape;822;p33"/>
          <p:cNvSpPr txBox="1">
            <a:spLocks noGrp="1"/>
          </p:cNvSpPr>
          <p:nvPr>
            <p:ph type="body" idx="1"/>
          </p:nvPr>
        </p:nvSpPr>
        <p:spPr>
          <a:xfrm>
            <a:off x="801602" y="2031405"/>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Att börja utforma en kundreseplan för ditt ekoturismprojekt handlar inte bara om logistik – det handlar om att skapa minnesvärda upplevelser som lämnar ett bestående intryck.</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Inom ekoturismen, där hållbarhet och äventyr möts, och miljöskydd sammanflätas med kulturell utforskning, är både utmaningarna och möjligheterna stora.</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Den här processen handlar inte bara om att kartlägga kontaktpunkter eller optimera marknadsföring. Det handlar om att skapa en välbalanserad blandning av syfte och passion, där varje steg resenärerna tar lämnar ett avtryck – både i deras hjärtan och på planeten.</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Kärnan i denna strävan vilar på tre vägledande principer: att ta hand om människor och planeten samt att säkerställa rättvis fördelning. Dessa etiska pelare lyser upp vägen framåt och hjälper oss att skapa upplevelser som inte bara gläder utan också berikar, stärker och inspirerar.</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När vi fördjupar oss i hur man skapar en kundresa inom ekoturism utforskar vi hur varje resa är unik, som en gobeläng av personliga intressen, kulturella kopplingar och miljöförvaltning.</a:t>
            </a:r>
            <a:endParaRPr sz="1600" dirty="0">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823" name="Google Shape;823;p3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Inledning</a:t>
            </a:r>
            <a:endParaRPr/>
          </a:p>
        </p:txBody>
      </p:sp>
      <p:sp>
        <p:nvSpPr>
          <p:cNvPr id="824" name="Google Shape;824;p3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Kundresan</a:t>
            </a:r>
            <a:endParaRPr/>
          </a:p>
        </p:txBody>
      </p:sp>
      <p:sp>
        <p:nvSpPr>
          <p:cNvPr id="825" name="Google Shape;825;p33"/>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sp>
        <p:nvSpPr>
          <p:cNvPr id="830" name="Google Shape;830;p3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34</a:t>
            </a:fld>
            <a:endParaRPr/>
          </a:p>
        </p:txBody>
      </p:sp>
      <p:sp>
        <p:nvSpPr>
          <p:cNvPr id="831" name="Google Shape;831;p34"/>
          <p:cNvSpPr txBox="1">
            <a:spLocks noGrp="1"/>
          </p:cNvSpPr>
          <p:nvPr>
            <p:ph type="body" idx="1"/>
          </p:nvPr>
        </p:nvSpPr>
        <p:spPr>
          <a:xfrm>
            <a:off x="801602" y="2103561"/>
            <a:ext cx="6059204"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Vi upptäcker de dolda pärlorna, äventyren bortom de vanliga vägarna och de autentiska mötena som definierar ditt ekoturismprojekt. Med fokus på det unika skräddarsyr vi upplevelser som passar varje resenärs individualitet och erbjuder personliga alternativ som väcker nyfikenhet och förundran.</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Men vår resa slutar inte där. Mångfalden lockar oss att omfamna ett kalejdoskop av upplevelser. Från möten med vilda djur till kulturella fördjupningar, från orörda landskap till livliga samhällen – ekoturismupplevelsen är lika varierad som den är berikande.</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Med ditt team och dina intressenter kommer du att fira denna mångfald och sammanfläta trådar av bevarande, kultur och samhälle. Du kommer att samarbeta med lokala partners, hedra traditioner och arbeta för inkludering så att alla resenärer känner sig välkomna, värderade och inspirerade.</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När vi nu går vidare i arbetet med att utforma kundresan för ditt ekoturismprojekt, låt oss omfamna den särprägel och mångfald som gör det unikt. Skapa upplevelser som inte bara fängslar, utan som också etablerar en djupare koppling – till naturen, kulturen och varandra. Låt oss med varje steg lämna efter oss fotspår av inspiration och göra världen lite ljusare och vackrare än vi fann den.</a:t>
            </a:r>
            <a:endParaRPr sz="1600" dirty="0">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832" name="Google Shape;832;p3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Äventyr väntar!</a:t>
            </a:r>
            <a:endParaRPr/>
          </a:p>
        </p:txBody>
      </p:sp>
      <p:sp>
        <p:nvSpPr>
          <p:cNvPr id="833" name="Google Shape;833;p3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Kundresan</a:t>
            </a:r>
            <a:endParaRPr/>
          </a:p>
        </p:txBody>
      </p:sp>
      <p:sp>
        <p:nvSpPr>
          <p:cNvPr id="834" name="Google Shape;834;p34"/>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sp>
        <p:nvSpPr>
          <p:cNvPr id="839" name="Google Shape;839;p3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35</a:t>
            </a:fld>
            <a:endParaRPr/>
          </a:p>
        </p:txBody>
      </p:sp>
      <p:sp>
        <p:nvSpPr>
          <p:cNvPr id="840" name="Google Shape;840;p3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Att utforma en kundreseplan för ditt projekt är avgörande eftersom det hjälper dig att förstå kundernas behov, förbättra deras upplevelse, identifiera viktiga kontaktpunkter, optimera marknadsföringsinsatser, driva konverteringar, bygga varumärkeslojalitet och effektivt anpassa sig till feedback.</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För ett ekoturismprojekt handlar det om att skapa en sömlös och minnesvärd upplevelse för resenärerna, samtidigt som du främjar hållbara metoder och miljöskydd. Detta uppnås genom att integrera de tre etiska principerna:</a:t>
            </a:r>
            <a:endParaRPr sz="1600" dirty="0">
              <a:latin typeface="Calibri"/>
              <a:ea typeface="Calibri"/>
              <a:cs typeface="Calibri"/>
              <a:sym typeface="Calibri"/>
            </a:endParaRPr>
          </a:p>
          <a:p>
            <a:pPr marL="457200" lvl="0" indent="-298450" rtl="0">
              <a:lnSpc>
                <a:spcPct val="115000"/>
              </a:lnSpc>
              <a:spcBef>
                <a:spcPts val="1200"/>
              </a:spcBef>
              <a:spcAft>
                <a:spcPts val="0"/>
              </a:spcAft>
              <a:buClr>
                <a:schemeClr val="dk1"/>
              </a:buClr>
              <a:buSzPts val="1100"/>
              <a:buFont typeface="Wingdings" pitchFamily="2" charset="2"/>
              <a:buChar char="v"/>
            </a:pPr>
            <a:r>
              <a:rPr lang="sv-SE" sz="1600" dirty="0">
                <a:latin typeface="Calibri"/>
                <a:ea typeface="Calibri"/>
                <a:cs typeface="Calibri"/>
                <a:sym typeface="Calibri"/>
              </a:rPr>
              <a:t>Att ta väl hand om människor.</a:t>
            </a:r>
            <a:endParaRPr sz="1600" dirty="0">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Att ta väl hand om vår planet.</a:t>
            </a:r>
            <a:endParaRPr sz="1600" dirty="0">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Wingdings" pitchFamily="2" charset="2"/>
              <a:buChar char="v"/>
            </a:pPr>
            <a:r>
              <a:rPr lang="sv-SE" sz="1600" dirty="0">
                <a:latin typeface="Calibri"/>
                <a:ea typeface="Calibri"/>
                <a:cs typeface="Calibri"/>
                <a:sym typeface="Calibri"/>
              </a:rPr>
              <a:t>Rättvis fördelning.</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Att identifiera det unika och mångfalden i din ekoturistiska kundupplevelse innebär att du lyfter fram de särpräglade och varierade element som gör varje resenärs resa speciell och inkluderande.</a:t>
            </a:r>
            <a:endParaRPr sz="1600" dirty="0">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841" name="Google Shape;841;p3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Kundresan</a:t>
            </a:r>
            <a:endParaRPr/>
          </a:p>
        </p:txBody>
      </p:sp>
      <p:sp>
        <p:nvSpPr>
          <p:cNvPr id="842" name="Google Shape;842;p3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Kundresan</a:t>
            </a:r>
            <a:endParaRPr/>
          </a:p>
        </p:txBody>
      </p:sp>
      <p:sp>
        <p:nvSpPr>
          <p:cNvPr id="843" name="Google Shape;843;p35"/>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sp>
        <p:nvSpPr>
          <p:cNvPr id="848" name="Google Shape;848;p3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36</a:t>
            </a:fld>
            <a:endParaRPr/>
          </a:p>
        </p:txBody>
      </p:sp>
      <p:sp>
        <p:nvSpPr>
          <p:cNvPr id="849" name="Google Shape;849;p36"/>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Design av kundupplevelser med hjälp av </a:t>
            </a:r>
            <a:r>
              <a:rPr lang="sv-SE" sz="1600" b="1" dirty="0" err="1">
                <a:solidFill>
                  <a:srgbClr val="6D6E71"/>
                </a:solidFill>
                <a:latin typeface="Calibri"/>
                <a:ea typeface="Calibri"/>
                <a:cs typeface="Calibri"/>
                <a:sym typeface="Calibri"/>
              </a:rPr>
              <a:t>Customer</a:t>
            </a:r>
            <a:r>
              <a:rPr lang="sv-SE" sz="1600" b="1" dirty="0">
                <a:solidFill>
                  <a:srgbClr val="6D6E71"/>
                </a:solidFill>
                <a:latin typeface="Calibri"/>
                <a:ea typeface="Calibri"/>
                <a:cs typeface="Calibri"/>
                <a:sym typeface="Calibri"/>
              </a:rPr>
              <a:t> </a:t>
            </a:r>
            <a:r>
              <a:rPr lang="sv-SE" sz="1600" b="1" dirty="0" err="1">
                <a:solidFill>
                  <a:srgbClr val="6D6E71"/>
                </a:solidFill>
                <a:latin typeface="Calibri"/>
                <a:ea typeface="Calibri"/>
                <a:cs typeface="Calibri"/>
                <a:sym typeface="Calibri"/>
              </a:rPr>
              <a:t>Journey</a:t>
            </a:r>
            <a:r>
              <a:rPr lang="sv-SE" sz="1600" b="1" dirty="0">
                <a:solidFill>
                  <a:srgbClr val="6D6E71"/>
                </a:solidFill>
                <a:latin typeface="Calibri"/>
                <a:ea typeface="Calibri"/>
                <a:cs typeface="Calibri"/>
                <a:sym typeface="Calibri"/>
              </a:rPr>
              <a:t> Canvas</a:t>
            </a:r>
            <a:endParaRPr sz="1600" b="1"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Calibri"/>
              <a:buAutoNum type="arabicPeriod"/>
            </a:pPr>
            <a:r>
              <a:rPr lang="sv-SE" sz="1600" b="1" dirty="0">
                <a:solidFill>
                  <a:srgbClr val="6D6E71"/>
                </a:solidFill>
                <a:latin typeface="Calibri"/>
                <a:ea typeface="Calibri"/>
                <a:cs typeface="Calibri"/>
                <a:sym typeface="Calibri"/>
              </a:rPr>
              <a:t>Singularitet</a:t>
            </a:r>
            <a:endParaRPr sz="1600" b="1"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Identifiera de unika attraktionerna, dolda pärlor och upplevelser bortom de vanliga turiststråken som särskiljer ditt ekoturismprojekt från traditionella destinationer.</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Skräddarsy ekoturismupplevelser för att möta olika resenärers specifika intressen, behov och önskemål.</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Erbjud personliga alternativ och anpassningsbara paket som ger resenärerna möjlighet att skapa sitt eget unika äventyr baserat på deras preferenser.</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br>
              <a:rPr lang="sv-SE" sz="2000" dirty="0"/>
            </a:br>
            <a:br>
              <a:rPr lang="sv-SE" sz="2000" dirty="0"/>
            </a:br>
            <a:br>
              <a:rPr lang="sv-SE" sz="2000" dirty="0"/>
            </a:br>
            <a:endParaRPr sz="1600" dirty="0">
              <a:latin typeface="Calibri"/>
              <a:ea typeface="Calibri"/>
              <a:cs typeface="Calibri"/>
              <a:sym typeface="Calibri"/>
            </a:endParaRPr>
          </a:p>
        </p:txBody>
      </p:sp>
      <p:sp>
        <p:nvSpPr>
          <p:cNvPr id="850" name="Google Shape;850;p3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Design av kundupplevelser</a:t>
            </a:r>
            <a:endParaRPr/>
          </a:p>
        </p:txBody>
      </p:sp>
      <p:sp>
        <p:nvSpPr>
          <p:cNvPr id="851" name="Google Shape;851;p3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Kundresan</a:t>
            </a:r>
            <a:endParaRPr/>
          </a:p>
        </p:txBody>
      </p:sp>
      <p:sp>
        <p:nvSpPr>
          <p:cNvPr id="852" name="Google Shape;852;p36"/>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sp>
        <p:nvSpPr>
          <p:cNvPr id="857" name="Google Shape;857;p3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37</a:t>
            </a:fld>
            <a:endParaRPr/>
          </a:p>
        </p:txBody>
      </p:sp>
      <p:sp>
        <p:nvSpPr>
          <p:cNvPr id="858" name="Google Shape;858;p37"/>
          <p:cNvSpPr txBox="1">
            <a:spLocks noGrp="1"/>
          </p:cNvSpPr>
          <p:nvPr>
            <p:ph type="body" idx="1"/>
          </p:nvPr>
        </p:nvSpPr>
        <p:spPr>
          <a:xfrm>
            <a:off x="801602" y="2109450"/>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2. Mångfald</a:t>
            </a:r>
            <a:endParaRPr sz="1600" b="1"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Ta vara på det rika och varierade utbudet av ekoturism-upplevelser som finns på din destination och som är tillgängliga för resenärerna.</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Visa upp ett brett spektrum av aktiviteter, landskap, ekosystem och kulturella möten på dina ekoturismdestinationer.</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Tillgodose olika resenärers demografi, intressen och äventyrsnivåer genom att erbjuda en blandning av möten med vilda djur, naturutflykter, kulturella fördjupningar och initiativ för hållbar turism.</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Samarbeta med lokala samhällen, ursprungsbefolkningar och naturvårdsorganisationer för att integrera olika perspektiv, traditioner och berättelser i ekoturismupplevelsen.</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Främja inkludering och tillgänglighet genom att säkerställa att ekoturismaktiviteter och boenden tillgodoser resenärer i alla åldrar, med olika förmågor och bakgrunder.</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Genom att erkänna och utveckla det unika och mångsidiga i ekoturismens kundupplevelse kan du skapa minnesvärda och berikande resor som tilltalar ett brett spektrum av resenärer samtidigt som de får en djupare förståelse för natur, kultur och hållbarhet.</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b="1"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br>
              <a:rPr lang="sv-SE" sz="2000" dirty="0"/>
            </a:br>
            <a:br>
              <a:rPr lang="sv-SE" sz="2000" dirty="0"/>
            </a:br>
            <a:br>
              <a:rPr lang="sv-SE" sz="2000" dirty="0"/>
            </a:br>
            <a:endParaRPr sz="1600" dirty="0">
              <a:latin typeface="Calibri"/>
              <a:ea typeface="Calibri"/>
              <a:cs typeface="Calibri"/>
              <a:sym typeface="Calibri"/>
            </a:endParaRPr>
          </a:p>
        </p:txBody>
      </p:sp>
      <p:sp>
        <p:nvSpPr>
          <p:cNvPr id="859" name="Google Shape;859;p3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Design av kundupplevelser</a:t>
            </a:r>
            <a:endParaRPr/>
          </a:p>
        </p:txBody>
      </p:sp>
      <p:sp>
        <p:nvSpPr>
          <p:cNvPr id="860" name="Google Shape;860;p3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Kundresan</a:t>
            </a:r>
            <a:endParaRPr/>
          </a:p>
        </p:txBody>
      </p:sp>
      <p:sp>
        <p:nvSpPr>
          <p:cNvPr id="861" name="Google Shape;861;p3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sp>
        <p:nvSpPr>
          <p:cNvPr id="866" name="Google Shape;866;p3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38</a:t>
            </a:fld>
            <a:endParaRPr/>
          </a:p>
        </p:txBody>
      </p:sp>
      <p:sp>
        <p:nvSpPr>
          <p:cNvPr id="867" name="Google Shape;867;p38"/>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Hur man skapar minnesvärda upplevelser:</a:t>
            </a:r>
            <a:endParaRPr sz="1600" b="1"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AutoNum type="arabicPeriod"/>
            </a:pPr>
            <a:r>
              <a:rPr lang="sv-SE" sz="1600" b="1" dirty="0">
                <a:solidFill>
                  <a:srgbClr val="6D6E71"/>
                </a:solidFill>
                <a:latin typeface="Calibri"/>
                <a:ea typeface="Calibri"/>
                <a:cs typeface="Calibri"/>
                <a:sym typeface="Calibri"/>
              </a:rPr>
              <a:t>Forskning och upptäckt: </a:t>
            </a:r>
            <a:r>
              <a:rPr lang="sv-SE" sz="1600" dirty="0">
                <a:solidFill>
                  <a:srgbClr val="6D6E71"/>
                </a:solidFill>
                <a:latin typeface="Calibri"/>
                <a:ea typeface="Calibri"/>
                <a:cs typeface="Calibri"/>
                <a:sym typeface="Calibri"/>
              </a:rPr>
              <a:t>Resenärer blir medvetna om möjligheter till ekoturism genom olika kanaler, som </a:t>
            </a:r>
            <a:r>
              <a:rPr lang="sv-SE" sz="1600" dirty="0" err="1">
                <a:solidFill>
                  <a:srgbClr val="6D6E71"/>
                </a:solidFill>
                <a:latin typeface="Calibri"/>
                <a:ea typeface="Calibri"/>
                <a:cs typeface="Calibri"/>
                <a:sym typeface="Calibri"/>
              </a:rPr>
              <a:t>onlineforskning</a:t>
            </a:r>
            <a:r>
              <a:rPr lang="sv-SE" sz="1600" dirty="0">
                <a:solidFill>
                  <a:srgbClr val="6D6E71"/>
                </a:solidFill>
                <a:latin typeface="Calibri"/>
                <a:ea typeface="Calibri"/>
                <a:cs typeface="Calibri"/>
                <a:sym typeface="Calibri"/>
              </a:rPr>
              <a:t>, sociala medier, ekoresebloggar eller rekommendationer från vänner och familj.</a:t>
            </a:r>
            <a:br>
              <a:rPr lang="sv-SE" sz="1600" dirty="0">
                <a:solidFill>
                  <a:srgbClr val="6D6E71"/>
                </a:solidFill>
                <a:latin typeface="Calibri"/>
                <a:ea typeface="Calibri"/>
                <a:cs typeface="Calibri"/>
                <a:sym typeface="Calibri"/>
              </a:rPr>
            </a:br>
            <a:r>
              <a:rPr lang="sv-SE" sz="1600" dirty="0">
                <a:solidFill>
                  <a:srgbClr val="6D6E71"/>
                </a:solidFill>
                <a:latin typeface="Calibri"/>
                <a:ea typeface="Calibri"/>
                <a:cs typeface="Calibri"/>
                <a:sym typeface="Calibri"/>
              </a:rPr>
              <a:t>De upptäcker ditt ekoturismprojekts unika erbjudanden, miljövänliga initiativ, destinationsalternativ och metoder för ansvarsfull turism.</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AutoNum type="arabicPeriod"/>
            </a:pPr>
            <a:r>
              <a:rPr lang="sv-SE" sz="1600" b="1" dirty="0">
                <a:solidFill>
                  <a:srgbClr val="6D6E71"/>
                </a:solidFill>
                <a:latin typeface="Calibri"/>
                <a:ea typeface="Calibri"/>
                <a:cs typeface="Calibri"/>
                <a:sym typeface="Calibri"/>
              </a:rPr>
              <a:t>Engagemang och utbildning: </a:t>
            </a:r>
            <a:r>
              <a:rPr lang="sv-SE" sz="1600" dirty="0">
                <a:solidFill>
                  <a:srgbClr val="6D6E71"/>
                </a:solidFill>
                <a:latin typeface="Calibri"/>
                <a:ea typeface="Calibri"/>
                <a:cs typeface="Calibri"/>
                <a:sym typeface="Calibri"/>
              </a:rPr>
              <a:t>Tillhandahåll engagerande innehåll på din webbplats och i sociala medier för att utbilda resenärer om vikten av hållbart resande och ekoturismdestinationernas miljömässiga och kulturella betydelse.</a:t>
            </a:r>
            <a:br>
              <a:rPr lang="sv-SE" sz="1600" dirty="0">
                <a:solidFill>
                  <a:srgbClr val="6D6E71"/>
                </a:solidFill>
                <a:latin typeface="Calibri"/>
                <a:ea typeface="Calibri"/>
                <a:cs typeface="Calibri"/>
                <a:sym typeface="Calibri"/>
              </a:rPr>
            </a:br>
            <a:r>
              <a:rPr lang="sv-SE" sz="1600" dirty="0">
                <a:solidFill>
                  <a:srgbClr val="6D6E71"/>
                </a:solidFill>
                <a:latin typeface="Calibri"/>
                <a:ea typeface="Calibri"/>
                <a:cs typeface="Calibri"/>
                <a:sym typeface="Calibri"/>
              </a:rPr>
              <a:t>Erbjud virtuella rundturer, informativa videor, blogginlägg och interaktiva upplevelser för att visa upp den naturliga skönheten, den biologiska mångfalden och kulturarvet på dina ekoturismplatser.</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868" name="Google Shape;868;p3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Design av kundupplevelser</a:t>
            </a:r>
            <a:endParaRPr/>
          </a:p>
        </p:txBody>
      </p:sp>
      <p:sp>
        <p:nvSpPr>
          <p:cNvPr id="869" name="Google Shape;869;p3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Kundresan</a:t>
            </a:r>
            <a:endParaRPr/>
          </a:p>
        </p:txBody>
      </p:sp>
      <p:sp>
        <p:nvSpPr>
          <p:cNvPr id="870" name="Google Shape;870;p38"/>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3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39</a:t>
            </a:fld>
            <a:endParaRPr/>
          </a:p>
        </p:txBody>
      </p:sp>
      <p:sp>
        <p:nvSpPr>
          <p:cNvPr id="876" name="Google Shape;876;p3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3. Bokningsprocess: </a:t>
            </a:r>
            <a:r>
              <a:rPr lang="sv-SE" sz="1600" dirty="0">
                <a:solidFill>
                  <a:srgbClr val="6D6E71"/>
                </a:solidFill>
                <a:latin typeface="Calibri"/>
                <a:ea typeface="Calibri"/>
                <a:cs typeface="Calibri"/>
                <a:sym typeface="Calibri"/>
              </a:rPr>
              <a:t>Förenkla bokningsprocessen genom att erbjuda en användarvänlig webbplats eller </a:t>
            </a:r>
            <a:r>
              <a:rPr lang="sv-SE" sz="1600" dirty="0" err="1">
                <a:solidFill>
                  <a:srgbClr val="6D6E71"/>
                </a:solidFill>
                <a:latin typeface="Calibri"/>
                <a:ea typeface="Calibri"/>
                <a:cs typeface="Calibri"/>
                <a:sym typeface="Calibri"/>
              </a:rPr>
              <a:t>mobilapp</a:t>
            </a:r>
            <a:r>
              <a:rPr lang="sv-SE" sz="1600" dirty="0">
                <a:solidFill>
                  <a:srgbClr val="6D6E71"/>
                </a:solidFill>
                <a:latin typeface="Calibri"/>
                <a:ea typeface="Calibri"/>
                <a:cs typeface="Calibri"/>
                <a:sym typeface="Calibri"/>
              </a:rPr>
              <a:t> där resenärerna enkelt kan utforska resepaket, kontrollera tillgänglighet och göra bokningar.</a:t>
            </a:r>
            <a:br>
              <a:rPr lang="sv-SE" sz="1600" dirty="0">
                <a:solidFill>
                  <a:srgbClr val="6D6E71"/>
                </a:solidFill>
                <a:latin typeface="Calibri"/>
                <a:ea typeface="Calibri"/>
                <a:cs typeface="Calibri"/>
                <a:sym typeface="Calibri"/>
              </a:rPr>
            </a:br>
            <a:r>
              <a:rPr lang="sv-SE" sz="1600" dirty="0">
                <a:solidFill>
                  <a:srgbClr val="6D6E71"/>
                </a:solidFill>
                <a:latin typeface="Calibri"/>
                <a:ea typeface="Calibri"/>
                <a:cs typeface="Calibri"/>
                <a:sym typeface="Calibri"/>
              </a:rPr>
              <a:t>Kommunicera tydligt projektets engagemang för hållbarhet, miljövänliga boenden, program för koldioxidkompensation och initiativ för samhällsengagemang för att locka miljömedvetna resenärer.</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4. Förberedelser inför resan: </a:t>
            </a:r>
            <a:r>
              <a:rPr lang="sv-SE" sz="1600" dirty="0">
                <a:solidFill>
                  <a:srgbClr val="6D6E71"/>
                </a:solidFill>
                <a:latin typeface="Calibri"/>
                <a:ea typeface="Calibri"/>
                <a:cs typeface="Calibri"/>
                <a:sym typeface="Calibri"/>
              </a:rPr>
              <a:t>Tillhandahåll omfattande information före resan för att hjälpa resenärerna att förbereda sig för sitt ekoturismäventyr. Detta inkluderar information om destinationen, rekommenderade packlistor, miljövänliga restips, riktlinjer för kulturell etikett samt hälso- och säkerhetsinformation.</a:t>
            </a:r>
            <a:br>
              <a:rPr lang="sv-SE" sz="1600" dirty="0">
                <a:solidFill>
                  <a:srgbClr val="6D6E71"/>
                </a:solidFill>
                <a:latin typeface="Calibri"/>
                <a:ea typeface="Calibri"/>
                <a:cs typeface="Calibri"/>
                <a:sym typeface="Calibri"/>
              </a:rPr>
            </a:br>
            <a:r>
              <a:rPr lang="sv-SE" sz="1600" dirty="0">
                <a:solidFill>
                  <a:srgbClr val="6D6E71"/>
                </a:solidFill>
                <a:latin typeface="Calibri"/>
                <a:ea typeface="Calibri"/>
                <a:cs typeface="Calibri"/>
                <a:sym typeface="Calibri"/>
              </a:rPr>
              <a:t>Erbjud personlig hjälp och support via e-post, livechatt eller dedikerade kundtjänstmedarbetare för att hantera eventuella frågor eller problem före resan.</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2000"/>
              <a:buNone/>
            </a:pPr>
            <a:endParaRPr sz="1600" b="1"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877" name="Google Shape;877;p3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Design av kundupplevelser</a:t>
            </a:r>
            <a:endParaRPr/>
          </a:p>
        </p:txBody>
      </p:sp>
      <p:sp>
        <p:nvSpPr>
          <p:cNvPr id="878" name="Google Shape;878;p3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Kundresan</a:t>
            </a:r>
            <a:endParaRPr/>
          </a:p>
        </p:txBody>
      </p:sp>
      <p:sp>
        <p:nvSpPr>
          <p:cNvPr id="879" name="Google Shape;879;p3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pic>
        <p:nvPicPr>
          <p:cNvPr id="3" name="Bildobjekt 2" descr="En bild som visar träd, solljus, grön, växt&#10;&#10;AI-genererat innehåll kan vara felaktigt.">
            <a:extLst>
              <a:ext uri="{FF2B5EF4-FFF2-40B4-BE49-F238E27FC236}">
                <a16:creationId xmlns:a16="http://schemas.microsoft.com/office/drawing/2014/main" id="{CC0BAC06-F2A8-41F3-3420-E71D9C7E49EF}"/>
              </a:ext>
            </a:extLst>
          </p:cNvPr>
          <p:cNvPicPr>
            <a:picLocks noChangeAspect="1"/>
          </p:cNvPicPr>
          <p:nvPr/>
        </p:nvPicPr>
        <p:blipFill>
          <a:blip r:embed="rId3"/>
          <a:stretch>
            <a:fillRect/>
          </a:stretch>
        </p:blipFill>
        <p:spPr>
          <a:xfrm>
            <a:off x="-1524002" y="6137070"/>
            <a:ext cx="5303839" cy="5303839"/>
          </a:xfrm>
          <a:prstGeom prst="rect">
            <a:avLst/>
          </a:prstGeom>
        </p:spPr>
      </p:pic>
      <p:sp>
        <p:nvSpPr>
          <p:cNvPr id="567" name="Google Shape;567;p4"/>
          <p:cNvSpPr txBox="1">
            <a:spLocks noGrp="1"/>
          </p:cNvSpPr>
          <p:nvPr>
            <p:ph type="body" idx="3"/>
          </p:nvPr>
        </p:nvSpPr>
        <p:spPr>
          <a:xfrm>
            <a:off x="615909" y="803767"/>
            <a:ext cx="3739789" cy="2623117"/>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lt1"/>
              </a:buClr>
              <a:buSzPts val="1600"/>
              <a:buNone/>
            </a:pPr>
            <a:r>
              <a:rPr lang="sv-SE" sz="1600"/>
              <a:t>Utbildning i entreprenörskap inom </a:t>
            </a:r>
            <a:endParaRPr/>
          </a:p>
          <a:p>
            <a:pPr marL="0" lvl="0" indent="0" algn="ctr" rtl="0">
              <a:lnSpc>
                <a:spcPct val="100000"/>
              </a:lnSpc>
              <a:spcBef>
                <a:spcPts val="0"/>
              </a:spcBef>
              <a:spcAft>
                <a:spcPts val="0"/>
              </a:spcAft>
              <a:buClr>
                <a:schemeClr val="lt1"/>
              </a:buClr>
              <a:buSzPts val="1600"/>
              <a:buNone/>
            </a:pPr>
            <a:r>
              <a:rPr lang="sv-SE" sz="1600"/>
              <a:t>eco-health tourism - GRASSROOTS ger unga människor möjlighet att påverka miljön och sina lokalsamhällen på ett positivt sätt</a:t>
            </a:r>
            <a:endParaRPr/>
          </a:p>
        </p:txBody>
      </p:sp>
      <p:sp>
        <p:nvSpPr>
          <p:cNvPr id="568" name="Google Shape;568;p4"/>
          <p:cNvSpPr txBox="1">
            <a:spLocks noGrp="1"/>
          </p:cNvSpPr>
          <p:nvPr>
            <p:ph type="body" idx="1"/>
          </p:nvPr>
        </p:nvSpPr>
        <p:spPr>
          <a:xfrm>
            <a:off x="3128102" y="2738011"/>
            <a:ext cx="785328" cy="1056986"/>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Clr>
                <a:schemeClr val="lt1"/>
              </a:buClr>
              <a:buSzPts val="9600"/>
              <a:buNone/>
            </a:pPr>
            <a:r>
              <a:rPr lang="sv-SE"/>
              <a:t>"</a:t>
            </a:r>
            <a:endParaRPr/>
          </a:p>
        </p:txBody>
      </p:sp>
      <p:sp>
        <p:nvSpPr>
          <p:cNvPr id="569" name="Google Shape;569;p4"/>
          <p:cNvSpPr txBox="1">
            <a:spLocks noGrp="1"/>
          </p:cNvSpPr>
          <p:nvPr>
            <p:ph type="body" idx="2"/>
          </p:nvPr>
        </p:nvSpPr>
        <p:spPr>
          <a:xfrm>
            <a:off x="615910" y="393275"/>
            <a:ext cx="2003444" cy="93660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9600"/>
              <a:buNone/>
            </a:pPr>
            <a:r>
              <a:rPr lang="sv-SE"/>
              <a:t>"</a:t>
            </a:r>
            <a:endParaRPr/>
          </a:p>
        </p:txBody>
      </p:sp>
      <p:sp>
        <p:nvSpPr>
          <p:cNvPr id="570" name="Google Shape;570;p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a:t>
            </a:fld>
            <a:endParaRPr/>
          </a:p>
        </p:txBody>
      </p:sp>
      <p:pic>
        <p:nvPicPr>
          <p:cNvPr id="572" name="Google Shape;572;p4"/>
          <p:cNvPicPr preferRelativeResize="0"/>
          <p:nvPr/>
        </p:nvPicPr>
        <p:blipFill rotWithShape="1">
          <a:blip r:embed="rId4">
            <a:alphaModFix amt="70000"/>
          </a:blip>
          <a:srcRect/>
          <a:stretch/>
        </p:blipFill>
        <p:spPr>
          <a:xfrm>
            <a:off x="0" y="6295141"/>
            <a:ext cx="3671282" cy="4502865"/>
          </a:xfrm>
          <a:custGeom>
            <a:avLst/>
            <a:gdLst/>
            <a:ahLst/>
            <a:cxnLst/>
            <a:rect l="l" t="t" r="r" b="b"/>
            <a:pathLst>
              <a:path w="3786264" h="4643891" extrusionOk="0">
                <a:moveTo>
                  <a:pt x="0" y="0"/>
                </a:moveTo>
                <a:lnTo>
                  <a:pt x="3786264" y="0"/>
                </a:lnTo>
                <a:lnTo>
                  <a:pt x="3786264" y="4643891"/>
                </a:lnTo>
                <a:lnTo>
                  <a:pt x="0" y="4643891"/>
                </a:lnTo>
                <a:close/>
              </a:path>
            </a:pathLst>
          </a:cu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sp>
        <p:nvSpPr>
          <p:cNvPr id="884" name="Google Shape;884;p4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40</a:t>
            </a:fld>
            <a:endParaRPr/>
          </a:p>
        </p:txBody>
      </p:sp>
      <p:sp>
        <p:nvSpPr>
          <p:cNvPr id="885" name="Google Shape;885;p40"/>
          <p:cNvSpPr txBox="1">
            <a:spLocks noGrp="1"/>
          </p:cNvSpPr>
          <p:nvPr>
            <p:ph type="body" idx="1"/>
          </p:nvPr>
        </p:nvSpPr>
        <p:spPr>
          <a:xfrm>
            <a:off x="801602" y="2040688"/>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None/>
            </a:pPr>
            <a:r>
              <a:rPr lang="sv-SE" sz="1600" b="1" dirty="0">
                <a:solidFill>
                  <a:srgbClr val="6D6E71"/>
                </a:solidFill>
                <a:latin typeface="Calibri"/>
                <a:ea typeface="Calibri"/>
                <a:cs typeface="Calibri"/>
                <a:sym typeface="Calibri"/>
              </a:rPr>
              <a:t>5. Erfarenhet från resan: </a:t>
            </a:r>
            <a:r>
              <a:rPr lang="sv-SE" sz="1600" dirty="0">
                <a:solidFill>
                  <a:srgbClr val="6D6E71"/>
                </a:solidFill>
                <a:latin typeface="Calibri"/>
                <a:ea typeface="Calibri"/>
                <a:cs typeface="Calibri"/>
                <a:sym typeface="Calibri"/>
              </a:rPr>
              <a:t>Säkerställ en smidig och berikande reseupplevelse för resenärerna genom att samarbeta med miljövänliga boenden, certifierade guider och lokala samhällen.</a:t>
            </a:r>
            <a:br>
              <a:rPr lang="sv-SE" sz="1600" dirty="0">
                <a:solidFill>
                  <a:srgbClr val="6D6E71"/>
                </a:solidFill>
                <a:latin typeface="Calibri"/>
                <a:ea typeface="Calibri"/>
                <a:cs typeface="Calibri"/>
                <a:sym typeface="Calibri"/>
              </a:rPr>
            </a:br>
            <a:r>
              <a:rPr lang="sv-SE" sz="1600" dirty="0">
                <a:solidFill>
                  <a:srgbClr val="6D6E71"/>
                </a:solidFill>
                <a:latin typeface="Calibri"/>
                <a:ea typeface="Calibri"/>
                <a:cs typeface="Calibri"/>
                <a:sym typeface="Calibri"/>
              </a:rPr>
              <a:t>Erbjud ett brett utbud av miljövänliga aktiviteter som viltsafari, naturvandringar, fågelskådningsturer, kulturella fördjupningar och bevarandeprojekt. Betona ansvarsfulla turistmetoder som att minimera avfall, minska plastanvändningen, stödja lokala ekonomier och respektera vilda djur och ursprungsbefolkningarnas kulturer.</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None/>
            </a:pPr>
            <a:r>
              <a:rPr lang="sv-SE" sz="1600" b="1" dirty="0">
                <a:solidFill>
                  <a:srgbClr val="6D6E71"/>
                </a:solidFill>
                <a:latin typeface="Calibri"/>
                <a:ea typeface="Calibri"/>
                <a:cs typeface="Calibri"/>
                <a:sym typeface="Calibri"/>
              </a:rPr>
              <a:t>6. Kundstöd och engagemang: </a:t>
            </a:r>
            <a:r>
              <a:rPr lang="sv-SE" sz="1600" dirty="0">
                <a:solidFill>
                  <a:srgbClr val="6D6E71"/>
                </a:solidFill>
                <a:latin typeface="Calibri"/>
                <a:ea typeface="Calibri"/>
                <a:cs typeface="Calibri"/>
                <a:sym typeface="Calibri"/>
              </a:rPr>
              <a:t>Tillhandahåll kundsupport dygnet runt under resenärernas resor för att snabbt ta itu med eventuella problem, nödsituationer eller förfrågningar.</a:t>
            </a:r>
            <a:br>
              <a:rPr lang="sv-SE" sz="1600" dirty="0">
                <a:solidFill>
                  <a:srgbClr val="6D6E71"/>
                </a:solidFill>
                <a:latin typeface="Calibri"/>
                <a:ea typeface="Calibri"/>
                <a:cs typeface="Calibri"/>
                <a:sym typeface="Calibri"/>
              </a:rPr>
            </a:br>
            <a:r>
              <a:rPr lang="sv-SE" sz="1600" dirty="0">
                <a:solidFill>
                  <a:srgbClr val="6D6E71"/>
                </a:solidFill>
                <a:latin typeface="Calibri"/>
                <a:ea typeface="Calibri"/>
                <a:cs typeface="Calibri"/>
                <a:sym typeface="Calibri"/>
              </a:rPr>
              <a:t>Uppmuntra resenärerna att dela med sig av sina erfarenheter och feedback via enkäter efter resan, recensioner på nätet och sociala medier. Upprätthålla löpande kommunikation med tidigare resenärer genom nyhetsbrev, uppdateringar om hållbarhetsinitiativ, specialerbjudanden och inbjudningar att delta i bevarandeinsatser eller samhällsprojekt.</a:t>
            </a:r>
            <a:endParaRPr sz="1600" dirty="0">
              <a:solidFill>
                <a:srgbClr val="6D6E71"/>
              </a:solidFill>
              <a:latin typeface="Calibri"/>
              <a:ea typeface="Calibri"/>
              <a:cs typeface="Calibri"/>
              <a:sym typeface="Calibri"/>
            </a:endParaRPr>
          </a:p>
          <a:p>
            <a:pPr marL="457200" lvl="0" indent="0" rtl="0">
              <a:lnSpc>
                <a:spcPct val="100000"/>
              </a:lnSpc>
              <a:spcBef>
                <a:spcPts val="1200"/>
              </a:spcBef>
              <a:spcAft>
                <a:spcPts val="0"/>
              </a:spcAft>
              <a:buNone/>
            </a:pPr>
            <a:endParaRPr sz="1600" b="1" dirty="0">
              <a:latin typeface="Calibri"/>
              <a:ea typeface="Calibri"/>
              <a:cs typeface="Calibri"/>
              <a:sym typeface="Calibri"/>
            </a:endParaRPr>
          </a:p>
          <a:p>
            <a:pPr marL="0" lvl="0" indent="0" rtl="0">
              <a:lnSpc>
                <a:spcPct val="100000"/>
              </a:lnSpc>
              <a:spcBef>
                <a:spcPts val="0"/>
              </a:spcBef>
              <a:spcAft>
                <a:spcPts val="0"/>
              </a:spcAft>
              <a:buClr>
                <a:srgbClr val="6D6E71"/>
              </a:buClr>
              <a:buSzPts val="2800"/>
              <a:buNone/>
            </a:pPr>
            <a:br>
              <a:rPr lang="sv-SE" sz="2800" dirty="0"/>
            </a:br>
            <a:br>
              <a:rPr lang="sv-SE" sz="2800" dirty="0"/>
            </a:br>
            <a:br>
              <a:rPr lang="sv-SE" sz="2000" dirty="0"/>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886" name="Google Shape;886;p4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Design av kundupplevelser</a:t>
            </a:r>
            <a:endParaRPr/>
          </a:p>
        </p:txBody>
      </p:sp>
      <p:sp>
        <p:nvSpPr>
          <p:cNvPr id="887" name="Google Shape;887;p4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Kundresan</a:t>
            </a:r>
            <a:endParaRPr/>
          </a:p>
        </p:txBody>
      </p:sp>
      <p:sp>
        <p:nvSpPr>
          <p:cNvPr id="888" name="Google Shape;888;p4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sp>
        <p:nvSpPr>
          <p:cNvPr id="893" name="Google Shape;893;p4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41</a:t>
            </a:fld>
            <a:endParaRPr/>
          </a:p>
        </p:txBody>
      </p:sp>
      <p:sp>
        <p:nvSpPr>
          <p:cNvPr id="894" name="Google Shape;894;p41"/>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None/>
            </a:pPr>
            <a:r>
              <a:rPr lang="sv-SE" sz="1600" b="1" dirty="0">
                <a:solidFill>
                  <a:srgbClr val="6D6E71"/>
                </a:solidFill>
                <a:latin typeface="Calibri"/>
                <a:ea typeface="Calibri"/>
                <a:cs typeface="Calibri"/>
                <a:sym typeface="Calibri"/>
              </a:rPr>
              <a:t>7. Reflektion och åtgärder efter resan: </a:t>
            </a:r>
            <a:r>
              <a:rPr lang="sv-SE" sz="1600" dirty="0">
                <a:solidFill>
                  <a:srgbClr val="6D6E71"/>
                </a:solidFill>
                <a:latin typeface="Calibri"/>
                <a:ea typeface="Calibri"/>
                <a:cs typeface="Calibri"/>
                <a:sym typeface="Calibri"/>
              </a:rPr>
              <a:t>Inspirera resenärer att reflektera över sina ekoturismupplevelser och införliva hållbara metoder i sina dagliga liv. Tillhandahåll resurser och utbildningsmaterial om miljöskydd, ansvarsfullt resande och sätt att stödja ekoturisminitiativ globalt. Uppmuntra resenärer att dela med sig av sina ekoturismberättelser och foton på sociala medier, sprida medvetenhet och inspirera andra att ge sig ut på hållbara resor.</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None/>
            </a:pPr>
            <a:r>
              <a:rPr lang="sv-SE" sz="1600" dirty="0">
                <a:solidFill>
                  <a:srgbClr val="6D6E71"/>
                </a:solidFill>
                <a:latin typeface="Calibri"/>
                <a:ea typeface="Calibri"/>
                <a:cs typeface="Calibri"/>
                <a:sym typeface="Calibri"/>
              </a:rPr>
              <a:t>Genom att noggrant utforma varje steg i ekoturismens kundresa kan du skapa meningsfulla och omvälvande upplevelser för resenärerna samtidigt som du främjar miljöhänsyn och hållbara turistmetoder.</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None/>
            </a:pPr>
            <a:endParaRPr sz="1600" b="1" dirty="0">
              <a:latin typeface="Calibri"/>
              <a:ea typeface="Calibri"/>
              <a:cs typeface="Calibri"/>
              <a:sym typeface="Calibri"/>
            </a:endParaRPr>
          </a:p>
          <a:p>
            <a:pPr marL="0" lvl="0" indent="0" rtl="0">
              <a:lnSpc>
                <a:spcPct val="100000"/>
              </a:lnSpc>
              <a:spcBef>
                <a:spcPts val="0"/>
              </a:spcBef>
              <a:spcAft>
                <a:spcPts val="0"/>
              </a:spcAft>
              <a:buClr>
                <a:srgbClr val="6D6E71"/>
              </a:buClr>
              <a:buSzPts val="3600"/>
              <a:buNone/>
            </a:pPr>
            <a:br>
              <a:rPr lang="sv-SE" sz="3600" dirty="0"/>
            </a:br>
            <a:br>
              <a:rPr lang="sv-SE" sz="3600" dirty="0"/>
            </a:br>
            <a:br>
              <a:rPr lang="sv-SE" sz="2800" dirty="0"/>
            </a:br>
            <a:br>
              <a:rPr lang="sv-SE" sz="2800" dirty="0"/>
            </a:br>
            <a:br>
              <a:rPr lang="sv-SE" sz="2000" dirty="0"/>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895" name="Google Shape;895;p4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Design av kundupplevelser</a:t>
            </a:r>
            <a:endParaRPr/>
          </a:p>
        </p:txBody>
      </p:sp>
      <p:sp>
        <p:nvSpPr>
          <p:cNvPr id="896" name="Google Shape;896;p4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Kundresan</a:t>
            </a:r>
            <a:endParaRPr/>
          </a:p>
        </p:txBody>
      </p:sp>
      <p:sp>
        <p:nvSpPr>
          <p:cNvPr id="897" name="Google Shape;897;p4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01"/>
        <p:cNvGrpSpPr/>
        <p:nvPr/>
      </p:nvGrpSpPr>
      <p:grpSpPr>
        <a:xfrm>
          <a:off x="0" y="0"/>
          <a:ext cx="0" cy="0"/>
          <a:chOff x="0" y="0"/>
          <a:chExt cx="0" cy="0"/>
        </a:xfrm>
      </p:grpSpPr>
      <p:sp>
        <p:nvSpPr>
          <p:cNvPr id="902" name="Google Shape;902;p4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42</a:t>
            </a:fld>
            <a:endParaRPr/>
          </a:p>
        </p:txBody>
      </p:sp>
      <p:sp>
        <p:nvSpPr>
          <p:cNvPr id="903" name="Google Shape;903;p42"/>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3E</a:t>
            </a:r>
            <a:endParaRPr/>
          </a:p>
        </p:txBody>
      </p:sp>
      <p:sp>
        <p:nvSpPr>
          <p:cNvPr id="904" name="Google Shape;904;p42"/>
          <p:cNvSpPr txBox="1">
            <a:spLocks noGrp="1"/>
          </p:cNvSpPr>
          <p:nvPr>
            <p:ph type="body" idx="2"/>
          </p:nvPr>
        </p:nvSpPr>
        <p:spPr>
          <a:xfrm>
            <a:off x="3779837" y="2592720"/>
            <a:ext cx="3333885"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dirty="0"/>
              <a:t>Hållbara affärsmodeller</a:t>
            </a:r>
            <a:endParaRP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08"/>
        <p:cNvGrpSpPr/>
        <p:nvPr/>
      </p:nvGrpSpPr>
      <p:grpSpPr>
        <a:xfrm>
          <a:off x="0" y="0"/>
          <a:ext cx="0" cy="0"/>
          <a:chOff x="0" y="0"/>
          <a:chExt cx="0" cy="0"/>
        </a:xfrm>
      </p:grpSpPr>
      <p:sp>
        <p:nvSpPr>
          <p:cNvPr id="909" name="Google Shape;909;p4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43</a:t>
            </a:fld>
            <a:endParaRPr/>
          </a:p>
        </p:txBody>
      </p:sp>
      <p:sp>
        <p:nvSpPr>
          <p:cNvPr id="910" name="Google Shape;910;p43"/>
          <p:cNvSpPr txBox="1">
            <a:spLocks noGrp="1"/>
          </p:cNvSpPr>
          <p:nvPr>
            <p:ph type="body" idx="1"/>
          </p:nvPr>
        </p:nvSpPr>
        <p:spPr>
          <a:xfrm>
            <a:off x="801602" y="2062401"/>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En affärsmodell är grunden för hur en organisation fungerar - oavsett om den är medvetet utformad eller inte har alla företag en sådan. Den beskriver hur värde skapas, levereras och fångas upp, och omfattar intäktsströmmar, kostnadsstrukturer, nyckelaktiviteter och kundrelationer. Utöver att bara beskriva den befintliga verksamheten är en affärsmodell också ett verktyg för innovation. Ramverk som Business </a:t>
            </a:r>
            <a:r>
              <a:rPr lang="sv-SE" sz="1600" dirty="0" err="1">
                <a:latin typeface="Calibri"/>
                <a:ea typeface="Calibri"/>
                <a:cs typeface="Calibri"/>
                <a:sym typeface="Calibri"/>
              </a:rPr>
              <a:t>Model</a:t>
            </a:r>
            <a:r>
              <a:rPr lang="sv-SE" sz="1600" dirty="0">
                <a:latin typeface="Calibri"/>
                <a:ea typeface="Calibri"/>
                <a:cs typeface="Calibri"/>
                <a:sym typeface="Calibri"/>
              </a:rPr>
              <a:t> Canvas (BMC) hjälper entreprenörer och organisationer att förfina, anpassa eller helt omforma sina affärsmodeller för att bli mer effektiva och hållbara.</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Medan traditionella affärsmodeller ofta prioriterar kortsiktiga vinster, integrerar nya metoder ekonomiska, sociala och miljömässiga överväganden, vilket säkerställer långsiktig motståndskraft och positiv påverkan - som det exempel vi ska fokusera på härnäst: de hållbara affärsmodellerna!</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En hållbar affärsmodell är ett ramverk eller en strategi som integrerar ekonomiska, miljömässiga och sociala hänsyn i kärnan av verksamheten och beslutsprocesserna. Den syftar till att skapa långsiktigt värde inte bara för företaget självt utan också för dess intressenter, inklusive anställda, kunder, leverantörer, lokalsamhällen och miljön.</a:t>
            </a:r>
            <a:endParaRPr sz="1600" dirty="0">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3600"/>
              <a:buNone/>
            </a:pPr>
            <a:br>
              <a:rPr lang="sv-SE" sz="3600" dirty="0"/>
            </a:br>
            <a:br>
              <a:rPr lang="sv-SE" sz="3600" dirty="0"/>
            </a:br>
            <a:br>
              <a:rPr lang="sv-SE" sz="2800" dirty="0"/>
            </a:br>
            <a:br>
              <a:rPr lang="sv-SE" sz="2800" dirty="0"/>
            </a:br>
            <a:br>
              <a:rPr lang="sv-SE" sz="2000" dirty="0"/>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911" name="Google Shape;911;p4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Vad är en affärsmodell till att börja med?</a:t>
            </a:r>
            <a:endParaRPr/>
          </a:p>
        </p:txBody>
      </p:sp>
      <p:sp>
        <p:nvSpPr>
          <p:cNvPr id="912" name="Google Shape;912;p4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913" name="Google Shape;913;p43"/>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8" name="Google Shape;918;p4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44</a:t>
            </a:fld>
            <a:endParaRPr/>
          </a:p>
        </p:txBody>
      </p:sp>
      <p:sp>
        <p:nvSpPr>
          <p:cNvPr id="919" name="Google Shape;919;p44"/>
          <p:cNvSpPr txBox="1">
            <a:spLocks noGrp="1"/>
          </p:cNvSpPr>
          <p:nvPr>
            <p:ph type="body" idx="1"/>
          </p:nvPr>
        </p:nvSpPr>
        <p:spPr>
          <a:xfrm>
            <a:off x="801602" y="2015907"/>
            <a:ext cx="6059204"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Viktiga komponenter i en hållbar affärsmodell inkluderar vanligtvis:</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Miljömässig hållbarhet:</a:t>
            </a:r>
            <a:r>
              <a:rPr lang="sv-SE" sz="1600" dirty="0">
                <a:solidFill>
                  <a:srgbClr val="6D6E71"/>
                </a:solidFill>
                <a:latin typeface="Calibri"/>
                <a:ea typeface="Calibri"/>
                <a:cs typeface="Calibri"/>
                <a:sym typeface="Calibri"/>
              </a:rPr>
              <a:t> Detta innebär att minimera affärsverksamhetens miljöpåverkan genom att tillämpa miljövänliga metoder, minska resursförbrukningen, hantera avfall effektivt och minska föroreningar.</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Socialt ansvarstagande:</a:t>
            </a:r>
            <a:r>
              <a:rPr lang="sv-SE" sz="1600" dirty="0">
                <a:solidFill>
                  <a:srgbClr val="6D6E71"/>
                </a:solidFill>
                <a:latin typeface="Calibri"/>
                <a:ea typeface="Calibri"/>
                <a:cs typeface="Calibri"/>
                <a:sym typeface="Calibri"/>
              </a:rPr>
              <a:t> Hållbara affärsmodeller prioriterar människors välbefinnande, inklusive anställda, kunder och samhällen. Detta kan omfatta rättvisa arbetsvillkor, etiska inköp, samhällsengagemang och stöd till sociala ändamål.</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Ekonomisk bärkraft:</a:t>
            </a:r>
            <a:r>
              <a:rPr lang="sv-SE" sz="1600" dirty="0">
                <a:solidFill>
                  <a:srgbClr val="6D6E71"/>
                </a:solidFill>
                <a:latin typeface="Calibri"/>
                <a:ea typeface="Calibri"/>
                <a:cs typeface="Calibri"/>
                <a:sym typeface="Calibri"/>
              </a:rPr>
              <a:t> Hållbarhet omfattar miljömässiga och sociala aspekter, men en hållbar affärsmodell måste också vara ekonomiskt bärkraftig. Det innebär att generera vinster och upprätthålla finansiell stabilitet samtidigt som man följer hållbarhetsprinciperna.</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Långsiktigt perspektiv:</a:t>
            </a:r>
            <a:r>
              <a:rPr lang="sv-SE" sz="1600" dirty="0">
                <a:solidFill>
                  <a:srgbClr val="6D6E71"/>
                </a:solidFill>
                <a:latin typeface="Calibri"/>
                <a:ea typeface="Calibri"/>
                <a:cs typeface="Calibri"/>
                <a:sym typeface="Calibri"/>
              </a:rPr>
              <a:t> Hållbarhet betonar långsiktigt tänkande och planering, med fokus på att skapa bestående värde snarare än att sträva efter kortsiktiga vinster på bekostnad av framtida generationer.</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En hållbar affärsmodell syftar till att balansera ekonomiskt välstånd med social rättvisa och miljöhänsyn, och strävar efter att skapa positiva resultat för både verksamheten och samhället som helhet.</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b="1"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3600"/>
              <a:buNone/>
            </a:pPr>
            <a:br>
              <a:rPr lang="sv-SE" sz="3600" dirty="0"/>
            </a:br>
            <a:br>
              <a:rPr lang="sv-SE" sz="3600" dirty="0"/>
            </a:br>
            <a:br>
              <a:rPr lang="sv-SE" sz="2800" dirty="0"/>
            </a:br>
            <a:br>
              <a:rPr lang="sv-SE" sz="2800" dirty="0"/>
            </a:br>
            <a:br>
              <a:rPr lang="sv-SE" sz="2000" dirty="0"/>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920" name="Google Shape;920;p4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Hållbarhet + affärsmodeller?</a:t>
            </a:r>
            <a:endParaRPr/>
          </a:p>
        </p:txBody>
      </p:sp>
      <p:sp>
        <p:nvSpPr>
          <p:cNvPr id="921" name="Google Shape;921;p4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922" name="Google Shape;922;p44"/>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26"/>
        <p:cNvGrpSpPr/>
        <p:nvPr/>
      </p:nvGrpSpPr>
      <p:grpSpPr>
        <a:xfrm>
          <a:off x="0" y="0"/>
          <a:ext cx="0" cy="0"/>
          <a:chOff x="0" y="0"/>
          <a:chExt cx="0" cy="0"/>
        </a:xfrm>
      </p:grpSpPr>
      <p:sp>
        <p:nvSpPr>
          <p:cNvPr id="927" name="Google Shape;927;p4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45</a:t>
            </a:fld>
            <a:endParaRPr/>
          </a:p>
        </p:txBody>
      </p:sp>
      <p:sp>
        <p:nvSpPr>
          <p:cNvPr id="928" name="Google Shape;928;p4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None/>
            </a:pPr>
            <a:r>
              <a:rPr lang="sv-SE" sz="1600" dirty="0">
                <a:solidFill>
                  <a:srgbClr val="6D6E71"/>
                </a:solidFill>
                <a:latin typeface="Calibri"/>
                <a:ea typeface="Calibri"/>
                <a:cs typeface="Calibri"/>
                <a:sym typeface="Calibri"/>
              </a:rPr>
              <a:t>Den traditionella affärsmodellen handlar oftast om att maximera vinster och aktieägarvärde under en kortare tidsperiod. Här är några viktiga kännetecken:</a:t>
            </a:r>
            <a:endParaRPr sz="1600"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Vinstmaximering:</a:t>
            </a:r>
            <a:r>
              <a:rPr lang="sv-SE" sz="1600" dirty="0">
                <a:solidFill>
                  <a:srgbClr val="6D6E71"/>
                </a:solidFill>
                <a:latin typeface="Calibri"/>
                <a:ea typeface="Calibri"/>
                <a:cs typeface="Calibri"/>
                <a:sym typeface="Calibri"/>
              </a:rPr>
              <a:t> Företagets främsta mål är att skapa vinst och ge aktieägarna så stor avkastning som möjligt. Beslut fattas ofta med fokus på att tjäna pengar snabbt.</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Kostnadseffektivitet:</a:t>
            </a:r>
            <a:r>
              <a:rPr lang="sv-SE" sz="1600" dirty="0">
                <a:solidFill>
                  <a:srgbClr val="6D6E71"/>
                </a:solidFill>
                <a:latin typeface="Calibri"/>
                <a:ea typeface="Calibri"/>
                <a:cs typeface="Calibri"/>
                <a:sym typeface="Calibri"/>
              </a:rPr>
              <a:t> Företag försöker minska sina kostnader och göra sin verksamhet så effektiv som möjligt för att öka lönsamheten. Det kan handla om att optimera arbetsprocesser och använda resurser på bästa sätt.</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Konkurrensfördelar:</a:t>
            </a:r>
            <a:r>
              <a:rPr lang="sv-SE" sz="1600" dirty="0">
                <a:solidFill>
                  <a:srgbClr val="6D6E71"/>
                </a:solidFill>
                <a:latin typeface="Calibri"/>
                <a:ea typeface="Calibri"/>
                <a:cs typeface="Calibri"/>
                <a:sym typeface="Calibri"/>
              </a:rPr>
              <a:t> Företag jobbar på att skapa fördelar gentemot sina konkurrenter genom att till exempel särskilja sina produkter, bygga sitt varumärke eller ha bättre priser.</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Tillväxtorientering:</a:t>
            </a:r>
            <a:r>
              <a:rPr lang="sv-SE" sz="1600" dirty="0">
                <a:solidFill>
                  <a:srgbClr val="6D6E71"/>
                </a:solidFill>
                <a:latin typeface="Calibri"/>
                <a:ea typeface="Calibri"/>
                <a:cs typeface="Calibri"/>
                <a:sym typeface="Calibri"/>
              </a:rPr>
              <a:t> Tillväxt anses vara ett tecken på framgång. Företag strävar efter att växa genom att ta större marknadsandelar, öka sina intäkter och expandera till nya marknader eller produktområden.</a:t>
            </a:r>
            <a:endParaRPr sz="1600" dirty="0">
              <a:solidFill>
                <a:srgbClr val="6D6E71"/>
              </a:solidFill>
              <a:latin typeface="Calibri"/>
              <a:ea typeface="Calibri"/>
              <a:cs typeface="Calibri"/>
              <a:sym typeface="Calibri"/>
            </a:endParaRPr>
          </a:p>
          <a:p>
            <a:pPr marL="342900" lvl="0" indent="-342900" rtl="0">
              <a:lnSpc>
                <a:spcPct val="100000"/>
              </a:lnSpc>
              <a:spcBef>
                <a:spcPts val="0"/>
              </a:spcBef>
              <a:spcAft>
                <a:spcPts val="0"/>
              </a:spcAft>
              <a:buClr>
                <a:srgbClr val="6D6E71"/>
              </a:buClr>
              <a:buSzPts val="1600"/>
              <a:buFont typeface="Calibri"/>
              <a:buAutoNum type="arabicPeriod"/>
            </a:pPr>
            <a:endParaRPr sz="1600"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dirty="0">
                <a:solidFill>
                  <a:srgbClr val="6D6E71"/>
                </a:solidFill>
                <a:latin typeface="Calibri"/>
                <a:ea typeface="Calibri"/>
                <a:cs typeface="Calibri"/>
                <a:sym typeface="Calibri"/>
              </a:rPr>
            </a:br>
            <a:br>
              <a:rPr lang="sv-SE" sz="1600" dirty="0">
                <a:latin typeface="Calibri"/>
                <a:ea typeface="Calibri"/>
                <a:cs typeface="Calibri"/>
                <a:sym typeface="Calibri"/>
              </a:rPr>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3600"/>
              <a:buNone/>
            </a:pPr>
            <a:br>
              <a:rPr lang="sv-SE" sz="3600" dirty="0"/>
            </a:br>
            <a:br>
              <a:rPr lang="sv-SE" sz="3600" dirty="0"/>
            </a:br>
            <a:br>
              <a:rPr lang="sv-SE" sz="2800" dirty="0"/>
            </a:br>
            <a:br>
              <a:rPr lang="sv-SE" sz="2800" dirty="0"/>
            </a:br>
            <a:br>
              <a:rPr lang="sv-SE" sz="2000" dirty="0"/>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929" name="Google Shape;929;p4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Problemet med dagens affärsmodeller</a:t>
            </a:r>
            <a:endParaRPr/>
          </a:p>
        </p:txBody>
      </p:sp>
      <p:sp>
        <p:nvSpPr>
          <p:cNvPr id="930" name="Google Shape;930;p4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931" name="Google Shape;931;p45"/>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35"/>
        <p:cNvGrpSpPr/>
        <p:nvPr/>
      </p:nvGrpSpPr>
      <p:grpSpPr>
        <a:xfrm>
          <a:off x="0" y="0"/>
          <a:ext cx="0" cy="0"/>
          <a:chOff x="0" y="0"/>
          <a:chExt cx="0" cy="0"/>
        </a:xfrm>
      </p:grpSpPr>
      <p:sp>
        <p:nvSpPr>
          <p:cNvPr id="936" name="Google Shape;936;p4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46</a:t>
            </a:fld>
            <a:endParaRPr/>
          </a:p>
        </p:txBody>
      </p:sp>
      <p:sp>
        <p:nvSpPr>
          <p:cNvPr id="937" name="Google Shape;937;p46"/>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457200" lvl="0" indent="-330200" rtl="0">
              <a:lnSpc>
                <a:spcPct val="115000"/>
              </a:lnSpc>
              <a:spcBef>
                <a:spcPts val="120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Intressenternas företräde:</a:t>
            </a:r>
            <a:r>
              <a:rPr lang="sv-SE" sz="1600" dirty="0">
                <a:solidFill>
                  <a:srgbClr val="6D6E71"/>
                </a:solidFill>
                <a:latin typeface="Calibri"/>
                <a:ea typeface="Calibri"/>
                <a:cs typeface="Calibri"/>
                <a:sym typeface="Calibri"/>
              </a:rPr>
              <a:t> I traditionella affärsmodeller är aktieägarna ofta de viktigaste, medan andra grupper som anställda, kunder och samhälle inte tas lika mycket i beaktande.</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Begränsat fokus på miljö och social påverkan:</a:t>
            </a:r>
            <a:r>
              <a:rPr lang="sv-SE" sz="1600" dirty="0">
                <a:solidFill>
                  <a:srgbClr val="6D6E71"/>
                </a:solidFill>
                <a:latin typeface="Calibri"/>
                <a:ea typeface="Calibri"/>
                <a:cs typeface="Calibri"/>
                <a:sym typeface="Calibri"/>
              </a:rPr>
              <a:t> Traditionella företag kan arbeta med miljö- och sociala frågor, men dessa anses ofta som mindre viktiga än de finansiella målen. Hållbarhetsarbetet ses ofta som en kostnad snarare än en del av affärsstrategin.</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Den här modellen är inte hållbar för att den slösar snabbt på naturresurser och skadar miljön. När vi tar resurser från naturen, tillverkar produkter och slänger avfall, orsakar det föroreningar och utsläpp som skadar planeten. Ett annat problem är att kvaliteten på produkterna ofta minskar när kostnaderna för resurserna stiger, vilket kan skapa hälsoproblem för både tillverkare och användare. Modellen fördelar också pengarna ojämnt, vilket gör att vissa blir mycket rika medan andra får kämpa, vilket leder till sociala problem.</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3600"/>
              <a:buNone/>
            </a:pPr>
            <a:br>
              <a:rPr lang="sv-SE" sz="3600" dirty="0"/>
            </a:br>
            <a:br>
              <a:rPr lang="sv-SE" sz="3600" dirty="0"/>
            </a:br>
            <a:br>
              <a:rPr lang="sv-SE" sz="2800" dirty="0"/>
            </a:br>
            <a:br>
              <a:rPr lang="sv-SE" sz="2800" dirty="0"/>
            </a:br>
            <a:br>
              <a:rPr lang="sv-SE" sz="2000" dirty="0"/>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938" name="Google Shape;938;p4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Problemet med dagens affärsmodeller</a:t>
            </a:r>
            <a:endParaRPr/>
          </a:p>
        </p:txBody>
      </p:sp>
      <p:sp>
        <p:nvSpPr>
          <p:cNvPr id="939" name="Google Shape;939;p4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940" name="Google Shape;940;p46"/>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44"/>
        <p:cNvGrpSpPr/>
        <p:nvPr/>
      </p:nvGrpSpPr>
      <p:grpSpPr>
        <a:xfrm>
          <a:off x="0" y="0"/>
          <a:ext cx="0" cy="0"/>
          <a:chOff x="0" y="0"/>
          <a:chExt cx="0" cy="0"/>
        </a:xfrm>
      </p:grpSpPr>
      <p:sp>
        <p:nvSpPr>
          <p:cNvPr id="945" name="Google Shape;945;p4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47</a:t>
            </a:fld>
            <a:endParaRPr/>
          </a:p>
        </p:txBody>
      </p:sp>
      <p:sp>
        <p:nvSpPr>
          <p:cNvPr id="946" name="Google Shape;946;p47"/>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Ekonomi: </a:t>
            </a:r>
            <a:r>
              <a:rPr lang="sv-SE" sz="1600" dirty="0">
                <a:solidFill>
                  <a:srgbClr val="6D6E71"/>
                </a:solidFill>
                <a:latin typeface="Calibri"/>
                <a:ea typeface="Calibri"/>
                <a:cs typeface="Calibri"/>
                <a:sym typeface="Calibri"/>
              </a:rPr>
              <a:t>Den rikaste 1 % av världens befolkning äger cirka 44 % av den globala nettoförmögenheten. De fattigaste 50 % står för bara 12 % av världens koldioxidutsläpp, men påverkas hårt av klimatförändringar med 75 % av inkomstförlusterna. De rikaste 10 % står för nästan hälften av alla utsläpp men påverkas mycket mindre, med bara 3 % av de relativa inkomstförlusterna, enligt en analys från World </a:t>
            </a:r>
            <a:r>
              <a:rPr lang="sv-SE" sz="1600" dirty="0" err="1">
                <a:solidFill>
                  <a:srgbClr val="6D6E71"/>
                </a:solidFill>
                <a:latin typeface="Calibri"/>
                <a:ea typeface="Calibri"/>
                <a:cs typeface="Calibri"/>
                <a:sym typeface="Calibri"/>
              </a:rPr>
              <a:t>Inequality</a:t>
            </a:r>
            <a:r>
              <a:rPr lang="sv-SE" sz="1600" dirty="0">
                <a:solidFill>
                  <a:srgbClr val="6D6E71"/>
                </a:solidFill>
                <a:latin typeface="Calibri"/>
                <a:ea typeface="Calibri"/>
                <a:cs typeface="Calibri"/>
                <a:sym typeface="Calibri"/>
              </a:rPr>
              <a:t> Lab.</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Hälsa: </a:t>
            </a:r>
            <a:r>
              <a:rPr lang="sv-SE" sz="1600" dirty="0">
                <a:solidFill>
                  <a:srgbClr val="6D6E71"/>
                </a:solidFill>
                <a:latin typeface="Calibri"/>
                <a:ea typeface="Calibri"/>
                <a:cs typeface="Calibri"/>
                <a:sym typeface="Calibri"/>
              </a:rPr>
              <a:t>Mänskliga aktiviteter, som förbränning av fossila bränslen, stor markanvändning, överfiske och avskogning, har på de senaste 50 åren orsakat stora störningar på jordens atmosfär, hav och landyta. Dessa störningar är ett allvarligt hot mot människors hälsa och välbefinnande, enligt Samuel Myers, forskare vid Harvard T.H. Chan </a:t>
            </a:r>
            <a:r>
              <a:rPr lang="sv-SE" sz="1600" dirty="0" err="1">
                <a:solidFill>
                  <a:srgbClr val="6D6E71"/>
                </a:solidFill>
                <a:latin typeface="Calibri"/>
                <a:ea typeface="Calibri"/>
                <a:cs typeface="Calibri"/>
                <a:sym typeface="Calibri"/>
              </a:rPr>
              <a:t>School</a:t>
            </a:r>
            <a:r>
              <a:rPr lang="sv-SE" sz="1600" dirty="0">
                <a:solidFill>
                  <a:srgbClr val="6D6E71"/>
                </a:solidFill>
                <a:latin typeface="Calibri"/>
                <a:ea typeface="Calibri"/>
                <a:cs typeface="Calibri"/>
                <a:sym typeface="Calibri"/>
              </a:rPr>
              <a:t> </a:t>
            </a:r>
            <a:r>
              <a:rPr lang="sv-SE" sz="1600" dirty="0" err="1">
                <a:solidFill>
                  <a:srgbClr val="6D6E71"/>
                </a:solidFill>
                <a:latin typeface="Calibri"/>
                <a:ea typeface="Calibri"/>
                <a:cs typeface="Calibri"/>
                <a:sym typeface="Calibri"/>
              </a:rPr>
              <a:t>of</a:t>
            </a:r>
            <a:r>
              <a:rPr lang="sv-SE" sz="1600" dirty="0">
                <a:solidFill>
                  <a:srgbClr val="6D6E71"/>
                </a:solidFill>
                <a:latin typeface="Calibri"/>
                <a:ea typeface="Calibri"/>
                <a:cs typeface="Calibri"/>
                <a:sym typeface="Calibri"/>
              </a:rPr>
              <a:t> Public Health och chef för </a:t>
            </a:r>
            <a:r>
              <a:rPr lang="sv-SE" sz="1600" dirty="0" err="1">
                <a:solidFill>
                  <a:srgbClr val="6D6E71"/>
                </a:solidFill>
                <a:latin typeface="Calibri"/>
                <a:ea typeface="Calibri"/>
                <a:cs typeface="Calibri"/>
                <a:sym typeface="Calibri"/>
              </a:rPr>
              <a:t>Planetary</a:t>
            </a:r>
            <a:r>
              <a:rPr lang="sv-SE" sz="1600" dirty="0">
                <a:solidFill>
                  <a:srgbClr val="6D6E71"/>
                </a:solidFill>
                <a:latin typeface="Calibri"/>
                <a:ea typeface="Calibri"/>
                <a:cs typeface="Calibri"/>
                <a:sym typeface="Calibri"/>
              </a:rPr>
              <a:t> Health Alliance.</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b="1" dirty="0">
              <a:latin typeface="Calibri"/>
              <a:ea typeface="Calibri"/>
              <a:cs typeface="Calibri"/>
              <a:sym typeface="Calibri"/>
            </a:endParaRPr>
          </a:p>
          <a:p>
            <a:pPr marL="0" lvl="0" indent="0" rtl="0">
              <a:lnSpc>
                <a:spcPct val="100000"/>
              </a:lnSpc>
              <a:spcBef>
                <a:spcPts val="0"/>
              </a:spcBef>
              <a:spcAft>
                <a:spcPts val="0"/>
              </a:spcAft>
              <a:buClr>
                <a:srgbClr val="6D6E71"/>
              </a:buClr>
              <a:buSzPts val="3600"/>
              <a:buNone/>
            </a:pPr>
            <a:br>
              <a:rPr lang="sv-SE" sz="3600" dirty="0"/>
            </a:br>
            <a:br>
              <a:rPr lang="sv-SE" sz="3600" dirty="0"/>
            </a:br>
            <a:br>
              <a:rPr lang="sv-SE" sz="2800" dirty="0"/>
            </a:br>
            <a:br>
              <a:rPr lang="sv-SE" sz="2800" dirty="0"/>
            </a:br>
            <a:br>
              <a:rPr lang="sv-SE" sz="2000" dirty="0"/>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947" name="Google Shape;947;p4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Problemet med dagens affärsmodeller</a:t>
            </a:r>
            <a:endParaRPr/>
          </a:p>
        </p:txBody>
      </p:sp>
      <p:sp>
        <p:nvSpPr>
          <p:cNvPr id="948" name="Google Shape;948;p4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949" name="Google Shape;949;p4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953"/>
        <p:cNvGrpSpPr/>
        <p:nvPr/>
      </p:nvGrpSpPr>
      <p:grpSpPr>
        <a:xfrm>
          <a:off x="0" y="0"/>
          <a:ext cx="0" cy="0"/>
          <a:chOff x="0" y="0"/>
          <a:chExt cx="0" cy="0"/>
        </a:xfrm>
      </p:grpSpPr>
      <p:sp>
        <p:nvSpPr>
          <p:cNvPr id="954" name="Google Shape;954;p4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48</a:t>
            </a:fld>
            <a:endParaRPr/>
          </a:p>
        </p:txBody>
      </p:sp>
      <p:sp>
        <p:nvSpPr>
          <p:cNvPr id="955" name="Google Shape;955;p48"/>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Natur: </a:t>
            </a:r>
            <a:r>
              <a:rPr lang="sv-SE" sz="1600" dirty="0">
                <a:solidFill>
                  <a:srgbClr val="6D6E71"/>
                </a:solidFill>
                <a:latin typeface="Calibri"/>
                <a:ea typeface="Calibri"/>
                <a:cs typeface="Calibri"/>
                <a:sym typeface="Calibri"/>
              </a:rPr>
              <a:t>Utan naturen kan vi inte överleva, men ändå förstör vi miljön och livsvarelserna på vår planet snabbare än någonsin – och det på vår egen risk. Förlusten av biologisk mångfald hotar vår framtid och vårt välbefinnande. Den påverkar inte bara hälsan utan stör även den globala livsmedelskedjan.</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Klimatförändringar har redan allvarliga effekter på vår hälsa, som torka, översvämningar, orkaner och värmeböljor som orsakar lidande och död. Men det som är mindre känt är hur förlusten av biologisk mångfald skadar våra liv och hotar de ekologiska cykler som håller oss vid liv. FN:s generalsekreterare </a:t>
            </a:r>
            <a:r>
              <a:rPr lang="sv-SE" sz="1600" dirty="0" err="1">
                <a:solidFill>
                  <a:srgbClr val="6D6E71"/>
                </a:solidFill>
                <a:latin typeface="Calibri"/>
                <a:ea typeface="Calibri"/>
                <a:cs typeface="Calibri"/>
                <a:sym typeface="Calibri"/>
              </a:rPr>
              <a:t>António</a:t>
            </a:r>
            <a:r>
              <a:rPr lang="sv-SE" sz="1600" dirty="0">
                <a:solidFill>
                  <a:srgbClr val="6D6E71"/>
                </a:solidFill>
                <a:latin typeface="Calibri"/>
                <a:ea typeface="Calibri"/>
                <a:cs typeface="Calibri"/>
                <a:sym typeface="Calibri"/>
              </a:rPr>
              <a:t> </a:t>
            </a:r>
            <a:r>
              <a:rPr lang="sv-SE" sz="1600" dirty="0" err="1">
                <a:solidFill>
                  <a:srgbClr val="6D6E71"/>
                </a:solidFill>
                <a:latin typeface="Calibri"/>
                <a:ea typeface="Calibri"/>
                <a:cs typeface="Calibri"/>
                <a:sym typeface="Calibri"/>
              </a:rPr>
              <a:t>Guterres</a:t>
            </a:r>
            <a:r>
              <a:rPr lang="sv-SE" sz="1600" dirty="0">
                <a:solidFill>
                  <a:srgbClr val="6D6E71"/>
                </a:solidFill>
                <a:latin typeface="Calibri"/>
                <a:ea typeface="Calibri"/>
                <a:cs typeface="Calibri"/>
                <a:sym typeface="Calibri"/>
              </a:rPr>
              <a:t> sa till världens ledare på COP förra året att "vi är inte i harmoni med naturen" och att "mänskligheten har blivit ett vapen för massutrotning". Han varnade för att vi i slutändan begår självmord genom ombud.</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Vad är våra alternativ?</a:t>
            </a:r>
            <a:endParaRPr sz="1600" b="1"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br>
              <a:rPr lang="sv-SE" sz="1600" dirty="0">
                <a:solidFill>
                  <a:srgbClr val="6D6E71"/>
                </a:solidFill>
                <a:latin typeface="Calibri"/>
                <a:ea typeface="Calibri"/>
                <a:cs typeface="Calibri"/>
                <a:sym typeface="Calibri"/>
              </a:rPr>
            </a:br>
            <a:br>
              <a:rPr lang="sv-SE" sz="1600" dirty="0">
                <a:solidFill>
                  <a:srgbClr val="6D6E71"/>
                </a:solidFill>
                <a:latin typeface="Calibri"/>
                <a:ea typeface="Calibri"/>
                <a:cs typeface="Calibri"/>
                <a:sym typeface="Calibri"/>
              </a:rPr>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956" name="Google Shape;956;p4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Problemet med dagens affärsmodeller</a:t>
            </a:r>
            <a:endParaRPr/>
          </a:p>
        </p:txBody>
      </p:sp>
      <p:sp>
        <p:nvSpPr>
          <p:cNvPr id="957" name="Google Shape;957;p4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958" name="Google Shape;958;p48"/>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62"/>
        <p:cNvGrpSpPr/>
        <p:nvPr/>
      </p:nvGrpSpPr>
      <p:grpSpPr>
        <a:xfrm>
          <a:off x="0" y="0"/>
          <a:ext cx="0" cy="0"/>
          <a:chOff x="0" y="0"/>
          <a:chExt cx="0" cy="0"/>
        </a:xfrm>
      </p:grpSpPr>
      <p:sp>
        <p:nvSpPr>
          <p:cNvPr id="963" name="Google Shape;963;p4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49</a:t>
            </a:fld>
            <a:endParaRPr/>
          </a:p>
        </p:txBody>
      </p:sp>
      <p:sp>
        <p:nvSpPr>
          <p:cNvPr id="964" name="Google Shape;964;p4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Den </a:t>
            </a:r>
            <a:r>
              <a:rPr lang="sv-SE" sz="1600" b="1" dirty="0">
                <a:solidFill>
                  <a:srgbClr val="6D6E71"/>
                </a:solidFill>
                <a:latin typeface="Calibri"/>
                <a:ea typeface="Calibri"/>
                <a:cs typeface="Calibri"/>
                <a:sym typeface="Calibri"/>
              </a:rPr>
              <a:t>cirkulära ekonomin</a:t>
            </a:r>
            <a:r>
              <a:rPr lang="sv-SE" sz="1600" dirty="0">
                <a:solidFill>
                  <a:srgbClr val="6D6E71"/>
                </a:solidFill>
                <a:latin typeface="Calibri"/>
                <a:ea typeface="Calibri"/>
                <a:cs typeface="Calibri"/>
                <a:sym typeface="Calibri"/>
              </a:rPr>
              <a:t> är en modell för produktion och konsumtion som fokuserar på att minimera avfall och utnyttja resurser effektivt. I stället för den traditionella linjära modellen – där produkter tillverkas, används och sedan slängs – strävar den cirkulära ekonomin efter att hålla resurser i bruk så länge som möjligt, maximera deras värde under hela livslängden och återvinna material och produkter när de når slutet av sin användning.</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I en cirkulär ekonomi designas produkterna för att vara hållbara, reparerbara och återvinningsbara. Material återanvänds, </a:t>
            </a:r>
            <a:r>
              <a:rPr lang="sv-SE" sz="1600" dirty="0" err="1">
                <a:solidFill>
                  <a:srgbClr val="6D6E71"/>
                </a:solidFill>
                <a:latin typeface="Calibri"/>
                <a:ea typeface="Calibri"/>
                <a:cs typeface="Calibri"/>
                <a:sym typeface="Calibri"/>
              </a:rPr>
              <a:t>återtillverkas</a:t>
            </a:r>
            <a:r>
              <a:rPr lang="sv-SE" sz="1600" dirty="0">
                <a:solidFill>
                  <a:srgbClr val="6D6E71"/>
                </a:solidFill>
                <a:latin typeface="Calibri"/>
                <a:ea typeface="Calibri"/>
                <a:cs typeface="Calibri"/>
                <a:sym typeface="Calibri"/>
              </a:rPr>
              <a:t> eller återvinns för att skapa nya produkter, vilket sluter kretsloppet och minskar behovet av nya råvaror. Detta tillvägagångssätt sparar resurser, minskar energiåtgången och minimerar miljöpåverkan.</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dirty="0">
                <a:solidFill>
                  <a:srgbClr val="6D6E71"/>
                </a:solidFill>
                <a:latin typeface="Calibri"/>
                <a:ea typeface="Calibri"/>
                <a:cs typeface="Calibri"/>
                <a:sym typeface="Calibri"/>
              </a:rPr>
            </a:br>
            <a:br>
              <a:rPr lang="sv-SE" sz="1600" dirty="0">
                <a:solidFill>
                  <a:srgbClr val="6D6E71"/>
                </a:solidFill>
                <a:latin typeface="Calibri"/>
                <a:ea typeface="Calibri"/>
                <a:cs typeface="Calibri"/>
                <a:sym typeface="Calibri"/>
              </a:rPr>
            </a:br>
            <a:br>
              <a:rPr lang="sv-SE" sz="1600" dirty="0">
                <a:solidFill>
                  <a:srgbClr val="6D6E71"/>
                </a:solidFill>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965" name="Google Shape;965;p4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Omfamnar du den cirkulära ekonomin?</a:t>
            </a:r>
            <a:endParaRPr/>
          </a:p>
        </p:txBody>
      </p:sp>
      <p:sp>
        <p:nvSpPr>
          <p:cNvPr id="966" name="Google Shape;966;p4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967" name="Google Shape;967;p4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a:t>
            </a:fld>
            <a:endParaRPr/>
          </a:p>
        </p:txBody>
      </p:sp>
      <p:sp>
        <p:nvSpPr>
          <p:cNvPr id="578" name="Google Shape;578;p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Att starta ett företag med fokus på </a:t>
            </a:r>
            <a:r>
              <a:rPr lang="sv-SE" sz="1600" dirty="0" err="1">
                <a:latin typeface="Calibri"/>
                <a:ea typeface="Calibri"/>
                <a:cs typeface="Calibri"/>
                <a:sym typeface="Calibri"/>
              </a:rPr>
              <a:t>eco-health</a:t>
            </a:r>
            <a:r>
              <a:rPr lang="sv-SE" sz="1600" dirty="0">
                <a:latin typeface="Calibri"/>
                <a:ea typeface="Calibri"/>
                <a:cs typeface="Calibri"/>
                <a:sym typeface="Calibri"/>
              </a:rPr>
              <a:t> </a:t>
            </a:r>
            <a:r>
              <a:rPr lang="sv-SE" sz="1600" dirty="0" err="1">
                <a:latin typeface="Calibri"/>
                <a:ea typeface="Calibri"/>
                <a:cs typeface="Calibri"/>
                <a:sym typeface="Calibri"/>
              </a:rPr>
              <a:t>tourism</a:t>
            </a:r>
            <a:r>
              <a:rPr lang="sv-SE" sz="1600" dirty="0">
                <a:latin typeface="Calibri"/>
                <a:ea typeface="Calibri"/>
                <a:cs typeface="Calibri"/>
                <a:sym typeface="Calibri"/>
              </a:rPr>
              <a:t> är mer än en satsning – det är ett åtagande för hållbarhet, bevarande och en positiv långsiktig påverkan. Det handlar om att skapa upplevelser som inte bara ger resenärerna en inblick i naturens skönhet, utan också bidrar till bevarandet av vår planet och stöder samhället på exempelvis lokal nivå.</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När du påbörjar denna resa, tänk på de möjligheter som ligger framför dig. Föreställ dig att du utvecklar upplevelser som skapar en djupare koppling mellan människor och naturen, samtidigt som de väcker en känsla av uppskattning för vår planets resurser.</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Tänk på de unika egenskaperna hos den plats du vill visa upp. Oavsett om det handlar om regnskogar i Costa Rica, savanner i Afrika eller korallrev i Australien, finns det alltid något att upptäcka.</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Tänk bortom bara sightseeing och äventyr – föreställ dig möjligheter till meningsfullt engagemang med lokala kulturer och traditioner. Hur kan du skapa upplevelser som stärker samhällen på exempelvis lokal nivå, firar deras arv och stödjer deras försörjning?</a:t>
            </a:r>
            <a:endParaRPr sz="1600" dirty="0">
              <a:latin typeface="Calibri"/>
              <a:ea typeface="Calibri"/>
              <a:cs typeface="Calibri"/>
              <a:sym typeface="Calibri"/>
            </a:endParaRPr>
          </a:p>
          <a:p>
            <a:pPr marL="0" lvl="0" indent="0" algn="just"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579" name="Google Shape;579;p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Inledning</a:t>
            </a:r>
            <a:endParaRPr/>
          </a:p>
        </p:txBody>
      </p:sp>
      <p:sp>
        <p:nvSpPr>
          <p:cNvPr id="580" name="Google Shape;580;p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Mitt ekoturismprojekt</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971"/>
        <p:cNvGrpSpPr/>
        <p:nvPr/>
      </p:nvGrpSpPr>
      <p:grpSpPr>
        <a:xfrm>
          <a:off x="0" y="0"/>
          <a:ext cx="0" cy="0"/>
          <a:chOff x="0" y="0"/>
          <a:chExt cx="0" cy="0"/>
        </a:xfrm>
      </p:grpSpPr>
      <p:sp>
        <p:nvSpPr>
          <p:cNvPr id="972" name="Google Shape;972;p5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50</a:t>
            </a:fld>
            <a:endParaRPr/>
          </a:p>
        </p:txBody>
      </p:sp>
      <p:sp>
        <p:nvSpPr>
          <p:cNvPr id="973" name="Google Shape;973;p50"/>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None/>
            </a:pPr>
            <a:r>
              <a:rPr lang="sv-SE" sz="1600" dirty="0">
                <a:solidFill>
                  <a:srgbClr val="6D6E71"/>
                </a:solidFill>
                <a:latin typeface="Calibri"/>
                <a:ea typeface="Calibri"/>
                <a:cs typeface="Calibri"/>
                <a:sym typeface="Calibri"/>
              </a:rPr>
              <a:t>Viktiga principer för den cirkulära ekonomin inkluderar bland annat:</a:t>
            </a:r>
            <a:endParaRPr sz="1600"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AutoNum type="arabicPeriod"/>
            </a:pPr>
            <a:r>
              <a:rPr lang="sv-SE" sz="1600" b="1" dirty="0">
                <a:solidFill>
                  <a:srgbClr val="6D6E71"/>
                </a:solidFill>
                <a:latin typeface="Calibri"/>
                <a:ea typeface="Calibri"/>
                <a:cs typeface="Calibri"/>
                <a:sym typeface="Calibri"/>
              </a:rPr>
              <a:t>Designa bort avfall och föroreningar</a:t>
            </a:r>
            <a:r>
              <a:rPr lang="sv-SE" sz="1600" dirty="0">
                <a:solidFill>
                  <a:srgbClr val="6D6E71"/>
                </a:solidFill>
                <a:latin typeface="Calibri"/>
                <a:ea typeface="Calibri"/>
                <a:cs typeface="Calibri"/>
                <a:sym typeface="Calibri"/>
              </a:rPr>
              <a:t>: Produkterna utformas med slutet i åtanke för att säkerställa att de enkelt kan demonteras och återvinnas när deras livscykel är slut.</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AutoNum type="arabicPeriod"/>
            </a:pPr>
            <a:r>
              <a:rPr lang="sv-SE" sz="1600" b="1" dirty="0">
                <a:solidFill>
                  <a:srgbClr val="6D6E71"/>
                </a:solidFill>
                <a:latin typeface="Calibri"/>
                <a:ea typeface="Calibri"/>
                <a:cs typeface="Calibri"/>
                <a:sym typeface="Calibri"/>
              </a:rPr>
              <a:t>Hålla produkter och material i bruk</a:t>
            </a:r>
            <a:r>
              <a:rPr lang="sv-SE" sz="1600" dirty="0">
                <a:solidFill>
                  <a:srgbClr val="6D6E71"/>
                </a:solidFill>
                <a:latin typeface="Calibri"/>
                <a:ea typeface="Calibri"/>
                <a:cs typeface="Calibri"/>
                <a:sym typeface="Calibri"/>
              </a:rPr>
              <a:t>: Genom att förlänga produkternas livslängd genom reparation, renovering och återanvändning kan man maximera deras värde och minska avfallet.</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AutoNum type="arabicPeriod"/>
            </a:pPr>
            <a:r>
              <a:rPr lang="sv-SE" sz="1600" b="1" dirty="0">
                <a:solidFill>
                  <a:srgbClr val="6D6E71"/>
                </a:solidFill>
                <a:latin typeface="Calibri"/>
                <a:ea typeface="Calibri"/>
                <a:cs typeface="Calibri"/>
                <a:sym typeface="Calibri"/>
              </a:rPr>
              <a:t>Regenerering av naturliga system</a:t>
            </a:r>
            <a:r>
              <a:rPr lang="sv-SE" sz="1600" dirty="0">
                <a:solidFill>
                  <a:srgbClr val="6D6E71"/>
                </a:solidFill>
                <a:latin typeface="Calibri"/>
                <a:ea typeface="Calibri"/>
                <a:cs typeface="Calibri"/>
                <a:sym typeface="Calibri"/>
              </a:rPr>
              <a:t>: Genom att betona användningen av förnybara resurser och designa system som arbetar i harmoni med naturen kan ekosystem återställas och miljöförstöring minskas.</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AutoNum type="arabicPeriod"/>
            </a:pPr>
            <a:r>
              <a:rPr lang="sv-SE" sz="1600" b="1" dirty="0">
                <a:solidFill>
                  <a:srgbClr val="6D6E71"/>
                </a:solidFill>
                <a:latin typeface="Calibri"/>
                <a:ea typeface="Calibri"/>
                <a:cs typeface="Calibri"/>
                <a:sym typeface="Calibri"/>
              </a:rPr>
              <a:t>Övergång till förnybar energi</a:t>
            </a:r>
            <a:r>
              <a:rPr lang="sv-SE" sz="1600" dirty="0">
                <a:solidFill>
                  <a:srgbClr val="6D6E71"/>
                </a:solidFill>
                <a:latin typeface="Calibri"/>
                <a:ea typeface="Calibri"/>
                <a:cs typeface="Calibri"/>
                <a:sym typeface="Calibri"/>
              </a:rPr>
              <a:t>: Att övergå från fossila bränslen till förnybara energikällor som sol- och vindkraft minskar beroendet av ändliga resurser och hjälper till att motverka klimatförändringarna.</a:t>
            </a:r>
            <a:endParaRPr sz="1600" dirty="0">
              <a:solidFill>
                <a:srgbClr val="6D6E71"/>
              </a:solidFill>
              <a:latin typeface="Calibri"/>
              <a:ea typeface="Calibri"/>
              <a:cs typeface="Calibri"/>
              <a:sym typeface="Calibri"/>
            </a:endParaRPr>
          </a:p>
          <a:p>
            <a:pPr marL="0" lvl="0" indent="0" algn="just" rtl="0">
              <a:lnSpc>
                <a:spcPct val="100000"/>
              </a:lnSpc>
              <a:spcBef>
                <a:spcPts val="1200"/>
              </a:spcBef>
              <a:spcAft>
                <a:spcPts val="0"/>
              </a:spcAft>
              <a:buNone/>
            </a:pPr>
            <a:endParaRPr sz="1600" b="1"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b="0" i="0" u="none" strike="noStrike" dirty="0"/>
            </a:br>
            <a:br>
              <a:rPr lang="sv-SE" sz="2000" dirty="0"/>
            </a:br>
            <a:br>
              <a:rPr lang="sv-SE" sz="1600" dirty="0">
                <a:latin typeface="Calibri"/>
                <a:ea typeface="Calibri"/>
                <a:cs typeface="Calibri"/>
                <a:sym typeface="Calibri"/>
              </a:rPr>
            </a:br>
            <a:br>
              <a:rPr lang="sv-SE" sz="1600" dirty="0">
                <a:latin typeface="Calibri"/>
                <a:ea typeface="Calibri"/>
                <a:cs typeface="Calibri"/>
                <a:sym typeface="Calibri"/>
              </a:rPr>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974" name="Google Shape;974;p5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Omfamnar du den cirkulära ekonomin?</a:t>
            </a:r>
            <a:endParaRPr/>
          </a:p>
        </p:txBody>
      </p:sp>
      <p:sp>
        <p:nvSpPr>
          <p:cNvPr id="975" name="Google Shape;975;p5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976" name="Google Shape;976;p5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80"/>
        <p:cNvGrpSpPr/>
        <p:nvPr/>
      </p:nvGrpSpPr>
      <p:grpSpPr>
        <a:xfrm>
          <a:off x="0" y="0"/>
          <a:ext cx="0" cy="0"/>
          <a:chOff x="0" y="0"/>
          <a:chExt cx="0" cy="0"/>
        </a:xfrm>
      </p:grpSpPr>
      <p:sp>
        <p:nvSpPr>
          <p:cNvPr id="981" name="Google Shape;981;p5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51</a:t>
            </a:fld>
            <a:endParaRPr/>
          </a:p>
        </p:txBody>
      </p:sp>
      <p:sp>
        <p:nvSpPr>
          <p:cNvPr id="982" name="Google Shape;982;p51"/>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None/>
            </a:pPr>
            <a:r>
              <a:rPr lang="sv-SE" sz="1600" dirty="0">
                <a:solidFill>
                  <a:srgbClr val="6D6E71"/>
                </a:solidFill>
                <a:latin typeface="Calibri"/>
                <a:ea typeface="Calibri"/>
                <a:cs typeface="Calibri"/>
                <a:sym typeface="Calibri"/>
              </a:rPr>
              <a:t>Den funktionella ekonomin och den kooperativa ekonomin är två modeller som prioriterar samarbete, hållbarhet och socialt välbefinnande framför traditionella vinstdrivna tillvägagångssätt. Här är en uppdelning av var och en:</a:t>
            </a:r>
            <a:endParaRPr sz="1600"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AutoNum type="arabicPeriod"/>
            </a:pPr>
            <a:r>
              <a:rPr lang="sv-SE" sz="1600" b="1" dirty="0">
                <a:solidFill>
                  <a:srgbClr val="6D6E71"/>
                </a:solidFill>
                <a:latin typeface="Calibri"/>
                <a:ea typeface="Calibri"/>
                <a:cs typeface="Calibri"/>
                <a:sym typeface="Calibri"/>
              </a:rPr>
              <a:t>Funktionell ekonomi</a:t>
            </a:r>
            <a:r>
              <a:rPr lang="sv-SE" sz="1600" dirty="0">
                <a:solidFill>
                  <a:srgbClr val="6D6E71"/>
                </a:solidFill>
                <a:latin typeface="Calibri"/>
                <a:ea typeface="Calibri"/>
                <a:cs typeface="Calibri"/>
                <a:sym typeface="Calibri"/>
              </a:rPr>
              <a:t>:</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Fokus ligger på produkternas eller tjänsternas prestanda och nytta snarare än på ägandet av dem.</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Konsumenterna får tillgång till produkter via tjänster som uthyrning, leasing eller delningsplattformar istället för att äga dem direkt.</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Målet är att maximera resursanvändningen och minimera avfall genom att säkerställa att produkterna används effektivt under hela sin livscykel.</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Produkterna är utformade för att vara hållbara, reparerbara och uppgraderingsbara, vilket förlänger deras livslängd och minskar behovet av nyproduktion.</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Denna modell uppmuntrar företag att ta ansvar för sina produkters hela livscykel, inklusive avfallshantering och återvinning.</a:t>
            </a:r>
            <a:endParaRPr sz="1600" dirty="0">
              <a:solidFill>
                <a:srgbClr val="6D6E71"/>
              </a:solidFill>
              <a:latin typeface="Calibri"/>
              <a:ea typeface="Calibri"/>
              <a:cs typeface="Calibri"/>
              <a:sym typeface="Calibri"/>
            </a:endParaRPr>
          </a:p>
          <a:p>
            <a:pPr marL="457200" lvl="0" indent="0" algn="just" rtl="0">
              <a:lnSpc>
                <a:spcPct val="100000"/>
              </a:lnSpc>
              <a:spcBef>
                <a:spcPts val="1200"/>
              </a:spcBef>
              <a:spcAft>
                <a:spcPts val="0"/>
              </a:spcAft>
              <a:buNone/>
            </a:pPr>
            <a:endParaRPr sz="1600" dirty="0">
              <a:solidFill>
                <a:srgbClr val="6D6E71"/>
              </a:solidFill>
              <a:latin typeface="Calibri"/>
              <a:ea typeface="Calibri"/>
              <a:cs typeface="Calibri"/>
              <a:sym typeface="Calibri"/>
            </a:endParaRPr>
          </a:p>
          <a:p>
            <a:pPr marL="0" lvl="0" indent="0" algn="just" rtl="0">
              <a:lnSpc>
                <a:spcPct val="100000"/>
              </a:lnSpc>
              <a:spcBef>
                <a:spcPts val="0"/>
              </a:spcBef>
              <a:spcAft>
                <a:spcPts val="0"/>
              </a:spcAft>
              <a:buClr>
                <a:srgbClr val="6D6E71"/>
              </a:buClr>
              <a:buSzPts val="2800"/>
              <a:buNone/>
            </a:pPr>
            <a:br>
              <a:rPr lang="sv-SE" sz="1600" dirty="0">
                <a:solidFill>
                  <a:srgbClr val="6D6E71"/>
                </a:solidFill>
                <a:latin typeface="Calibri"/>
                <a:ea typeface="Calibri"/>
                <a:cs typeface="Calibri"/>
                <a:sym typeface="Calibri"/>
              </a:rPr>
            </a:br>
            <a:br>
              <a:rPr lang="sv-SE" sz="1600" dirty="0">
                <a:solidFill>
                  <a:srgbClr val="6D6E71"/>
                </a:solidFill>
                <a:latin typeface="Calibri"/>
                <a:ea typeface="Calibri"/>
                <a:cs typeface="Calibri"/>
                <a:sym typeface="Calibri"/>
              </a:rPr>
            </a:br>
            <a:br>
              <a:rPr lang="sv-SE" sz="1600" dirty="0">
                <a:solidFill>
                  <a:srgbClr val="6D6E71"/>
                </a:solidFill>
                <a:latin typeface="Calibri"/>
                <a:ea typeface="Calibri"/>
                <a:cs typeface="Calibri"/>
                <a:sym typeface="Calibri"/>
              </a:rPr>
            </a:br>
            <a:br>
              <a:rPr lang="sv-SE" sz="1600" dirty="0">
                <a:solidFill>
                  <a:srgbClr val="6D6E71"/>
                </a:solidFill>
                <a:latin typeface="Calibri"/>
                <a:ea typeface="Calibri"/>
                <a:cs typeface="Calibri"/>
                <a:sym typeface="Calibri"/>
              </a:rPr>
            </a:br>
            <a:endParaRPr sz="1600" dirty="0">
              <a:solidFill>
                <a:srgbClr val="6D6E71"/>
              </a:solidFill>
              <a:latin typeface="Calibri"/>
              <a:ea typeface="Calibri"/>
              <a:cs typeface="Calibri"/>
              <a:sym typeface="Calibri"/>
            </a:endParaRPr>
          </a:p>
        </p:txBody>
      </p:sp>
      <p:sp>
        <p:nvSpPr>
          <p:cNvPr id="983" name="Google Shape;983;p5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Den funktionella ekonomin och den kooperativa ekonomin</a:t>
            </a:r>
            <a:endParaRPr/>
          </a:p>
        </p:txBody>
      </p:sp>
      <p:sp>
        <p:nvSpPr>
          <p:cNvPr id="984" name="Google Shape;984;p5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985" name="Google Shape;985;p5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89"/>
        <p:cNvGrpSpPr/>
        <p:nvPr/>
      </p:nvGrpSpPr>
      <p:grpSpPr>
        <a:xfrm>
          <a:off x="0" y="0"/>
          <a:ext cx="0" cy="0"/>
          <a:chOff x="0" y="0"/>
          <a:chExt cx="0" cy="0"/>
        </a:xfrm>
      </p:grpSpPr>
      <p:sp>
        <p:nvSpPr>
          <p:cNvPr id="990" name="Google Shape;990;p5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52</a:t>
            </a:fld>
            <a:endParaRPr/>
          </a:p>
        </p:txBody>
      </p:sp>
      <p:sp>
        <p:nvSpPr>
          <p:cNvPr id="991" name="Google Shape;991;p52"/>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457200" lvl="0" indent="-330200" rtl="0">
              <a:lnSpc>
                <a:spcPct val="115000"/>
              </a:lnSpc>
              <a:spcBef>
                <a:spcPts val="1200"/>
              </a:spcBef>
              <a:spcAft>
                <a:spcPts val="0"/>
              </a:spcAft>
              <a:buClr>
                <a:srgbClr val="6D6E71"/>
              </a:buClr>
              <a:buSzPts val="1600"/>
              <a:buAutoNum type="arabicPeriod" startAt="2"/>
            </a:pPr>
            <a:r>
              <a:rPr lang="sv-SE" sz="1600" b="1" dirty="0">
                <a:solidFill>
                  <a:srgbClr val="6D6E71"/>
                </a:solidFill>
                <a:latin typeface="Calibri"/>
                <a:ea typeface="Calibri"/>
                <a:cs typeface="Calibri"/>
                <a:sym typeface="Calibri"/>
              </a:rPr>
              <a:t>Kooperativ ekonomi</a:t>
            </a:r>
            <a:r>
              <a:rPr lang="sv-SE" sz="1600" dirty="0">
                <a:solidFill>
                  <a:srgbClr val="6D6E71"/>
                </a:solidFill>
                <a:latin typeface="Calibri"/>
                <a:ea typeface="Calibri"/>
                <a:cs typeface="Calibri"/>
                <a:sym typeface="Calibri"/>
              </a:rPr>
              <a:t>:</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Den kooperativa ekonomin handlar om att ägandet och kontrollen ska vara gemensam. Alla medlemmar, som kan vara anställda, kunder eller människor i lokalsamhället, har inflytande.</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Kooperativet drivs av sina medlemmar, och alla har möjlighet att vara med och fatta beslut om hur det ska styras.</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Vinsterna delas rättvist mellan medlemmarna eller återinvesteras i kooperativet, istället för att bara gå till aktieägare.</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dirty="0">
                <a:solidFill>
                  <a:srgbClr val="6D6E71"/>
                </a:solidFill>
                <a:latin typeface="Calibri"/>
                <a:ea typeface="Calibri"/>
                <a:cs typeface="Calibri"/>
                <a:sym typeface="Calibri"/>
              </a:rPr>
              <a:t>Kooperativ finns inom många olika områden, som jordbruk, bostäder och konsumentprodukter, och fokuserar på att skapa ekonomisk rättvisa och samhällsgemenskap.</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Både den funktionella ekonomin och den kooperativa ekonomin utmanar det traditionella sättet att driva företag. De sätter hållbarhet, socialt ansvar och samarbete först, istället för bara vinst. De erbjuder ett alternativ som är mer inkluderande och hållbart.</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b="1"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992" name="Google Shape;992;p52"/>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Den funktionella ekonomin och den kooperativa ekonomin</a:t>
            </a:r>
            <a:endParaRPr/>
          </a:p>
        </p:txBody>
      </p:sp>
      <p:sp>
        <p:nvSpPr>
          <p:cNvPr id="993" name="Google Shape;993;p52"/>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994" name="Google Shape;994;p52"/>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98"/>
        <p:cNvGrpSpPr/>
        <p:nvPr/>
      </p:nvGrpSpPr>
      <p:grpSpPr>
        <a:xfrm>
          <a:off x="0" y="0"/>
          <a:ext cx="0" cy="0"/>
          <a:chOff x="0" y="0"/>
          <a:chExt cx="0" cy="0"/>
        </a:xfrm>
      </p:grpSpPr>
      <p:sp>
        <p:nvSpPr>
          <p:cNvPr id="999" name="Google Shape;999;p5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53</a:t>
            </a:fld>
            <a:endParaRPr/>
          </a:p>
        </p:txBody>
      </p:sp>
      <p:sp>
        <p:nvSpPr>
          <p:cNvPr id="1000" name="Google Shape;1000;p53"/>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None/>
            </a:pPr>
            <a:r>
              <a:rPr lang="sv-SE" sz="1600" dirty="0">
                <a:solidFill>
                  <a:srgbClr val="6D6E71"/>
                </a:solidFill>
                <a:latin typeface="Calibri"/>
                <a:ea typeface="Calibri"/>
                <a:cs typeface="Calibri"/>
                <a:sym typeface="Calibri"/>
              </a:rPr>
              <a:t>Den sociala och solidariska ekonomin (SSE) handlar om att sätta socialt välbefinnande och samarbete framför att bara tjäna pengar. Företag och organisationer inom SSE arbetar för att möta sociala behov, främja inkludering och samarbeta med samhällen. Några viktiga egenskaper för SSE är:</a:t>
            </a:r>
            <a:endParaRPr sz="1600"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Sociala mål</a:t>
            </a:r>
            <a:r>
              <a:rPr lang="sv-SE" sz="1600" dirty="0">
                <a:solidFill>
                  <a:srgbClr val="6D6E71"/>
                </a:solidFill>
                <a:latin typeface="Calibri"/>
                <a:ea typeface="Calibri"/>
                <a:cs typeface="Calibri"/>
                <a:sym typeface="Calibri"/>
              </a:rPr>
              <a:t>: SSE-företag fokuserar på att minska fattigdom, skapa jobb, utveckla samhällen och ta hand om miljön.</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Solidaritet och samarbete</a:t>
            </a:r>
            <a:r>
              <a:rPr lang="sv-SE" sz="1600" dirty="0">
                <a:solidFill>
                  <a:srgbClr val="6D6E71"/>
                </a:solidFill>
                <a:latin typeface="Calibri"/>
                <a:ea typeface="Calibri"/>
                <a:cs typeface="Calibri"/>
                <a:sym typeface="Calibri"/>
              </a:rPr>
              <a:t>: I SSE är det viktigt att hjälpa varandra och samarbeta istället för att konkurrera. Det innebär ofta att alla delar på ägande, tar beslut tillsammans och delar på vinsterna.</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Inkludering och egenmakt</a:t>
            </a:r>
            <a:r>
              <a:rPr lang="sv-SE" sz="1600" dirty="0">
                <a:solidFill>
                  <a:srgbClr val="6D6E71"/>
                </a:solidFill>
                <a:latin typeface="Calibri"/>
                <a:ea typeface="Calibri"/>
                <a:cs typeface="Calibri"/>
                <a:sym typeface="Calibri"/>
              </a:rPr>
              <a:t>: SSE vill att alla, även de som vanligtvis är utanför samhället, ska kunna delta och få rättvisa möjligheter. Det handlar om att ge människor möjlighet att påverka och vara med i ekonomiska aktiviteter.</a:t>
            </a:r>
            <a:endParaRPr sz="1600" dirty="0">
              <a:solidFill>
                <a:srgbClr val="6D6E71"/>
              </a:solidFill>
              <a:latin typeface="Calibri"/>
              <a:ea typeface="Calibri"/>
              <a:cs typeface="Calibri"/>
              <a:sym typeface="Calibri"/>
            </a:endParaRPr>
          </a:p>
          <a:p>
            <a:pPr marL="457200" lvl="0" indent="0" rtl="0">
              <a:lnSpc>
                <a:spcPct val="100000"/>
              </a:lnSpc>
              <a:spcBef>
                <a:spcPts val="1200"/>
              </a:spcBef>
              <a:spcAft>
                <a:spcPts val="0"/>
              </a:spcAft>
              <a:buNone/>
            </a:pPr>
            <a:br>
              <a:rPr lang="sv-SE" sz="2000" dirty="0"/>
            </a:br>
            <a:br>
              <a:rPr lang="sv-SE" sz="2000" dirty="0"/>
            </a:br>
            <a:endParaRPr sz="1600" dirty="0">
              <a:latin typeface="Calibri"/>
              <a:ea typeface="Calibri"/>
              <a:cs typeface="Calibri"/>
              <a:sym typeface="Calibri"/>
            </a:endParaRPr>
          </a:p>
        </p:txBody>
      </p:sp>
      <p:sp>
        <p:nvSpPr>
          <p:cNvPr id="1001" name="Google Shape;1001;p5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Den sociala och solidariska ekonomin (SSE)</a:t>
            </a:r>
            <a:endParaRPr/>
          </a:p>
        </p:txBody>
      </p:sp>
      <p:sp>
        <p:nvSpPr>
          <p:cNvPr id="1002" name="Google Shape;1002;p5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003" name="Google Shape;1003;p53"/>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07"/>
        <p:cNvGrpSpPr/>
        <p:nvPr/>
      </p:nvGrpSpPr>
      <p:grpSpPr>
        <a:xfrm>
          <a:off x="0" y="0"/>
          <a:ext cx="0" cy="0"/>
          <a:chOff x="0" y="0"/>
          <a:chExt cx="0" cy="0"/>
        </a:xfrm>
      </p:grpSpPr>
      <p:sp>
        <p:nvSpPr>
          <p:cNvPr id="1008" name="Google Shape;1008;p5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54</a:t>
            </a:fld>
            <a:endParaRPr/>
          </a:p>
        </p:txBody>
      </p:sp>
      <p:sp>
        <p:nvSpPr>
          <p:cNvPr id="1009" name="Google Shape;1009;p54"/>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457200" lvl="0" indent="-330200" rtl="0">
              <a:lnSpc>
                <a:spcPct val="115000"/>
              </a:lnSpc>
              <a:spcBef>
                <a:spcPts val="120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Hållbara metoder</a:t>
            </a:r>
            <a:r>
              <a:rPr lang="sv-SE" sz="1600" dirty="0">
                <a:solidFill>
                  <a:srgbClr val="6D6E71"/>
                </a:solidFill>
                <a:latin typeface="Calibri"/>
                <a:ea typeface="Calibri"/>
                <a:cs typeface="Calibri"/>
                <a:sym typeface="Calibri"/>
              </a:rPr>
              <a:t>: Företag inom SSE använder hållbara metoder för att minska miljöpåverkan och stärka ekosystemen långsiktigt.</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Lokal utveckling</a:t>
            </a:r>
            <a:r>
              <a:rPr lang="sv-SE" sz="1600" dirty="0">
                <a:solidFill>
                  <a:srgbClr val="6D6E71"/>
                </a:solidFill>
                <a:latin typeface="Calibri"/>
                <a:ea typeface="Calibri"/>
                <a:cs typeface="Calibri"/>
                <a:sym typeface="Calibri"/>
              </a:rPr>
              <a:t>: SSE stödjer lokala producenter och företag för att skapa mer självförsörjning och skydda samhällen mot ekonomiska kriser.</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Olika organisatoriska former</a:t>
            </a:r>
            <a:r>
              <a:rPr lang="sv-SE" sz="1600" dirty="0">
                <a:solidFill>
                  <a:srgbClr val="6D6E71"/>
                </a:solidFill>
                <a:latin typeface="Calibri"/>
                <a:ea typeface="Calibri"/>
                <a:cs typeface="Calibri"/>
                <a:sym typeface="Calibri"/>
              </a:rPr>
              <a:t>: SSE består av olika typer av organisationer, som kooperativ, ömsesidiga föreningar, icke-vinstdrivande företag och samhällsinitiativ.</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Sammanfattningsvis är den sociala och solidariska ekonomin en alternativ ekonomisk modell som sätter människors och miljöns välbefinnande före ekonomisk vinst. Målet är att skapa en mer rättvis, demokratisk och hållbar ekonomi.</a:t>
            </a:r>
            <a:endParaRPr sz="1600"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b="1" dirty="0">
              <a:solidFill>
                <a:srgbClr val="6D6E71"/>
              </a:solidFill>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1010" name="Google Shape;1010;p5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Den sociala och solidariska ekonomin (SSE)</a:t>
            </a:r>
            <a:endParaRPr/>
          </a:p>
        </p:txBody>
      </p:sp>
      <p:sp>
        <p:nvSpPr>
          <p:cNvPr id="1011" name="Google Shape;1011;p5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012" name="Google Shape;1012;p54"/>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16"/>
        <p:cNvGrpSpPr/>
        <p:nvPr/>
      </p:nvGrpSpPr>
      <p:grpSpPr>
        <a:xfrm>
          <a:off x="0" y="0"/>
          <a:ext cx="0" cy="0"/>
          <a:chOff x="0" y="0"/>
          <a:chExt cx="0" cy="0"/>
        </a:xfrm>
      </p:grpSpPr>
      <p:sp>
        <p:nvSpPr>
          <p:cNvPr id="1017" name="Google Shape;1017;p5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55</a:t>
            </a:fld>
            <a:endParaRPr/>
          </a:p>
        </p:txBody>
      </p:sp>
      <p:sp>
        <p:nvSpPr>
          <p:cNvPr id="1018" name="Google Shape;1018;p5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None/>
            </a:pPr>
            <a:r>
              <a:rPr lang="sv-SE" sz="1600" dirty="0">
                <a:solidFill>
                  <a:srgbClr val="6D6E71"/>
                </a:solidFill>
                <a:latin typeface="Calibri"/>
                <a:ea typeface="Calibri"/>
                <a:cs typeface="Calibri"/>
                <a:sym typeface="Calibri"/>
              </a:rPr>
              <a:t>Termen "</a:t>
            </a:r>
            <a:r>
              <a:rPr lang="sv-SE" sz="1600" dirty="0" err="1">
                <a:solidFill>
                  <a:srgbClr val="6D6E71"/>
                </a:solidFill>
                <a:latin typeface="Calibri"/>
                <a:ea typeface="Calibri"/>
                <a:cs typeface="Calibri"/>
                <a:sym typeface="Calibri"/>
              </a:rPr>
              <a:t>permaentreprise</a:t>
            </a:r>
            <a:r>
              <a:rPr lang="sv-SE" sz="1600" dirty="0">
                <a:solidFill>
                  <a:srgbClr val="6D6E71"/>
                </a:solidFill>
                <a:latin typeface="Calibri"/>
                <a:ea typeface="Calibri"/>
                <a:cs typeface="Calibri"/>
                <a:sym typeface="Calibri"/>
              </a:rPr>
              <a:t>" kombinerar ordet "</a:t>
            </a:r>
            <a:r>
              <a:rPr lang="sv-SE" sz="1600" dirty="0" err="1">
                <a:solidFill>
                  <a:srgbClr val="6D6E71"/>
                </a:solidFill>
                <a:latin typeface="Calibri"/>
                <a:ea typeface="Calibri"/>
                <a:cs typeface="Calibri"/>
                <a:sym typeface="Calibri"/>
              </a:rPr>
              <a:t>permakultur</a:t>
            </a:r>
            <a:r>
              <a:rPr lang="sv-SE" sz="1600" dirty="0">
                <a:solidFill>
                  <a:srgbClr val="6D6E71"/>
                </a:solidFill>
                <a:latin typeface="Calibri"/>
                <a:ea typeface="Calibri"/>
                <a:cs typeface="Calibri"/>
                <a:sym typeface="Calibri"/>
              </a:rPr>
              <a:t>" och "företag". </a:t>
            </a:r>
            <a:r>
              <a:rPr lang="sv-SE" sz="1600" dirty="0" err="1">
                <a:solidFill>
                  <a:srgbClr val="6D6E71"/>
                </a:solidFill>
                <a:latin typeface="Calibri"/>
                <a:ea typeface="Calibri"/>
                <a:cs typeface="Calibri"/>
                <a:sym typeface="Calibri"/>
              </a:rPr>
              <a:t>Permakultur</a:t>
            </a:r>
            <a:r>
              <a:rPr lang="sv-SE" sz="1600" dirty="0">
                <a:solidFill>
                  <a:srgbClr val="6D6E71"/>
                </a:solidFill>
                <a:latin typeface="Calibri"/>
                <a:ea typeface="Calibri"/>
                <a:cs typeface="Calibri"/>
                <a:sym typeface="Calibri"/>
              </a:rPr>
              <a:t> är en metod för att skapa hållbara system som fungerar på ett sätt som liknar naturens egna processer. Ett </a:t>
            </a:r>
            <a:r>
              <a:rPr lang="sv-SE" sz="1600" dirty="0" err="1">
                <a:solidFill>
                  <a:srgbClr val="6D6E71"/>
                </a:solidFill>
                <a:latin typeface="Calibri"/>
                <a:ea typeface="Calibri"/>
                <a:cs typeface="Calibri"/>
                <a:sym typeface="Calibri"/>
              </a:rPr>
              <a:t>permaföretag</a:t>
            </a:r>
            <a:r>
              <a:rPr lang="sv-SE" sz="1600" dirty="0">
                <a:solidFill>
                  <a:srgbClr val="6D6E71"/>
                </a:solidFill>
                <a:latin typeface="Calibri"/>
                <a:ea typeface="Calibri"/>
                <a:cs typeface="Calibri"/>
                <a:sym typeface="Calibri"/>
              </a:rPr>
              <a:t> är alltså ett företag som använder </a:t>
            </a:r>
            <a:r>
              <a:rPr lang="sv-SE" sz="1600" dirty="0" err="1">
                <a:solidFill>
                  <a:srgbClr val="6D6E71"/>
                </a:solidFill>
                <a:latin typeface="Calibri"/>
                <a:ea typeface="Calibri"/>
                <a:cs typeface="Calibri"/>
                <a:sym typeface="Calibri"/>
              </a:rPr>
              <a:t>permakulturprinciper</a:t>
            </a:r>
            <a:r>
              <a:rPr lang="sv-SE" sz="1600" dirty="0">
                <a:solidFill>
                  <a:srgbClr val="6D6E71"/>
                </a:solidFill>
                <a:latin typeface="Calibri"/>
                <a:ea typeface="Calibri"/>
                <a:cs typeface="Calibri"/>
                <a:sym typeface="Calibri"/>
              </a:rPr>
              <a:t> för att vara hållbart och arbeta i harmoni med naturen.</a:t>
            </a:r>
            <a:endParaRPr sz="1600" dirty="0">
              <a:solidFill>
                <a:srgbClr val="6D6E71"/>
              </a:solidFill>
              <a:latin typeface="Calibri"/>
              <a:ea typeface="Calibri"/>
              <a:cs typeface="Calibri"/>
              <a:sym typeface="Calibri"/>
            </a:endParaRPr>
          </a:p>
          <a:p>
            <a:pPr marL="0" lvl="0" indent="0" rtl="0">
              <a:lnSpc>
                <a:spcPct val="115000"/>
              </a:lnSpc>
              <a:spcBef>
                <a:spcPts val="1200"/>
              </a:spcBef>
              <a:spcAft>
                <a:spcPts val="0"/>
              </a:spcAft>
              <a:buNone/>
            </a:pPr>
            <a:r>
              <a:rPr lang="sv-SE" sz="1600" dirty="0">
                <a:solidFill>
                  <a:srgbClr val="6D6E71"/>
                </a:solidFill>
                <a:latin typeface="Calibri"/>
                <a:ea typeface="Calibri"/>
                <a:cs typeface="Calibri"/>
                <a:sym typeface="Calibri"/>
              </a:rPr>
              <a:t>Viktiga kännetecken för ett </a:t>
            </a:r>
            <a:r>
              <a:rPr lang="sv-SE" sz="1600" dirty="0" err="1">
                <a:solidFill>
                  <a:srgbClr val="6D6E71"/>
                </a:solidFill>
                <a:latin typeface="Calibri"/>
                <a:ea typeface="Calibri"/>
                <a:cs typeface="Calibri"/>
                <a:sym typeface="Calibri"/>
              </a:rPr>
              <a:t>permaföretag</a:t>
            </a:r>
            <a:r>
              <a:rPr lang="sv-SE" sz="1600" dirty="0">
                <a:solidFill>
                  <a:srgbClr val="6D6E71"/>
                </a:solidFill>
                <a:latin typeface="Calibri"/>
                <a:ea typeface="Calibri"/>
                <a:cs typeface="Calibri"/>
                <a:sym typeface="Calibri"/>
              </a:rPr>
              <a:t> är bland annat:</a:t>
            </a:r>
            <a:endParaRPr sz="1600" dirty="0">
              <a:solidFill>
                <a:srgbClr val="6D6E71"/>
              </a:solidFill>
              <a:latin typeface="Calibri"/>
              <a:ea typeface="Calibri"/>
              <a:cs typeface="Calibri"/>
              <a:sym typeface="Calibri"/>
            </a:endParaRPr>
          </a:p>
          <a:p>
            <a:pPr marL="457200" lvl="0" indent="-330200" rtl="0">
              <a:lnSpc>
                <a:spcPct val="115000"/>
              </a:lnSpc>
              <a:spcBef>
                <a:spcPts val="120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Ekosystemimitation</a:t>
            </a:r>
            <a:r>
              <a:rPr lang="sv-SE" sz="1600" dirty="0">
                <a:solidFill>
                  <a:srgbClr val="6D6E71"/>
                </a:solidFill>
                <a:latin typeface="Calibri"/>
                <a:ea typeface="Calibri"/>
                <a:cs typeface="Calibri"/>
                <a:sym typeface="Calibri"/>
              </a:rPr>
              <a:t>: Företaget efterliknar naturens egna system och använder principer som mångfald och slutna kretslopp. Det handlar om att skapa en affärsmodell som samarbetar med naturen istället för att utnyttja den.</a:t>
            </a:r>
            <a:endParaRPr sz="1600" dirty="0">
              <a:solidFill>
                <a:srgbClr val="6D6E71"/>
              </a:solidFill>
              <a:latin typeface="Calibri"/>
              <a:ea typeface="Calibri"/>
              <a:cs typeface="Calibri"/>
              <a:sym typeface="Calibri"/>
            </a:endParaRPr>
          </a:p>
          <a:p>
            <a:pPr marL="457200" lvl="0" indent="-330200" rtl="0">
              <a:lnSpc>
                <a:spcPct val="115000"/>
              </a:lnSpc>
              <a:spcBef>
                <a:spcPts val="0"/>
              </a:spcBef>
              <a:spcAft>
                <a:spcPts val="0"/>
              </a:spcAft>
              <a:buClr>
                <a:srgbClr val="6D6E71"/>
              </a:buClr>
              <a:buSzPts val="1600"/>
              <a:buFont typeface="Wingdings" pitchFamily="2" charset="2"/>
              <a:buChar char="v"/>
            </a:pPr>
            <a:r>
              <a:rPr lang="sv-SE" sz="1600" b="1" dirty="0">
                <a:solidFill>
                  <a:srgbClr val="6D6E71"/>
                </a:solidFill>
                <a:latin typeface="Calibri"/>
                <a:ea typeface="Calibri"/>
                <a:cs typeface="Calibri"/>
                <a:sym typeface="Calibri"/>
              </a:rPr>
              <a:t>Regenerativa metoder</a:t>
            </a:r>
            <a:r>
              <a:rPr lang="sv-SE" sz="1600" dirty="0">
                <a:solidFill>
                  <a:srgbClr val="6D6E71"/>
                </a:solidFill>
                <a:latin typeface="Calibri"/>
                <a:ea typeface="Calibri"/>
                <a:cs typeface="Calibri"/>
                <a:sym typeface="Calibri"/>
              </a:rPr>
              <a:t>: Företaget använder metoder som hjälper till att återställa och förbättra naturresurser. Exempel på detta är </a:t>
            </a:r>
            <a:r>
              <a:rPr lang="sv-SE" sz="1600" dirty="0" err="1">
                <a:solidFill>
                  <a:srgbClr val="6D6E71"/>
                </a:solidFill>
                <a:latin typeface="Calibri"/>
                <a:ea typeface="Calibri"/>
                <a:cs typeface="Calibri"/>
                <a:sym typeface="Calibri"/>
              </a:rPr>
              <a:t>agroforestry</a:t>
            </a:r>
            <a:r>
              <a:rPr lang="sv-SE" sz="1600" dirty="0">
                <a:solidFill>
                  <a:srgbClr val="6D6E71"/>
                </a:solidFill>
                <a:latin typeface="Calibri"/>
                <a:ea typeface="Calibri"/>
                <a:cs typeface="Calibri"/>
                <a:sym typeface="Calibri"/>
              </a:rPr>
              <a:t>, ekologiskt jordbruk och tekniker för att samla vatten och skydda marken.</a:t>
            </a:r>
            <a:endParaRPr sz="1600" dirty="0">
              <a:solidFill>
                <a:srgbClr val="6D6E71"/>
              </a:solidFill>
              <a:latin typeface="Calibri"/>
              <a:ea typeface="Calibri"/>
              <a:cs typeface="Calibri"/>
              <a:sym typeface="Calibri"/>
            </a:endParaRPr>
          </a:p>
          <a:p>
            <a:pPr marL="342900" lvl="0" indent="-342900" rtl="0">
              <a:lnSpc>
                <a:spcPct val="100000"/>
              </a:lnSpc>
              <a:spcBef>
                <a:spcPts val="0"/>
              </a:spcBef>
              <a:spcAft>
                <a:spcPts val="0"/>
              </a:spcAft>
              <a:buSzPts val="1600"/>
              <a:buFont typeface="Calibri"/>
              <a:buAutoNum type="arabicPeriod"/>
            </a:pPr>
            <a:endParaRPr sz="1600" dirty="0">
              <a:latin typeface="Calibri"/>
              <a:ea typeface="Calibri"/>
              <a:cs typeface="Calibri"/>
              <a:sym typeface="Calibri"/>
            </a:endParaRPr>
          </a:p>
        </p:txBody>
      </p:sp>
      <p:sp>
        <p:nvSpPr>
          <p:cNvPr id="1019" name="Google Shape;1019;p5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PermaEnterprise</a:t>
            </a:r>
            <a:endParaRPr/>
          </a:p>
        </p:txBody>
      </p:sp>
      <p:sp>
        <p:nvSpPr>
          <p:cNvPr id="1020" name="Google Shape;1020;p5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021" name="Google Shape;1021;p55"/>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25"/>
        <p:cNvGrpSpPr/>
        <p:nvPr/>
      </p:nvGrpSpPr>
      <p:grpSpPr>
        <a:xfrm>
          <a:off x="0" y="0"/>
          <a:ext cx="0" cy="0"/>
          <a:chOff x="0" y="0"/>
          <a:chExt cx="0" cy="0"/>
        </a:xfrm>
      </p:grpSpPr>
      <p:sp>
        <p:nvSpPr>
          <p:cNvPr id="1026" name="Google Shape;1026;p5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56</a:t>
            </a:fld>
            <a:endParaRPr/>
          </a:p>
        </p:txBody>
      </p:sp>
      <p:sp>
        <p:nvSpPr>
          <p:cNvPr id="1027" name="Google Shape;1027;p56"/>
          <p:cNvSpPr txBox="1">
            <a:spLocks noGrp="1"/>
          </p:cNvSpPr>
          <p:nvPr>
            <p:ph type="body" idx="1"/>
          </p:nvPr>
        </p:nvSpPr>
        <p:spPr>
          <a:xfrm>
            <a:off x="801602" y="2257665"/>
            <a:ext cx="5956470" cy="7019605"/>
          </a:xfrm>
          <a:prstGeom prst="rect">
            <a:avLst/>
          </a:prstGeom>
          <a:solidFill>
            <a:schemeClr val="lt1"/>
          </a:solid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b="1" dirty="0">
                <a:latin typeface="Calibri"/>
                <a:ea typeface="Calibri"/>
                <a:cs typeface="Calibri"/>
                <a:sym typeface="Calibri"/>
              </a:rPr>
              <a:t>L</a:t>
            </a:r>
            <a:r>
              <a:rPr lang="sv-SE" sz="1600" dirty="0">
                <a:latin typeface="Calibri"/>
                <a:ea typeface="Calibri"/>
                <a:cs typeface="Calibri"/>
                <a:sym typeface="Calibri"/>
              </a:rPr>
              <a:t>okalt och samhälleligt fokus: </a:t>
            </a:r>
            <a:r>
              <a:rPr lang="sv-SE" sz="1600" dirty="0" err="1">
                <a:latin typeface="Calibri"/>
                <a:ea typeface="Calibri"/>
                <a:cs typeface="Calibri"/>
                <a:sym typeface="Calibri"/>
              </a:rPr>
              <a:t>Permaföretag</a:t>
            </a:r>
            <a:r>
              <a:rPr lang="sv-SE" sz="1600" dirty="0">
                <a:latin typeface="Calibri"/>
                <a:ea typeface="Calibri"/>
                <a:cs typeface="Calibri"/>
                <a:sym typeface="Calibri"/>
              </a:rPr>
              <a:t> lägger ofta vikt vid att producera och konsumera lokalt samt engagera sig i samhällsarbete. De stödjer lokala ekonomier, minskar beroendet av globala leveranskedjor och stärker samhällets motståndskraft genom att skapa jobb och möta lokala behov.</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Hållbarhet och motståndskraft: För </a:t>
            </a:r>
            <a:r>
              <a:rPr lang="sv-SE" sz="1600" dirty="0" err="1">
                <a:latin typeface="Calibri"/>
                <a:ea typeface="Calibri"/>
                <a:cs typeface="Calibri"/>
                <a:sym typeface="Calibri"/>
              </a:rPr>
              <a:t>permaföretag</a:t>
            </a:r>
            <a:r>
              <a:rPr lang="sv-SE" sz="1600" dirty="0">
                <a:latin typeface="Calibri"/>
                <a:ea typeface="Calibri"/>
                <a:cs typeface="Calibri"/>
                <a:sym typeface="Calibri"/>
              </a:rPr>
              <a:t> är hållbarhet och motståndskraft viktiga mål. Genom att använda hållbara metoder och bygga in motståndskraft i verksamheten vill dessa företag kunna hantera miljömässiga, sociala och ekonomiska utmaningar.</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Holistiskt förhållningssätt: </a:t>
            </a:r>
            <a:r>
              <a:rPr lang="sv-SE" sz="1600" dirty="0" err="1">
                <a:latin typeface="Calibri"/>
                <a:ea typeface="Calibri"/>
                <a:cs typeface="Calibri"/>
                <a:sym typeface="Calibri"/>
              </a:rPr>
              <a:t>Permaföretag</a:t>
            </a:r>
            <a:r>
              <a:rPr lang="sv-SE" sz="1600" dirty="0">
                <a:latin typeface="Calibri"/>
                <a:ea typeface="Calibri"/>
                <a:cs typeface="Calibri"/>
                <a:sym typeface="Calibri"/>
              </a:rPr>
              <a:t> ser på affärsverksamhet ur ett helhetsperspektiv och tar hänsyn till sociala, miljömässiga och ekonomiska faktorer när de fattar beslut. De prioriterar både människors och planetens välbefinnande, inte bara ekonomisk vinst.</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Utbildning och utåtriktad verksamhet: Många </a:t>
            </a:r>
            <a:r>
              <a:rPr lang="sv-SE" sz="1600" dirty="0" err="1">
                <a:latin typeface="Calibri"/>
                <a:ea typeface="Calibri"/>
                <a:cs typeface="Calibri"/>
                <a:sym typeface="Calibri"/>
              </a:rPr>
              <a:t>permaföretag</a:t>
            </a:r>
            <a:r>
              <a:rPr lang="sv-SE" sz="1600" dirty="0">
                <a:latin typeface="Calibri"/>
                <a:ea typeface="Calibri"/>
                <a:cs typeface="Calibri"/>
                <a:sym typeface="Calibri"/>
              </a:rPr>
              <a:t> engagerar sig i utbildning och sprider kunskap om </a:t>
            </a:r>
            <a:r>
              <a:rPr lang="sv-SE" sz="1600" dirty="0" err="1">
                <a:latin typeface="Calibri"/>
                <a:ea typeface="Calibri"/>
                <a:cs typeface="Calibri"/>
                <a:sym typeface="Calibri"/>
              </a:rPr>
              <a:t>permakulturprinciper</a:t>
            </a:r>
            <a:r>
              <a:rPr lang="sv-SE" sz="1600" dirty="0">
                <a:latin typeface="Calibri"/>
                <a:ea typeface="Calibri"/>
                <a:cs typeface="Calibri"/>
                <a:sym typeface="Calibri"/>
              </a:rPr>
              <a:t>. De kan hålla workshops, utbildningsprogram och samhällsevenemang för att öka medvetenheten om och främja hållbara livsstilar.</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Sammanfattningsvis handlar ett </a:t>
            </a:r>
            <a:r>
              <a:rPr lang="sv-SE" sz="1600" dirty="0" err="1">
                <a:latin typeface="Calibri"/>
                <a:ea typeface="Calibri"/>
                <a:cs typeface="Calibri"/>
                <a:sym typeface="Calibri"/>
              </a:rPr>
              <a:t>permaföretag</a:t>
            </a:r>
            <a:r>
              <a:rPr lang="sv-SE" sz="1600" dirty="0">
                <a:latin typeface="Calibri"/>
                <a:ea typeface="Calibri"/>
                <a:cs typeface="Calibri"/>
                <a:sym typeface="Calibri"/>
              </a:rPr>
              <a:t> om att använda </a:t>
            </a:r>
            <a:r>
              <a:rPr lang="sv-SE" sz="1600" dirty="0" err="1">
                <a:latin typeface="Calibri"/>
                <a:ea typeface="Calibri"/>
                <a:cs typeface="Calibri"/>
                <a:sym typeface="Calibri"/>
              </a:rPr>
              <a:t>permakulturprinciper</a:t>
            </a:r>
            <a:r>
              <a:rPr lang="sv-SE" sz="1600" dirty="0">
                <a:latin typeface="Calibri"/>
                <a:ea typeface="Calibri"/>
                <a:cs typeface="Calibri"/>
                <a:sym typeface="Calibri"/>
              </a:rPr>
              <a:t> i affärsverksamheten och skapa företag som är regenerativa, hållbara och motståndskraftiga, samtidigt som de bidrar till människors och planetens välbefinnande.</a:t>
            </a:r>
            <a:endParaRPr sz="1600" dirty="0">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b="1" dirty="0">
              <a:latin typeface="Calibri"/>
              <a:ea typeface="Calibri"/>
              <a:cs typeface="Calibri"/>
              <a:sym typeface="Calibri"/>
            </a:endParaRPr>
          </a:p>
        </p:txBody>
      </p:sp>
      <p:sp>
        <p:nvSpPr>
          <p:cNvPr id="1028" name="Google Shape;1028;p5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PermaEnterprise</a:t>
            </a:r>
            <a:endParaRPr/>
          </a:p>
        </p:txBody>
      </p:sp>
      <p:sp>
        <p:nvSpPr>
          <p:cNvPr id="1029" name="Google Shape;1029;p5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030" name="Google Shape;1030;p56"/>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34"/>
        <p:cNvGrpSpPr/>
        <p:nvPr/>
      </p:nvGrpSpPr>
      <p:grpSpPr>
        <a:xfrm>
          <a:off x="0" y="0"/>
          <a:ext cx="0" cy="0"/>
          <a:chOff x="0" y="0"/>
          <a:chExt cx="0" cy="0"/>
        </a:xfrm>
      </p:grpSpPr>
      <p:sp>
        <p:nvSpPr>
          <p:cNvPr id="1035" name="Google Shape;1035;p5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57</a:t>
            </a:fld>
            <a:endParaRPr/>
          </a:p>
        </p:txBody>
      </p:sp>
      <p:sp>
        <p:nvSpPr>
          <p:cNvPr id="1036" name="Google Shape;1036;p57"/>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Den regenerativa ekonomin är en ekonomisk modell som fokuserar på att återställa, förnya och vitalisera naturliga och sociala system samtidigt som man genererar ekonomiskt värde. Till skillnad från traditionella ekonomiska modeller, som ofta prioriterar kortsiktig vinst och resursutvinning, syftar den regenerativa ekonomin till att skapa långsiktigt välstånd och välbefinnande för både människor och planeten.</a:t>
            </a:r>
            <a:endParaRPr dirty="0"/>
          </a:p>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Viktiga inslag i den regenerativa ekonomin </a:t>
            </a:r>
            <a:r>
              <a:rPr lang="sv-SE" sz="1600" dirty="0">
                <a:latin typeface="Calibri"/>
                <a:ea typeface="Calibri"/>
                <a:cs typeface="Calibri"/>
                <a:sym typeface="Calibri"/>
              </a:rPr>
              <a:t>är</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bl.a</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None/>
            </a:pPr>
            <a:r>
              <a:rPr lang="sv-SE" sz="1600" b="1" i="0" u="none" strike="noStrike" dirty="0">
                <a:latin typeface="Calibri"/>
                <a:ea typeface="Calibri"/>
                <a:cs typeface="Calibri"/>
                <a:sym typeface="Calibri"/>
              </a:rPr>
              <a:t>Återställande av ekosystem</a:t>
            </a:r>
            <a:r>
              <a:rPr lang="sv-SE" sz="1600" b="0" i="0" u="none" strike="noStrike" dirty="0">
                <a:latin typeface="Calibri"/>
                <a:ea typeface="Calibri"/>
                <a:cs typeface="Calibri"/>
                <a:sym typeface="Calibri"/>
              </a:rPr>
              <a:t>: Ett av de centrala målen för den regenerativa ekonomin är att återställa ekosystemen. Detta innebär aktiviteter som återplantering av skog, jordförnyelse, vattenvård och ökad biologisk mångfald för att vända miljöförstöringen och främja ekologisk hälsa.</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None/>
            </a:pPr>
            <a:r>
              <a:rPr lang="sv-SE" sz="1600" b="1" i="0" u="none" strike="noStrike" dirty="0">
                <a:latin typeface="Calibri"/>
                <a:ea typeface="Calibri"/>
                <a:cs typeface="Calibri"/>
                <a:sym typeface="Calibri"/>
              </a:rPr>
              <a:t>Cirkulära resursflöden</a:t>
            </a:r>
            <a:r>
              <a:rPr lang="sv-SE" sz="1600" b="0" i="0" u="none" strike="noStrike" dirty="0">
                <a:latin typeface="Calibri"/>
                <a:ea typeface="Calibri"/>
                <a:cs typeface="Calibri"/>
                <a:sym typeface="Calibri"/>
              </a:rPr>
              <a:t>: Den regenerativa ekonomin betonar cirkulära resursflöden, där material och resurser återanvänds, återvinns eller återanvänds på nytt för att minimera avfall och maximera effektiviteten. Detta tillvägagångssätt minskar beroendet av ändliga resurser och minimerar miljöpåverkan.</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p:txBody>
      </p:sp>
      <p:sp>
        <p:nvSpPr>
          <p:cNvPr id="1037" name="Google Shape;1037;p5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Den regenerativa ekonomin</a:t>
            </a:r>
            <a:endParaRPr/>
          </a:p>
        </p:txBody>
      </p:sp>
      <p:sp>
        <p:nvSpPr>
          <p:cNvPr id="1038" name="Google Shape;1038;p5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039" name="Google Shape;1039;p5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43"/>
        <p:cNvGrpSpPr/>
        <p:nvPr/>
      </p:nvGrpSpPr>
      <p:grpSpPr>
        <a:xfrm>
          <a:off x="0" y="0"/>
          <a:ext cx="0" cy="0"/>
          <a:chOff x="0" y="0"/>
          <a:chExt cx="0" cy="0"/>
        </a:xfrm>
      </p:grpSpPr>
      <p:sp>
        <p:nvSpPr>
          <p:cNvPr id="1044" name="Google Shape;1044;p5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58</a:t>
            </a:fld>
            <a:endParaRPr/>
          </a:p>
        </p:txBody>
      </p:sp>
      <p:sp>
        <p:nvSpPr>
          <p:cNvPr id="1045" name="Google Shape;1045;p58"/>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None/>
            </a:pPr>
            <a:r>
              <a:rPr lang="sv-SE" sz="1600" b="1" i="0" u="none" strike="noStrike">
                <a:latin typeface="Calibri"/>
                <a:ea typeface="Calibri"/>
                <a:cs typeface="Calibri"/>
                <a:sym typeface="Calibri"/>
              </a:rPr>
              <a:t>Social rättvisa och inkludering</a:t>
            </a:r>
            <a:r>
              <a:rPr lang="sv-SE" sz="1600" b="0" i="0" u="none" strike="noStrike">
                <a:latin typeface="Calibri"/>
                <a:ea typeface="Calibri"/>
                <a:cs typeface="Calibri"/>
                <a:sym typeface="Calibri"/>
              </a:rPr>
              <a:t>: Förutom miljömässig hållbarhet prioriterar den regenerativa ekonomin social rättvisa och inkludering. Den strävar efter att skapa ekonomiska möjligheter för marginaliserade samhällen, främja rättvisa arbetsvillkor och säkerställa tillgång till grundläggande behov som mat, skydd och sjukvård för alla.</a:t>
            </a:r>
            <a:endParaRPr/>
          </a:p>
          <a:p>
            <a:pPr marL="342900" lvl="0" indent="-241300" algn="just" rtl="0">
              <a:lnSpc>
                <a:spcPct val="100000"/>
              </a:lnSpc>
              <a:spcBef>
                <a:spcPts val="0"/>
              </a:spcBef>
              <a:spcAft>
                <a:spcPts val="0"/>
              </a:spcAft>
              <a:buClr>
                <a:srgbClr val="6D6E71"/>
              </a:buClr>
              <a:buSzPts val="1600"/>
              <a:buFont typeface="Century Schoolbook"/>
              <a:buNone/>
            </a:pPr>
            <a:endParaRPr sz="1600">
              <a:latin typeface="Calibri"/>
              <a:ea typeface="Calibri"/>
              <a:cs typeface="Calibri"/>
              <a:sym typeface="Calibri"/>
            </a:endParaRPr>
          </a:p>
          <a:p>
            <a:pPr marL="0" lvl="0" indent="0" algn="just" rtl="0">
              <a:lnSpc>
                <a:spcPct val="100000"/>
              </a:lnSpc>
              <a:spcBef>
                <a:spcPts val="0"/>
              </a:spcBef>
              <a:spcAft>
                <a:spcPts val="0"/>
              </a:spcAft>
              <a:buNone/>
            </a:pPr>
            <a:r>
              <a:rPr lang="sv-SE" sz="1600" b="1" i="0" u="none" strike="noStrike">
                <a:latin typeface="Calibri"/>
                <a:ea typeface="Calibri"/>
                <a:cs typeface="Calibri"/>
                <a:sym typeface="Calibri"/>
              </a:rPr>
              <a:t>Samarbets- och kooperativa modeller</a:t>
            </a:r>
            <a:r>
              <a:rPr lang="sv-SE" sz="1600" b="0" i="0" u="none" strike="noStrike">
                <a:latin typeface="Calibri"/>
                <a:ea typeface="Calibri"/>
                <a:cs typeface="Calibri"/>
                <a:sym typeface="Calibri"/>
              </a:rPr>
              <a:t>: Den regenerativa ekonomin främjar samarbete och samverkan mellan företag, samhällen och myndigheter för att gemensamt ta itu med komplexa utmaningar. Kooperativa ägarstrukturer, samarbetspartnerskap och initiativ som drivs av lokalsamhället är vanliga inslag i denna modell.</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None/>
            </a:pPr>
            <a:r>
              <a:rPr lang="sv-SE" sz="1600" b="1" i="0" u="none" strike="noStrike">
                <a:latin typeface="Calibri"/>
                <a:ea typeface="Calibri"/>
                <a:cs typeface="Calibri"/>
                <a:sym typeface="Calibri"/>
              </a:rPr>
              <a:t>Regenerativt jordbruk och livsmedelssystem</a:t>
            </a:r>
            <a:r>
              <a:rPr lang="sv-SE" sz="1600" b="0" i="0" u="none" strike="noStrike">
                <a:latin typeface="Calibri"/>
                <a:ea typeface="Calibri"/>
                <a:cs typeface="Calibri"/>
                <a:sym typeface="Calibri"/>
              </a:rPr>
              <a:t>: Jordbruket spelar en avgörande roll i den regenerativa ekonomin, med fokus på metoder som förbättrar markhälsan, främjar biologisk mångfald och binder kol. Regenerativa jordbrukstekniker som agroforestry, permakultur och holistisk betning hjälper till att återställa förstörda landskap och mildra klimatförändringarna.</a:t>
            </a:r>
            <a:endParaRPr sz="1600">
              <a:latin typeface="Calibri"/>
              <a:ea typeface="Calibri"/>
              <a:cs typeface="Calibri"/>
              <a:sym typeface="Calibri"/>
            </a:endParaRPr>
          </a:p>
        </p:txBody>
      </p:sp>
      <p:sp>
        <p:nvSpPr>
          <p:cNvPr id="1046" name="Google Shape;1046;p5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Den regenerativa ekonomin</a:t>
            </a:r>
            <a:endParaRPr/>
          </a:p>
        </p:txBody>
      </p:sp>
      <p:sp>
        <p:nvSpPr>
          <p:cNvPr id="1047" name="Google Shape;1047;p5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048" name="Google Shape;1048;p58"/>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52"/>
        <p:cNvGrpSpPr/>
        <p:nvPr/>
      </p:nvGrpSpPr>
      <p:grpSpPr>
        <a:xfrm>
          <a:off x="0" y="0"/>
          <a:ext cx="0" cy="0"/>
          <a:chOff x="0" y="0"/>
          <a:chExt cx="0" cy="0"/>
        </a:xfrm>
      </p:grpSpPr>
      <p:sp>
        <p:nvSpPr>
          <p:cNvPr id="1053" name="Google Shape;1053;p5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59</a:t>
            </a:fld>
            <a:endParaRPr/>
          </a:p>
        </p:txBody>
      </p:sp>
      <p:sp>
        <p:nvSpPr>
          <p:cNvPr id="1054" name="Google Shape;1054;p5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None/>
            </a:pPr>
            <a:r>
              <a:rPr lang="sv-SE" sz="1600" b="1" i="0" u="none" strike="noStrike">
                <a:latin typeface="Calibri"/>
                <a:ea typeface="Calibri"/>
                <a:cs typeface="Calibri"/>
                <a:sym typeface="Calibri"/>
              </a:rPr>
              <a:t>Förnybar energi och ren teknik</a:t>
            </a:r>
            <a:r>
              <a:rPr lang="sv-SE" sz="1600" b="0" i="0" u="none" strike="noStrike">
                <a:latin typeface="Calibri"/>
                <a:ea typeface="Calibri"/>
                <a:cs typeface="Calibri"/>
                <a:sym typeface="Calibri"/>
              </a:rPr>
              <a:t>: Övergång till förnybara energikällor och införande av ren teknik är en viktig aspekt av den regenerativa ekonomin. Investeringar i infrastruktur för förnybar energi, energieffektivitet och hållbara transporter bidrar till att minska utsläppen av växthusgaser och bygga upp ett motståndskraftigt energisystem.</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None/>
            </a:pPr>
            <a:r>
              <a:rPr lang="sv-SE" sz="1600" b="1" i="0" u="none" strike="noStrike">
                <a:latin typeface="Calibri"/>
                <a:ea typeface="Calibri"/>
                <a:cs typeface="Calibri"/>
                <a:sym typeface="Calibri"/>
              </a:rPr>
              <a:t>Lokaliserade och decentraliserade system</a:t>
            </a:r>
            <a:r>
              <a:rPr lang="sv-SE" sz="1600" b="0" i="0" u="none" strike="noStrike">
                <a:latin typeface="Calibri"/>
                <a:ea typeface="Calibri"/>
                <a:cs typeface="Calibri"/>
                <a:sym typeface="Calibri"/>
              </a:rPr>
              <a:t>: Den regenerativa ekonomin främjar lokaliserade och decentraliserade system för produktion, distribution och konsumtion. Genom att prioritera lokala ekonomier och samhällsbaserade initiativ minskar beroendet av globala leveranskedjor och främjar motståndskraften mot externa chocker.</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1055" name="Google Shape;1055;p5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Den regenerativa ekonomin</a:t>
            </a:r>
            <a:endParaRPr/>
          </a:p>
        </p:txBody>
      </p:sp>
      <p:sp>
        <p:nvSpPr>
          <p:cNvPr id="1056" name="Google Shape;1056;p5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057" name="Google Shape;1057;p5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a:t>
            </a:fld>
            <a:endParaRPr/>
          </a:p>
        </p:txBody>
      </p:sp>
      <p:sp>
        <p:nvSpPr>
          <p:cNvPr id="586" name="Google Shape;586;p6"/>
          <p:cNvSpPr txBox="1">
            <a:spLocks noGrp="1"/>
          </p:cNvSpPr>
          <p:nvPr>
            <p:ph type="body" idx="1"/>
          </p:nvPr>
        </p:nvSpPr>
        <p:spPr>
          <a:xfrm>
            <a:off x="801602" y="2403364"/>
            <a:ext cx="5956500" cy="6485100"/>
          </a:xfrm>
          <a:prstGeom prst="rect">
            <a:avLst/>
          </a:prstGeom>
          <a:solidFill>
            <a:schemeClr val="lt1"/>
          </a:solid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500" dirty="0">
                <a:latin typeface="Calibri"/>
                <a:ea typeface="Calibri"/>
                <a:cs typeface="Calibri"/>
                <a:sym typeface="Calibri"/>
              </a:rPr>
              <a:t>När du utformar ditt företag med fokus på </a:t>
            </a:r>
            <a:r>
              <a:rPr lang="sv-SE" sz="1500" dirty="0" err="1">
                <a:latin typeface="Calibri"/>
                <a:ea typeface="Calibri"/>
                <a:cs typeface="Calibri"/>
                <a:sym typeface="Calibri"/>
              </a:rPr>
              <a:t>eco-health</a:t>
            </a:r>
            <a:r>
              <a:rPr lang="sv-SE" sz="1500" dirty="0">
                <a:latin typeface="Calibri"/>
                <a:ea typeface="Calibri"/>
                <a:cs typeface="Calibri"/>
                <a:sym typeface="Calibri"/>
              </a:rPr>
              <a:t> </a:t>
            </a:r>
            <a:r>
              <a:rPr lang="sv-SE" sz="1500" dirty="0" err="1">
                <a:latin typeface="Calibri"/>
                <a:ea typeface="Calibri"/>
                <a:cs typeface="Calibri"/>
                <a:sym typeface="Calibri"/>
              </a:rPr>
              <a:t>tourism</a:t>
            </a:r>
            <a:r>
              <a:rPr lang="sv-SE" sz="1500" dirty="0">
                <a:latin typeface="Calibri"/>
                <a:ea typeface="Calibri"/>
                <a:cs typeface="Calibri"/>
                <a:sym typeface="Calibri"/>
              </a:rPr>
              <a:t>, ska du ha hållbarhet i fokus för dina strävanden. Sök efter sätt att minimera miljöpåverkan, bevara naturresurser och främja ansvarsfulla resepraxis. Tänk på miljövänliga boenden, initiativ för koldioxidkompensation och insatser för att bevara vilda djur som integrerade komponenter i din affärsmodell.</a:t>
            </a:r>
            <a:endParaRPr sz="15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dirty="0">
                <a:latin typeface="Calibri"/>
                <a:ea typeface="Calibri"/>
                <a:cs typeface="Calibri"/>
                <a:sym typeface="Calibri"/>
              </a:rPr>
              <a:t>Men kom ihåg att </a:t>
            </a:r>
            <a:r>
              <a:rPr lang="sv-SE" sz="1500" dirty="0" err="1">
                <a:latin typeface="Calibri"/>
                <a:ea typeface="Calibri"/>
                <a:cs typeface="Calibri"/>
                <a:sym typeface="Calibri"/>
              </a:rPr>
              <a:t>eco-health</a:t>
            </a:r>
            <a:r>
              <a:rPr lang="sv-SE" sz="1500" dirty="0">
                <a:latin typeface="Calibri"/>
                <a:ea typeface="Calibri"/>
                <a:cs typeface="Calibri"/>
                <a:sym typeface="Calibri"/>
              </a:rPr>
              <a:t> </a:t>
            </a:r>
            <a:r>
              <a:rPr lang="sv-SE" sz="1500" dirty="0" err="1">
                <a:latin typeface="Calibri"/>
                <a:ea typeface="Calibri"/>
                <a:cs typeface="Calibri"/>
                <a:sym typeface="Calibri"/>
              </a:rPr>
              <a:t>tourism</a:t>
            </a:r>
            <a:r>
              <a:rPr lang="sv-SE" sz="1500" dirty="0">
                <a:latin typeface="Calibri"/>
                <a:ea typeface="Calibri"/>
                <a:cs typeface="Calibri"/>
                <a:sym typeface="Calibri"/>
              </a:rPr>
              <a:t> inte bara handlar om att skydda miljön – det handlar också om att berika livet för både resenärer och lokalbefolkning. Hur kan du skapa upplevelser som lämnar ett bestående intryck på dina gäster och inspirerar dem att bli förvaltare av miljön och förespråkare för hållbart resande?</a:t>
            </a:r>
            <a:endParaRPr sz="15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dirty="0">
                <a:latin typeface="Calibri"/>
                <a:ea typeface="Calibri"/>
                <a:cs typeface="Calibri"/>
                <a:sym typeface="Calibri"/>
              </a:rPr>
              <a:t>Omfamna innovation och kreativitet när du ger liv åt ditt </a:t>
            </a:r>
            <a:r>
              <a:rPr lang="sv-SE" sz="1500" dirty="0" err="1">
                <a:latin typeface="Calibri"/>
                <a:ea typeface="Calibri"/>
                <a:cs typeface="Calibri"/>
                <a:sym typeface="Calibri"/>
              </a:rPr>
              <a:t>eco-health</a:t>
            </a:r>
            <a:r>
              <a:rPr lang="sv-SE" sz="1500" dirty="0">
                <a:latin typeface="Calibri"/>
                <a:ea typeface="Calibri"/>
                <a:cs typeface="Calibri"/>
                <a:sym typeface="Calibri"/>
              </a:rPr>
              <a:t> </a:t>
            </a:r>
            <a:r>
              <a:rPr lang="sv-SE" sz="1500" dirty="0" err="1">
                <a:latin typeface="Calibri"/>
                <a:ea typeface="Calibri"/>
                <a:cs typeface="Calibri"/>
                <a:sym typeface="Calibri"/>
              </a:rPr>
              <a:t>tourism</a:t>
            </a:r>
            <a:r>
              <a:rPr lang="sv-SE" sz="1500" dirty="0">
                <a:latin typeface="Calibri"/>
                <a:ea typeface="Calibri"/>
                <a:cs typeface="Calibri"/>
                <a:sym typeface="Calibri"/>
              </a:rPr>
              <a:t>-koncept. Oavsett om det är genom engagerande historieberättande, erfarenhetsbaserade inlärningsmöjligheter eller äventyr utanför allfarvägarna, våga tänka utanför boxen och erbjuda något som skapar ett bestående intryck.</a:t>
            </a:r>
            <a:endParaRPr sz="15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dirty="0">
                <a:latin typeface="Calibri"/>
                <a:ea typeface="Calibri"/>
                <a:cs typeface="Calibri"/>
                <a:sym typeface="Calibri"/>
              </a:rPr>
              <a:t>Framför allt ska du ta dig an din resa med passion, hängivenhet och en djup känsla av målmedvetenhet. Låt din kärlek till naturen, bevarande och samhällsutveckling på exempelvis lokal nivå vara drivkraften bakom ditt företag. Med beslutsamhet och vision har du makten att skapa ett företag som inte bara blomstrar utan också gör en meningsfull skillnad i världen. Så ta ett steg in i </a:t>
            </a:r>
            <a:r>
              <a:rPr lang="sv-SE" sz="1500" dirty="0" err="1">
                <a:latin typeface="Calibri"/>
                <a:ea typeface="Calibri"/>
                <a:cs typeface="Calibri"/>
                <a:sym typeface="Calibri"/>
              </a:rPr>
              <a:t>eco-health</a:t>
            </a:r>
            <a:r>
              <a:rPr lang="sv-SE" sz="1500" dirty="0">
                <a:latin typeface="Calibri"/>
                <a:ea typeface="Calibri"/>
                <a:cs typeface="Calibri"/>
                <a:sym typeface="Calibri"/>
              </a:rPr>
              <a:t> </a:t>
            </a:r>
            <a:r>
              <a:rPr lang="sv-SE" sz="1500" dirty="0" err="1">
                <a:latin typeface="Calibri"/>
                <a:ea typeface="Calibri"/>
                <a:cs typeface="Calibri"/>
                <a:sym typeface="Calibri"/>
              </a:rPr>
              <a:t>tourismens</a:t>
            </a:r>
            <a:r>
              <a:rPr lang="sv-SE" sz="1500" dirty="0">
                <a:latin typeface="Calibri"/>
                <a:ea typeface="Calibri"/>
                <a:cs typeface="Calibri"/>
                <a:sym typeface="Calibri"/>
              </a:rPr>
              <a:t> värld och låt ditt äventyr börja.</a:t>
            </a:r>
            <a:endParaRPr sz="1500" dirty="0">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587" name="Google Shape;587;p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Inledning</a:t>
            </a:r>
            <a:endParaRPr/>
          </a:p>
        </p:txBody>
      </p:sp>
      <p:sp>
        <p:nvSpPr>
          <p:cNvPr id="588" name="Google Shape;588;p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Mitt ekoturismprojekt</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sp>
        <p:nvSpPr>
          <p:cNvPr id="1062" name="Google Shape;1062;p6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60</a:t>
            </a:fld>
            <a:endParaRPr/>
          </a:p>
        </p:txBody>
      </p:sp>
      <p:sp>
        <p:nvSpPr>
          <p:cNvPr id="1063" name="Google Shape;1063;p60"/>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None/>
            </a:pPr>
            <a:r>
              <a:rPr lang="sv-SE" sz="1600" b="1" i="0" u="none" strike="noStrike">
                <a:latin typeface="Calibri"/>
                <a:ea typeface="Calibri"/>
                <a:cs typeface="Calibri"/>
                <a:sym typeface="Calibri"/>
              </a:rPr>
              <a:t>Regenerativ finansiering och investering</a:t>
            </a:r>
            <a:r>
              <a:rPr lang="sv-SE" sz="1600" b="0" i="0" u="none" strike="noStrike">
                <a:latin typeface="Calibri"/>
                <a:ea typeface="Calibri"/>
                <a:cs typeface="Calibri"/>
                <a:sym typeface="Calibri"/>
              </a:rPr>
              <a:t>: Finans- och investeringsmetoder i den regenerativa ekonomin prioriterar projekt och företag som har positiva sociala och miljömässiga effekter vid sidan av den finansiella avkastningen. Impact investing, community financing och alternativa valutor är exempel på regenerativa finansieringsmekanismer.</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Sammantaget innebär den regenerativa ekonomin en övergång till ett mer holistiskt och hållbart synsätt på ekonomisk utveckling, där människors och planetens välbefinnande är centrala faktorer i beslutsfattandet. Genom att förnya det naturliga och sociala kapitalet syftar denna modell till att skapa blomstrande och motståndskraftiga samhällen för kommande generationer.</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r>
              <a:rPr lang="sv-SE" sz="1600" b="1">
                <a:latin typeface="Calibri"/>
                <a:ea typeface="Calibri"/>
                <a:cs typeface="Calibri"/>
                <a:sym typeface="Calibri"/>
              </a:rPr>
              <a:t>Så hur går vi vidare?</a:t>
            </a:r>
            <a:endParaRPr sz="1600">
              <a:latin typeface="Calibri"/>
              <a:ea typeface="Calibri"/>
              <a:cs typeface="Calibri"/>
              <a:sym typeface="Calibri"/>
            </a:endParaRPr>
          </a:p>
        </p:txBody>
      </p:sp>
      <p:sp>
        <p:nvSpPr>
          <p:cNvPr id="1064" name="Google Shape;1064;p6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Den regenerativa ekonomin</a:t>
            </a:r>
            <a:endParaRPr/>
          </a:p>
        </p:txBody>
      </p:sp>
      <p:sp>
        <p:nvSpPr>
          <p:cNvPr id="1065" name="Google Shape;1065;p6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066" name="Google Shape;1066;p6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70"/>
        <p:cNvGrpSpPr/>
        <p:nvPr/>
      </p:nvGrpSpPr>
      <p:grpSpPr>
        <a:xfrm>
          <a:off x="0" y="0"/>
          <a:ext cx="0" cy="0"/>
          <a:chOff x="0" y="0"/>
          <a:chExt cx="0" cy="0"/>
        </a:xfrm>
      </p:grpSpPr>
      <p:sp>
        <p:nvSpPr>
          <p:cNvPr id="1071" name="Google Shape;1071;p6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61</a:t>
            </a:fld>
            <a:endParaRPr/>
          </a:p>
        </p:txBody>
      </p:sp>
      <p:sp>
        <p:nvSpPr>
          <p:cNvPr id="1072" name="Google Shape;1072;p61"/>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Alla organisationer har idag ett betydande ansvar gentemot både samhället och planeten. Detta ansvar, som ofta kallas företagens sociala ansvar (CSR) eller företagens hållbarhet, innebär att företagen har en påverkan som sträcker sig bortom deras omedelbara ekonomiska verksamhet. Här är några exempel på varför organisationer har ett verkligt ansvar:</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Miljöpåverkan</a:t>
            </a:r>
            <a:r>
              <a:rPr lang="sv-SE" sz="1600" b="0" i="0" u="none" strike="noStrike">
                <a:latin typeface="Calibri"/>
                <a:ea typeface="Calibri"/>
                <a:cs typeface="Calibri"/>
                <a:sym typeface="Calibri"/>
              </a:rPr>
              <a:t>: Verksamheter förbrukar naturresurser, producerar avfall och släpper ut föroreningar under sin verksamhet. Detta kan bidra till klimatförändringar, förlust av biologisk mångfald, luft- och vattenföroreningar och andra miljöproblem. Att minimera dessa effekter är avgörande för planetens hälsa och framtida generationer.</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Social påverkan</a:t>
            </a:r>
            <a:r>
              <a:rPr lang="sv-SE" sz="1600" b="0" i="0" u="none" strike="noStrike">
                <a:latin typeface="Calibri"/>
                <a:ea typeface="Calibri"/>
                <a:cs typeface="Calibri"/>
                <a:sym typeface="Calibri"/>
              </a:rPr>
              <a:t>: Företag påverkar de samhällen där de är verksamma genom anställning, inköp och andra aktiviteter. De har ett ansvar att säkerställa rättvisa arbetsvillkor, stödja lokalsamhällen och respektera mänskliga rättigheter i hela sin leverantörskedja. Att försumma detta ansvar kan leda till social ojämlikhet, exploatering och oroligheter.</a:t>
            </a:r>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1073" name="Google Shape;1073;p6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Organisationer - och deras ansvarsområden</a:t>
            </a:r>
            <a:endParaRPr/>
          </a:p>
        </p:txBody>
      </p:sp>
      <p:sp>
        <p:nvSpPr>
          <p:cNvPr id="1074" name="Google Shape;1074;p6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075" name="Google Shape;1075;p6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6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62</a:t>
            </a:fld>
            <a:endParaRPr/>
          </a:p>
        </p:txBody>
      </p:sp>
      <p:sp>
        <p:nvSpPr>
          <p:cNvPr id="1081" name="Google Shape;1081;p62"/>
          <p:cNvSpPr txBox="1">
            <a:spLocks noGrp="1"/>
          </p:cNvSpPr>
          <p:nvPr>
            <p:ph type="body" idx="1"/>
          </p:nvPr>
        </p:nvSpPr>
        <p:spPr>
          <a:xfrm>
            <a:off x="801602" y="2403364"/>
            <a:ext cx="5956470" cy="6673401"/>
          </a:xfrm>
          <a:prstGeom prst="rect">
            <a:avLst/>
          </a:prstGeom>
          <a:solidFill>
            <a:schemeClr val="lt1"/>
          </a:solidFill>
          <a:ln>
            <a:noFill/>
          </a:ln>
        </p:spPr>
        <p:txBody>
          <a:bodyPr spcFirstLastPara="1" wrap="square" lIns="91425" tIns="45700" rIns="91425" bIns="45700" anchor="t" anchorCtr="0">
            <a:noAutofit/>
          </a:bodyPr>
          <a:lstStyle/>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Ekonomisk påverkan</a:t>
            </a:r>
            <a:r>
              <a:rPr lang="sv-SE" sz="1600" b="0" i="0" u="none" strike="noStrike">
                <a:latin typeface="Calibri"/>
                <a:ea typeface="Calibri"/>
                <a:cs typeface="Calibri"/>
                <a:sym typeface="Calibri"/>
              </a:rPr>
              <a:t>: Företagen spelar en viktig roll för att driva på den ekonomiska tillväxten, skapa arbetstillfällen och generera välstånd. Men de har också ett ansvar för att bidra till en inkluderande ekonomisk utveckling och se till att fördelarna med tillväxten fördelas rättvist mellan alla delar av samhället. Detta innefattar att tillhandahålla rättvisa löner, stödja små och medelstora företag och främja ekonomisk mångfald.</a:t>
            </a:r>
            <a:endParaRPr/>
          </a:p>
          <a:p>
            <a:pPr marL="285750" lvl="0" indent="-184150" algn="just" rtl="0">
              <a:lnSpc>
                <a:spcPct val="100000"/>
              </a:lnSpc>
              <a:spcBef>
                <a:spcPts val="0"/>
              </a:spcBef>
              <a:spcAft>
                <a:spcPts val="0"/>
              </a:spcAft>
              <a:buClr>
                <a:srgbClr val="6D6E71"/>
              </a:buClr>
              <a:buSzPts val="1600"/>
              <a:buFont typeface="Noto Sans Symbols"/>
              <a:buNone/>
            </a:pP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Etiska överväganden</a:t>
            </a:r>
            <a:r>
              <a:rPr lang="sv-SE" sz="1600" b="0" i="0" u="none" strike="noStrike">
                <a:latin typeface="Calibri"/>
                <a:ea typeface="Calibri"/>
                <a:cs typeface="Calibri"/>
                <a:sym typeface="Calibri"/>
              </a:rPr>
              <a:t>: Utöver de juridiska skyldigheterna har organisationer ett etiskt ansvar att bedriva sin verksamhet på ett moraliskt sunt sätt. Detta innebär att följa principer om ärlighet, integritet, öppenhet och ansvarighet i alla aspekter av deras affärsmetoder.</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Långsiktig hållbarhet</a:t>
            </a:r>
            <a:r>
              <a:rPr lang="sv-SE" sz="1600" b="0" i="0" u="none" strike="noStrike">
                <a:latin typeface="Calibri"/>
                <a:ea typeface="Calibri"/>
                <a:cs typeface="Calibri"/>
                <a:sym typeface="Calibri"/>
              </a:rPr>
              <a:t>: I slutändan måste organisationerna inse att deras långsiktiga framgång är sammanflätad med samhällets och planetens hälsa och välbefinnande. Genom att tillämpa hållbara affärsmetoder kan de minska riskerna, bygga upp motståndskraft och skapa värde för alla intressenter på lång sikt.</a:t>
            </a:r>
            <a:endParaRPr/>
          </a:p>
          <a:p>
            <a:pPr marL="285750" lvl="0" indent="-184150" algn="just" rtl="0">
              <a:lnSpc>
                <a:spcPct val="100000"/>
              </a:lnSpc>
              <a:spcBef>
                <a:spcPts val="0"/>
              </a:spcBef>
              <a:spcAft>
                <a:spcPts val="0"/>
              </a:spcAft>
              <a:buClr>
                <a:srgbClr val="6D6E71"/>
              </a:buClr>
              <a:buSzPts val="1600"/>
              <a:buFont typeface="Arial"/>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Sammanfattningsvis kan sägas att organisationer idag inte har råd att verka isolerat från bredare samhälls- och miljöfrågor. De har en skyldighet att agera ansvarsfullt, minimera sin negativa påverkan och bidra positivt till både människors och planetens välbefinnande.</a:t>
            </a:r>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Så innan man påbörjar resan mot en hållbar affärsmodell är det viktigt att organisationerna ställer sig några kritiska frågor på organisationsnivå. </a:t>
            </a:r>
            <a:endParaRPr/>
          </a:p>
          <a:p>
            <a:pPr marL="285750" lvl="0" indent="-184150" algn="just" rtl="0">
              <a:lnSpc>
                <a:spcPct val="100000"/>
              </a:lnSpc>
              <a:spcBef>
                <a:spcPts val="0"/>
              </a:spcBef>
              <a:spcAft>
                <a:spcPts val="0"/>
              </a:spcAft>
              <a:buClr>
                <a:srgbClr val="6D6E71"/>
              </a:buClr>
              <a:buSzPts val="1600"/>
              <a:buFont typeface="Noto Sans Symbols"/>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1082" name="Google Shape;1082;p62"/>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Organisationer - och deras ansvarsområden</a:t>
            </a:r>
            <a:endParaRPr/>
          </a:p>
        </p:txBody>
      </p:sp>
      <p:sp>
        <p:nvSpPr>
          <p:cNvPr id="1083" name="Google Shape;1083;p62"/>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084" name="Google Shape;1084;p62"/>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88"/>
        <p:cNvGrpSpPr/>
        <p:nvPr/>
      </p:nvGrpSpPr>
      <p:grpSpPr>
        <a:xfrm>
          <a:off x="0" y="0"/>
          <a:ext cx="0" cy="0"/>
          <a:chOff x="0" y="0"/>
          <a:chExt cx="0" cy="0"/>
        </a:xfrm>
      </p:grpSpPr>
      <p:sp>
        <p:nvSpPr>
          <p:cNvPr id="1089" name="Google Shape;1089;p6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63</a:t>
            </a:fld>
            <a:endParaRPr/>
          </a:p>
        </p:txBody>
      </p:sp>
      <p:sp>
        <p:nvSpPr>
          <p:cNvPr id="1090" name="Google Shape;1090;p63"/>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Här är några viktiga frågor att ta ställning till:</a:t>
            </a: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Syfte och värderingar</a:t>
            </a:r>
            <a:r>
              <a:rPr lang="sv-SE" sz="1600" b="0" i="0" u="none" strike="noStrike">
                <a:latin typeface="Calibri"/>
                <a:ea typeface="Calibri"/>
                <a:cs typeface="Calibri"/>
                <a:sym typeface="Calibri"/>
              </a:rPr>
              <a:t>: Vad är vår organisations syfte bortom vinst? Vilka värderingar prioriterar vi och hur stämmer de överens med hållbarhetsmålen?</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Nuvarande påverkan</a:t>
            </a:r>
            <a:r>
              <a:rPr lang="sv-SE" sz="1600" b="0" i="0" u="none" strike="noStrike">
                <a:latin typeface="Calibri"/>
                <a:ea typeface="Calibri"/>
                <a:cs typeface="Calibri"/>
                <a:sym typeface="Calibri"/>
              </a:rPr>
              <a:t>: Vilken är den miljömässiga, sociala och ekonomiska påverkan av vår nuvarande affärsverksamhet? Var finns de områden där påverkan är som störst och vilka är de grundläggande orsakerna?</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Engagemang </a:t>
            </a:r>
            <a:r>
              <a:rPr lang="sv-SE" sz="1600" b="0" i="0" u="none" strike="noStrike">
                <a:latin typeface="Calibri"/>
                <a:ea typeface="Calibri"/>
                <a:cs typeface="Calibri"/>
                <a:sym typeface="Calibri"/>
              </a:rPr>
              <a:t>från </a:t>
            </a:r>
            <a:r>
              <a:rPr lang="sv-SE" sz="1600" b="1" i="0" u="none" strike="noStrike">
                <a:latin typeface="Calibri"/>
                <a:ea typeface="Calibri"/>
                <a:cs typeface="Calibri"/>
                <a:sym typeface="Calibri"/>
              </a:rPr>
              <a:t>intressenter</a:t>
            </a:r>
            <a:r>
              <a:rPr lang="sv-SE" sz="1600" b="0" i="0" u="none" strike="noStrike">
                <a:latin typeface="Calibri"/>
                <a:ea typeface="Calibri"/>
                <a:cs typeface="Calibri"/>
                <a:sym typeface="Calibri"/>
              </a:rPr>
              <a:t>: Vilka är våra viktigaste intressenter och vilka är deras förväntningar på hållbarhet? Hur kan vi samarbeta med dem för att förstå deras perspektiv och införliva deras feedback i vårt beslutsfattande?</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Riskbedömning:</a:t>
            </a:r>
            <a:r>
              <a:rPr lang="sv-SE" sz="1600" b="0" i="0" u="none" strike="noStrike">
                <a:latin typeface="Calibri"/>
                <a:ea typeface="Calibri"/>
                <a:cs typeface="Calibri"/>
                <a:sym typeface="Calibri"/>
              </a:rPr>
              <a:t> Vilka är de potentiella risker och möjligheter som hållbarhetsfrågorna innebär för vår organisation? Hur stämmer dessa risker och möjligheter överens med våra strategiska mål?</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Resursberoende</a:t>
            </a:r>
            <a:r>
              <a:rPr lang="sv-SE" sz="1600" b="0" i="0" u="none" strike="noStrike">
                <a:latin typeface="Calibri"/>
                <a:ea typeface="Calibri"/>
                <a:cs typeface="Calibri"/>
                <a:sym typeface="Calibri"/>
              </a:rPr>
              <a:t>: Vilka naturresurser, material och energikällor är nödvändiga för vår affärsverksamhet? Hur sårbara är vi för resursbrist, prisvolatilitet och förändringar i regelverk?</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1091" name="Google Shape;1091;p6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Positionera dig själv</a:t>
            </a:r>
            <a:endParaRPr/>
          </a:p>
        </p:txBody>
      </p:sp>
      <p:sp>
        <p:nvSpPr>
          <p:cNvPr id="1092" name="Google Shape;1092;p6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093" name="Google Shape;1093;p63"/>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97"/>
        <p:cNvGrpSpPr/>
        <p:nvPr/>
      </p:nvGrpSpPr>
      <p:grpSpPr>
        <a:xfrm>
          <a:off x="0" y="0"/>
          <a:ext cx="0" cy="0"/>
          <a:chOff x="0" y="0"/>
          <a:chExt cx="0" cy="0"/>
        </a:xfrm>
      </p:grpSpPr>
      <p:sp>
        <p:nvSpPr>
          <p:cNvPr id="1098" name="Google Shape;1098;p6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64</a:t>
            </a:fld>
            <a:endParaRPr/>
          </a:p>
        </p:txBody>
      </p:sp>
      <p:sp>
        <p:nvSpPr>
          <p:cNvPr id="1099" name="Google Shape;1099;p64"/>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Efterlevnad av regelverk</a:t>
            </a:r>
            <a:r>
              <a:rPr lang="sv-SE" sz="1600" b="0" i="0" u="none" strike="noStrike">
                <a:latin typeface="Calibri"/>
                <a:ea typeface="Calibri"/>
                <a:cs typeface="Calibri"/>
                <a:sym typeface="Calibri"/>
              </a:rPr>
              <a:t>: Vilka miljömässiga och sociala bestämmelser gäller för vår bransch, och hur väl följer vi dessa bestämmelser? Hur kan vi gå längre än efterlevnad för att visa ledarskap inom hållbarhet?</a:t>
            </a:r>
            <a:endParaRPr/>
          </a:p>
          <a:p>
            <a:pPr marL="285750" lvl="0" indent="-184150" algn="just" rtl="0">
              <a:lnSpc>
                <a:spcPct val="100000"/>
              </a:lnSpc>
              <a:spcBef>
                <a:spcPts val="0"/>
              </a:spcBef>
              <a:spcAft>
                <a:spcPts val="0"/>
              </a:spcAft>
              <a:buClr>
                <a:srgbClr val="6D6E71"/>
              </a:buClr>
              <a:buSzPts val="1600"/>
              <a:buFont typeface="Noto Sans Symbols"/>
              <a:buNone/>
            </a:pP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Innovation och anpassning</a:t>
            </a:r>
            <a:r>
              <a:rPr lang="sv-SE" sz="1600" b="0" i="0" u="none" strike="noStrike">
                <a:latin typeface="Calibri"/>
                <a:ea typeface="Calibri"/>
                <a:cs typeface="Calibri"/>
                <a:sym typeface="Calibri"/>
              </a:rPr>
              <a:t>: Hur kan vi utnyttja innovation och teknik för att förbättra v</a:t>
            </a:r>
            <a:r>
              <a:rPr lang="sv-SE" sz="1600">
                <a:latin typeface="Calibri"/>
                <a:ea typeface="Calibri"/>
                <a:cs typeface="Calibri"/>
                <a:sym typeface="Calibri"/>
              </a:rPr>
              <a:t>årt hållbarhetsarbete</a:t>
            </a:r>
            <a:r>
              <a:rPr lang="sv-SE" sz="1600" b="0" i="0" u="none" strike="noStrike">
                <a:latin typeface="Calibri"/>
                <a:ea typeface="Calibri"/>
                <a:cs typeface="Calibri"/>
                <a:sym typeface="Calibri"/>
              </a:rPr>
              <a:t>? Vilka förändringar behövs i vår affärsmodell, våra processer, produkter och tjänster för att anpassa oss till nya hållbarhetsutmaningar och -möjligheter?</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Hantering av leveranskedjan</a:t>
            </a:r>
            <a:r>
              <a:rPr lang="sv-SE" sz="1600" b="0" i="0" u="none" strike="noStrike">
                <a:latin typeface="Calibri"/>
                <a:ea typeface="Calibri"/>
                <a:cs typeface="Calibri"/>
                <a:sym typeface="Calibri"/>
              </a:rPr>
              <a:t>: Vilken är den miljömässiga och sociala påverkan från vår leveranskedja? Hur kan vi arbeta med leverantörer för att förbättra transparens, spårbarhet och ansvarsfulla inköpsmetoder?</a:t>
            </a:r>
            <a:endParaRPr/>
          </a:p>
          <a:p>
            <a:pPr marL="285750" lvl="0" indent="-184150" algn="just" rtl="0">
              <a:lnSpc>
                <a:spcPct val="100000"/>
              </a:lnSpc>
              <a:spcBef>
                <a:spcPts val="0"/>
              </a:spcBef>
              <a:spcAft>
                <a:spcPts val="0"/>
              </a:spcAft>
              <a:buClr>
                <a:srgbClr val="6D6E71"/>
              </a:buClr>
              <a:buSzPts val="1600"/>
              <a:buFont typeface="Arial"/>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1100" name="Google Shape;1100;p6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Positionera dig själv</a:t>
            </a:r>
            <a:endParaRPr/>
          </a:p>
        </p:txBody>
      </p:sp>
      <p:sp>
        <p:nvSpPr>
          <p:cNvPr id="1101" name="Google Shape;1101;p6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102" name="Google Shape;1102;p64"/>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106"/>
        <p:cNvGrpSpPr/>
        <p:nvPr/>
      </p:nvGrpSpPr>
      <p:grpSpPr>
        <a:xfrm>
          <a:off x="0" y="0"/>
          <a:ext cx="0" cy="0"/>
          <a:chOff x="0" y="0"/>
          <a:chExt cx="0" cy="0"/>
        </a:xfrm>
      </p:grpSpPr>
      <p:sp>
        <p:nvSpPr>
          <p:cNvPr id="1107" name="Google Shape;1107;p6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65</a:t>
            </a:fld>
            <a:endParaRPr/>
          </a:p>
        </p:txBody>
      </p:sp>
      <p:sp>
        <p:nvSpPr>
          <p:cNvPr id="1108" name="Google Shape;1108;p6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Medarbetarnas engagemang</a:t>
            </a:r>
            <a:r>
              <a:rPr lang="sv-SE" sz="1600" b="0" i="0" u="none" strike="noStrike">
                <a:latin typeface="Calibri"/>
                <a:ea typeface="Calibri"/>
                <a:cs typeface="Calibri"/>
                <a:sym typeface="Calibri"/>
              </a:rPr>
              <a:t>: Hur engagerade är våra medarbetare i hållbarhetsinitiativ? Vilka möjligheter finns det att stärka och utbilda medarbetarna så att de kan driva på en positiv förändring inom organisationen?</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Finansiella överväganden</a:t>
            </a:r>
            <a:r>
              <a:rPr lang="sv-SE" sz="1600" b="0" i="0" u="none" strike="noStrike">
                <a:latin typeface="Calibri"/>
                <a:ea typeface="Calibri"/>
                <a:cs typeface="Calibri"/>
                <a:sym typeface="Calibri"/>
              </a:rPr>
              <a:t>: Vilka är de ekonomiska konsekvenserna av att övergå till en hållbar affärsmodell? Hur kan vi anpassa hållbarhetsinitiativ till långsiktig lönsamhet och aktieägarvärde?</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Genom att kritiskt granska dessa frågor och engagera sig i meningsfull dialog och reflektion kan organisationer få en djupare förståelse för sin nuvarande position, identifiera förbättringsområden och lägga grunden för en framgångsrik övergång till en hållbar affärsmodell.</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1109" name="Google Shape;1109;p6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Positionera dig själv</a:t>
            </a:r>
            <a:endParaRPr/>
          </a:p>
        </p:txBody>
      </p:sp>
      <p:sp>
        <p:nvSpPr>
          <p:cNvPr id="1110" name="Google Shape;1110;p6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111" name="Google Shape;1111;p65"/>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15"/>
        <p:cNvGrpSpPr/>
        <p:nvPr/>
      </p:nvGrpSpPr>
      <p:grpSpPr>
        <a:xfrm>
          <a:off x="0" y="0"/>
          <a:ext cx="0" cy="0"/>
          <a:chOff x="0" y="0"/>
          <a:chExt cx="0" cy="0"/>
        </a:xfrm>
      </p:grpSpPr>
      <p:sp>
        <p:nvSpPr>
          <p:cNvPr id="1116" name="Google Shape;1116;p6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66</a:t>
            </a:fld>
            <a:endParaRPr/>
          </a:p>
        </p:txBody>
      </p:sp>
      <p:sp>
        <p:nvSpPr>
          <p:cNvPr id="1117" name="Google Shape;1117;p66"/>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a:latin typeface="Calibri"/>
                <a:ea typeface="Calibri"/>
                <a:cs typeface="Calibri"/>
                <a:sym typeface="Calibri"/>
              </a:rPr>
              <a:t>Att införa en hållbar affärsmodell är verkligen ett betydande åtagande som kräver noggranna överväganden, engagemang och en vilja att ta till sig förändringar. </a:t>
            </a:r>
            <a:endParaRPr/>
          </a:p>
          <a:p>
            <a:pPr marL="0" lvl="0" indent="0" algn="just" rtl="0">
              <a:lnSpc>
                <a:spcPct val="100000"/>
              </a:lnSpc>
              <a:spcBef>
                <a:spcPts val="0"/>
              </a:spcBef>
              <a:spcAft>
                <a:spcPts val="0"/>
              </a:spcAft>
              <a:buClr>
                <a:srgbClr val="6D6E71"/>
              </a:buClr>
              <a:buSzPts val="1600"/>
              <a:buNone/>
            </a:pPr>
            <a:r>
              <a:rPr lang="sv-SE" sz="1600" b="0" i="0" u="none">
                <a:latin typeface="Calibri"/>
                <a:ea typeface="Calibri"/>
                <a:cs typeface="Calibri"/>
                <a:sym typeface="Calibri"/>
              </a:rPr>
              <a:t>Här är skälet till det:</a:t>
            </a:r>
            <a:endParaRPr/>
          </a:p>
          <a:p>
            <a:pPr marL="0" lvl="0" indent="0" algn="just" rtl="0">
              <a:lnSpc>
                <a:spcPct val="100000"/>
              </a:lnSpc>
              <a:spcBef>
                <a:spcPts val="0"/>
              </a:spcBef>
              <a:spcAft>
                <a:spcPts val="0"/>
              </a:spcAft>
              <a:buClr>
                <a:srgbClr val="6D6E71"/>
              </a:buClr>
              <a:buSzPts val="1600"/>
              <a:buNone/>
            </a:pPr>
            <a:endParaRPr sz="1600" b="0" i="0" u="none">
              <a:latin typeface="Calibri"/>
              <a:ea typeface="Calibri"/>
              <a:cs typeface="Calibri"/>
              <a:sym typeface="Calibri"/>
            </a:endParaRPr>
          </a:p>
          <a:p>
            <a:pPr marL="0" lvl="0" indent="0" algn="just" rtl="0">
              <a:lnSpc>
                <a:spcPct val="100000"/>
              </a:lnSpc>
              <a:spcBef>
                <a:spcPts val="0"/>
              </a:spcBef>
              <a:spcAft>
                <a:spcPts val="0"/>
              </a:spcAft>
              <a:buNone/>
            </a:pPr>
            <a:r>
              <a:rPr lang="sv-SE" sz="1600" b="1" i="0" u="none">
                <a:latin typeface="Calibri"/>
                <a:ea typeface="Calibri"/>
                <a:cs typeface="Calibri"/>
                <a:sym typeface="Calibri"/>
              </a:rPr>
              <a:t>Grundligt tänkande</a:t>
            </a:r>
            <a:r>
              <a:rPr lang="sv-SE" sz="1600" b="0" i="0" u="none">
                <a:latin typeface="Calibri"/>
                <a:ea typeface="Calibri"/>
                <a:cs typeface="Calibri"/>
                <a:sym typeface="Calibri"/>
              </a:rPr>
              <a:t>: Att utveckla en hållbar affärsmodell kräver grundligt tänkande och planering. Organisationer måste utvärdera sina nuvarande metoder, identifiera områden som kan förbättras och föreställa sig hur de kan integrera hållbarhet i alla aspekter av sin verksamhet.</a:t>
            </a:r>
            <a:endParaRPr/>
          </a:p>
          <a:p>
            <a:pPr marL="342900" lvl="0" indent="-24130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None/>
            </a:pPr>
            <a:r>
              <a:rPr lang="sv-SE" sz="1600" b="1" i="0" u="none">
                <a:latin typeface="Calibri"/>
                <a:ea typeface="Calibri"/>
                <a:cs typeface="Calibri"/>
                <a:sym typeface="Calibri"/>
              </a:rPr>
              <a:t>Resurser</a:t>
            </a:r>
            <a:r>
              <a:rPr lang="sv-SE" sz="1600" b="0" i="0" u="none">
                <a:latin typeface="Calibri"/>
                <a:ea typeface="Calibri"/>
                <a:cs typeface="Calibri"/>
                <a:sym typeface="Calibri"/>
              </a:rPr>
              <a:t>: Att implementera hållbara metoder kräver ofta resurser, både i form av finansiella investeringar och humankapital. Organisationer kan behöva avsätta medel för ny teknik, utbildningsprogram och hållbarhetsinitiativ.</a:t>
            </a:r>
            <a:endParaRPr/>
          </a:p>
          <a:p>
            <a:pPr marL="342900" lvl="0" indent="-24130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None/>
            </a:pPr>
            <a:r>
              <a:rPr lang="sv-SE" sz="1600" b="1" i="0" u="none">
                <a:latin typeface="Calibri"/>
                <a:ea typeface="Calibri"/>
                <a:cs typeface="Calibri"/>
                <a:sym typeface="Calibri"/>
              </a:rPr>
              <a:t>Öppet sinne</a:t>
            </a:r>
            <a:r>
              <a:rPr lang="sv-SE" sz="1600" b="0" i="0" u="none">
                <a:latin typeface="Calibri"/>
                <a:ea typeface="Calibri"/>
                <a:cs typeface="Calibri"/>
                <a:sym typeface="Calibri"/>
              </a:rPr>
              <a:t>: Hållbarhetsarbetet kräver ett öppet sinne och en vilja att utmana traditionella sätt att bedriva verksamhet. Ledare och medarbetare måste vara mottagliga för nya idéer, innovativa lösningar och alternativa tillvägagångssätt som prioriterar miljömässigt och socialt ansvar.</a:t>
            </a:r>
            <a:endParaRPr sz="1600">
              <a:latin typeface="Calibri"/>
              <a:ea typeface="Calibri"/>
              <a:cs typeface="Calibri"/>
              <a:sym typeface="Calibri"/>
            </a:endParaRPr>
          </a:p>
        </p:txBody>
      </p:sp>
      <p:sp>
        <p:nvSpPr>
          <p:cNvPr id="1118" name="Google Shape;1118;p6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Anta en hållbar affärsmodell</a:t>
            </a:r>
            <a:endParaRPr/>
          </a:p>
        </p:txBody>
      </p:sp>
      <p:sp>
        <p:nvSpPr>
          <p:cNvPr id="1119" name="Google Shape;1119;p6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120" name="Google Shape;1120;p66"/>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124"/>
        <p:cNvGrpSpPr/>
        <p:nvPr/>
      </p:nvGrpSpPr>
      <p:grpSpPr>
        <a:xfrm>
          <a:off x="0" y="0"/>
          <a:ext cx="0" cy="0"/>
          <a:chOff x="0" y="0"/>
          <a:chExt cx="0" cy="0"/>
        </a:xfrm>
      </p:grpSpPr>
      <p:sp>
        <p:nvSpPr>
          <p:cNvPr id="1125" name="Google Shape;1125;p6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67</a:t>
            </a:fld>
            <a:endParaRPr/>
          </a:p>
        </p:txBody>
      </p:sp>
      <p:sp>
        <p:nvSpPr>
          <p:cNvPr id="1126" name="Google Shape;1126;p67"/>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None/>
            </a:pPr>
            <a:r>
              <a:rPr lang="sv-SE" sz="1600" b="1" i="0" u="none" strike="noStrike">
                <a:latin typeface="Calibri"/>
                <a:ea typeface="Calibri"/>
                <a:cs typeface="Calibri"/>
                <a:sym typeface="Calibri"/>
              </a:rPr>
              <a:t>Tid: Att </a:t>
            </a:r>
            <a:r>
              <a:rPr lang="sv-SE" sz="1600" b="0" i="0" u="none" strike="noStrike">
                <a:latin typeface="Calibri"/>
                <a:ea typeface="Calibri"/>
                <a:cs typeface="Calibri"/>
                <a:sym typeface="Calibri"/>
              </a:rPr>
              <a:t>övergå till en hållbar affärsmodell är inte en snabb process. Det tar tid att undersöka, planera, genomföra och förfina hållbarhetsinitiativ. Organisationer måste vara tålmodiga och engagerade i den långsiktiga resan mot hållbarhet.</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None/>
            </a:pPr>
            <a:r>
              <a:rPr lang="sv-SE" sz="1600" b="1" i="0" u="none" strike="noStrike">
                <a:latin typeface="Calibri"/>
                <a:ea typeface="Calibri"/>
                <a:cs typeface="Calibri"/>
                <a:sym typeface="Calibri"/>
              </a:rPr>
              <a:t>Investeringar:</a:t>
            </a:r>
            <a:r>
              <a:rPr lang="sv-SE" sz="1600" b="0" i="0" u="none" strike="noStrike">
                <a:latin typeface="Calibri"/>
                <a:ea typeface="Calibri"/>
                <a:cs typeface="Calibri"/>
                <a:sym typeface="Calibri"/>
              </a:rPr>
              <a:t> För att uppnå hållbarhet krävs ofta investeringar i människor, ny teknik, infrastruktur och processer. Även om det kan finnas initiala kostnader i samband med hållbarhetsinitiativ kan de långsiktiga fördelarna - inklusive kostnadsbesparingar, förbättrat rykte och minskad risk - uppväga dessa initiala investeringar.</a:t>
            </a:r>
            <a:endParaRPr/>
          </a:p>
          <a:p>
            <a:pPr marL="342900" lvl="0" indent="-241300" algn="just" rtl="0">
              <a:lnSpc>
                <a:spcPct val="100000"/>
              </a:lnSpc>
              <a:spcBef>
                <a:spcPts val="0"/>
              </a:spcBef>
              <a:spcAft>
                <a:spcPts val="0"/>
              </a:spcAft>
              <a:buClr>
                <a:srgbClr val="6D6E71"/>
              </a:buClr>
              <a:buSzPts val="1600"/>
              <a:buFont typeface="Century Schoolbook"/>
              <a:buNone/>
            </a:pPr>
            <a:endParaRPr sz="1600">
              <a:latin typeface="Calibri"/>
              <a:ea typeface="Calibri"/>
              <a:cs typeface="Calibri"/>
              <a:sym typeface="Calibri"/>
            </a:endParaRPr>
          </a:p>
          <a:p>
            <a:pPr marL="0" lvl="0" indent="0" algn="just" rtl="0">
              <a:lnSpc>
                <a:spcPct val="100000"/>
              </a:lnSpc>
              <a:spcBef>
                <a:spcPts val="0"/>
              </a:spcBef>
              <a:spcAft>
                <a:spcPts val="0"/>
              </a:spcAft>
              <a:buNone/>
            </a:pPr>
            <a:r>
              <a:rPr lang="sv-SE" sz="1600" b="1" i="0" u="none" strike="noStrike">
                <a:latin typeface="Calibri"/>
                <a:ea typeface="Calibri"/>
                <a:cs typeface="Calibri"/>
                <a:sym typeface="Calibri"/>
              </a:rPr>
              <a:t>Uppriktighet i engagemanget</a:t>
            </a:r>
            <a:r>
              <a:rPr lang="sv-SE" sz="1600" b="0" i="0" u="none" strike="noStrike">
                <a:latin typeface="Calibri"/>
                <a:ea typeface="Calibri"/>
                <a:cs typeface="Calibri"/>
                <a:sym typeface="Calibri"/>
              </a:rPr>
              <a:t>: Äkthet och uppriktighet är avgörande när man arbetar med hållbarhet. Organisationer måste genuint tro på vikten av hållbarhet och vara fast beslutna att göra meningsfulla förändringar, snarare än att bara ägna sig åt greenwashing eller ytliga insatser.</a:t>
            </a:r>
            <a:endParaRPr/>
          </a:p>
          <a:p>
            <a:pPr marL="342900" lvl="0" indent="-241300" algn="just" rtl="0">
              <a:lnSpc>
                <a:spcPct val="100000"/>
              </a:lnSpc>
              <a:spcBef>
                <a:spcPts val="0"/>
              </a:spcBef>
              <a:spcAft>
                <a:spcPts val="0"/>
              </a:spcAft>
              <a:buClr>
                <a:srgbClr val="6D6E71"/>
              </a:buClr>
              <a:buSzPts val="1600"/>
              <a:buFont typeface="Century Schoolbook"/>
              <a:buNone/>
            </a:pPr>
            <a:endParaRPr sz="1600">
              <a:latin typeface="Calibri"/>
              <a:ea typeface="Calibri"/>
              <a:cs typeface="Calibri"/>
              <a:sym typeface="Calibri"/>
            </a:endParaRPr>
          </a:p>
          <a:p>
            <a:pPr marL="0" lvl="0" indent="0" algn="just" rtl="0">
              <a:lnSpc>
                <a:spcPct val="100000"/>
              </a:lnSpc>
              <a:spcBef>
                <a:spcPts val="0"/>
              </a:spcBef>
              <a:spcAft>
                <a:spcPts val="0"/>
              </a:spcAft>
              <a:buNone/>
            </a:pPr>
            <a:r>
              <a:rPr lang="sv-SE" sz="1600" b="1" i="0" u="none" strike="noStrike">
                <a:latin typeface="Calibri"/>
                <a:ea typeface="Calibri"/>
                <a:cs typeface="Calibri"/>
                <a:sym typeface="Calibri"/>
              </a:rPr>
              <a:t>Motståndskraft mot förändringar</a:t>
            </a:r>
            <a:r>
              <a:rPr lang="sv-SE" sz="1600" b="0" i="0" u="none" strike="noStrike">
                <a:latin typeface="Calibri"/>
                <a:ea typeface="Calibri"/>
                <a:cs typeface="Calibri"/>
                <a:sym typeface="Calibri"/>
              </a:rPr>
              <a:t>: Övergången till en hållbar affärsmodell innebär betydande förändringar, både internt och externt. Organisationer måste vara motståndskraftiga mot utmaningar, bakslag och motstånd mot förändringar. Flexibilitet, anpassningsförmåga och uthållighet är viktiga egenskaper för att lyckas.</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1127" name="Google Shape;1127;p6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Anta en hållbar affärsmodell</a:t>
            </a:r>
            <a:endParaRPr/>
          </a:p>
        </p:txBody>
      </p:sp>
      <p:sp>
        <p:nvSpPr>
          <p:cNvPr id="1128" name="Google Shape;1128;p6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129" name="Google Shape;1129;p6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133"/>
        <p:cNvGrpSpPr/>
        <p:nvPr/>
      </p:nvGrpSpPr>
      <p:grpSpPr>
        <a:xfrm>
          <a:off x="0" y="0"/>
          <a:ext cx="0" cy="0"/>
          <a:chOff x="0" y="0"/>
          <a:chExt cx="0" cy="0"/>
        </a:xfrm>
      </p:grpSpPr>
      <p:sp>
        <p:nvSpPr>
          <p:cNvPr id="1134" name="Google Shape;1134;p6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68</a:t>
            </a:fld>
            <a:endParaRPr/>
          </a:p>
        </p:txBody>
      </p:sp>
      <p:sp>
        <p:nvSpPr>
          <p:cNvPr id="1135" name="Google Shape;1135;p68"/>
          <p:cNvSpPr txBox="1">
            <a:spLocks noGrp="1"/>
          </p:cNvSpPr>
          <p:nvPr>
            <p:ph type="body" idx="1"/>
          </p:nvPr>
        </p:nvSpPr>
        <p:spPr>
          <a:xfrm>
            <a:off x="801602" y="2257665"/>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Att införa en hållbar affärsmodell är en komplex och mångfacetterad process som kräver engagemang, samarbete och ett långsiktigt perspektiv. Men belöningarna - inklusive miljöförvaltning, social påverkan och långsiktig lönsamhet - gör det till en värdefull strävan för organisationer som är fast beslutna att göra en positiv skillnad i världen.</a:t>
            </a:r>
            <a:endParaRPr dirty="0"/>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r>
              <a:rPr lang="sv-SE" sz="1600" b="1" dirty="0">
                <a:latin typeface="Calibri"/>
                <a:ea typeface="Calibri"/>
                <a:cs typeface="Calibri"/>
                <a:sym typeface="Calibri"/>
              </a:rPr>
              <a:t>Fördelar jämfört med status </a:t>
            </a:r>
            <a:r>
              <a:rPr lang="sv-SE" sz="1600" b="1" dirty="0" err="1">
                <a:latin typeface="Calibri"/>
                <a:ea typeface="Calibri"/>
                <a:cs typeface="Calibri"/>
                <a:sym typeface="Calibri"/>
              </a:rPr>
              <a:t>quo</a:t>
            </a:r>
            <a:r>
              <a:rPr lang="sv-SE" sz="1600" b="1" dirty="0">
                <a:latin typeface="Calibri"/>
                <a:ea typeface="Calibri"/>
                <a:cs typeface="Calibri"/>
                <a:sym typeface="Calibri"/>
              </a:rPr>
              <a:t>? </a:t>
            </a:r>
            <a:endParaRPr dirty="0"/>
          </a:p>
          <a:p>
            <a:pPr marL="0" lvl="0" indent="0" algn="just" rtl="0">
              <a:lnSpc>
                <a:spcPct val="100000"/>
              </a:lnSpc>
              <a:spcBef>
                <a:spcPts val="0"/>
              </a:spcBef>
              <a:spcAft>
                <a:spcPts val="0"/>
              </a:spcAft>
              <a:buClr>
                <a:srgbClr val="6D6E71"/>
              </a:buClr>
              <a:buSzPts val="1600"/>
              <a:buNone/>
            </a:pPr>
            <a:endParaRPr sz="1600" b="1"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När man jämför fördelarna med att anta en hållbar affärsmodell med att bibehålla status </a:t>
            </a:r>
            <a:r>
              <a:rPr lang="sv-SE" sz="1600" b="0" i="0" u="none" strike="noStrike" dirty="0" err="1">
                <a:latin typeface="Calibri"/>
                <a:ea typeface="Calibri"/>
                <a:cs typeface="Calibri"/>
                <a:sym typeface="Calibri"/>
              </a:rPr>
              <a:t>quo</a:t>
            </a:r>
            <a:r>
              <a:rPr lang="sv-SE" sz="1600" b="0" i="0" u="none" strike="noStrike" dirty="0">
                <a:latin typeface="Calibri"/>
                <a:ea typeface="Calibri"/>
                <a:cs typeface="Calibri"/>
                <a:sym typeface="Calibri"/>
              </a:rPr>
              <a:t> framträder flera viktiga skillnader:</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457200" lvl="0" indent="-330200" algn="just" rtl="0">
              <a:lnSpc>
                <a:spcPct val="100000"/>
              </a:lnSpc>
              <a:spcBef>
                <a:spcPts val="0"/>
              </a:spcBef>
              <a:spcAft>
                <a:spcPts val="0"/>
              </a:spcAft>
              <a:buSzPts val="1600"/>
              <a:buFont typeface="Wingdings" pitchFamily="2" charset="2"/>
              <a:buChar char="v"/>
            </a:pPr>
            <a:r>
              <a:rPr lang="sv-SE" sz="1600" b="1" i="0" u="none" strike="noStrike" dirty="0">
                <a:latin typeface="Calibri"/>
                <a:ea typeface="Calibri"/>
                <a:cs typeface="Calibri"/>
                <a:sym typeface="Calibri"/>
              </a:rPr>
              <a:t>Miljöpåverkan</a:t>
            </a:r>
            <a:r>
              <a:rPr lang="sv-SE" sz="1600" b="0" i="0" u="none" strike="noStrike" dirty="0">
                <a:latin typeface="Calibri"/>
                <a:ea typeface="Calibri"/>
                <a:cs typeface="Calibri"/>
                <a:sym typeface="Calibri"/>
              </a:rPr>
              <a:t>: Med en hållbar affärsmodell arbetar företag aktivt för att minska sitt miljöavtryck genom att minimera resursförbrukning, avfallsgenerering och föroreningar. Att upprätthålla status </a:t>
            </a:r>
            <a:r>
              <a:rPr lang="sv-SE" sz="1600" b="0" i="0" u="none" strike="noStrike" dirty="0" err="1">
                <a:latin typeface="Calibri"/>
                <a:ea typeface="Calibri"/>
                <a:cs typeface="Calibri"/>
                <a:sym typeface="Calibri"/>
              </a:rPr>
              <a:t>quo</a:t>
            </a:r>
            <a:r>
              <a:rPr lang="sv-SE" sz="1600" b="0" i="0" u="none" strike="noStrike" dirty="0">
                <a:latin typeface="Calibri"/>
                <a:ea typeface="Calibri"/>
                <a:cs typeface="Calibri"/>
                <a:sym typeface="Calibri"/>
              </a:rPr>
              <a:t> leder däremot ofta till fortsatt utarmning av naturresurser, ökade föroreningar och miljöförstöring. </a:t>
            </a:r>
            <a:endParaRPr sz="1600" b="0" i="0" u="none" strike="noStrike" dirty="0">
              <a:latin typeface="Calibri"/>
              <a:ea typeface="Calibri"/>
              <a:cs typeface="Calibri"/>
              <a:sym typeface="Calibri"/>
            </a:endParaRPr>
          </a:p>
          <a:p>
            <a:pPr marL="742950" lvl="0" indent="-285750" algn="just" rtl="0">
              <a:lnSpc>
                <a:spcPct val="100000"/>
              </a:lnSpc>
              <a:spcBef>
                <a:spcPts val="0"/>
              </a:spcBef>
              <a:spcAft>
                <a:spcPts val="0"/>
              </a:spcAft>
              <a:buFont typeface="Wingdings" pitchFamily="2" charset="2"/>
              <a:buChar char="v"/>
            </a:pPr>
            <a:endParaRPr sz="1600" dirty="0">
              <a:latin typeface="Calibri"/>
              <a:ea typeface="Calibri"/>
              <a:cs typeface="Calibri"/>
              <a:sym typeface="Calibri"/>
            </a:endParaRPr>
          </a:p>
          <a:p>
            <a:pPr marL="457200" lvl="0" indent="-330200" algn="just" rtl="0">
              <a:lnSpc>
                <a:spcPct val="100000"/>
              </a:lnSpc>
              <a:spcBef>
                <a:spcPts val="0"/>
              </a:spcBef>
              <a:spcAft>
                <a:spcPts val="0"/>
              </a:spcAft>
              <a:buSzPts val="1600"/>
              <a:buFont typeface="Wingdings" pitchFamily="2" charset="2"/>
              <a:buChar char="v"/>
            </a:pPr>
            <a:r>
              <a:rPr lang="sv-SE" sz="1600" b="1" i="0" u="none" strike="noStrike" dirty="0">
                <a:latin typeface="Calibri"/>
                <a:ea typeface="Calibri"/>
                <a:cs typeface="Calibri"/>
                <a:sym typeface="Calibri"/>
              </a:rPr>
              <a:t>Kostnadsbesparingar</a:t>
            </a:r>
            <a:r>
              <a:rPr lang="sv-SE" sz="1600" b="0" i="0" u="none" strike="noStrike" dirty="0">
                <a:latin typeface="Calibri"/>
                <a:ea typeface="Calibri"/>
                <a:cs typeface="Calibri"/>
                <a:sym typeface="Calibri"/>
              </a:rPr>
              <a:t>: Att införa hållbara metoder kan leda till långsiktiga kostnadsbesparingar genom förbättrad resurseffektivitet, energibesparing och avfallsminskning. Utan förändring kan företagen fortsätta att ådra sig högre driftskostnader på grund av ineffektiva processer och resursslöseri.</a:t>
            </a:r>
            <a:endParaRPr dirty="0"/>
          </a:p>
          <a:p>
            <a:pPr marL="457200" lvl="0" indent="0" algn="just" rtl="0">
              <a:lnSpc>
                <a:spcPct val="100000"/>
              </a:lnSpc>
              <a:spcBef>
                <a:spcPts val="0"/>
              </a:spcBef>
              <a:spcAft>
                <a:spcPts val="0"/>
              </a:spcAft>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1136" name="Google Shape;1136;p6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Anta en hållbar affärsmodell</a:t>
            </a:r>
            <a:endParaRPr/>
          </a:p>
        </p:txBody>
      </p:sp>
      <p:sp>
        <p:nvSpPr>
          <p:cNvPr id="1137" name="Google Shape;1137;p6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138" name="Google Shape;1138;p68"/>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142"/>
        <p:cNvGrpSpPr/>
        <p:nvPr/>
      </p:nvGrpSpPr>
      <p:grpSpPr>
        <a:xfrm>
          <a:off x="0" y="0"/>
          <a:ext cx="0" cy="0"/>
          <a:chOff x="0" y="0"/>
          <a:chExt cx="0" cy="0"/>
        </a:xfrm>
      </p:grpSpPr>
      <p:sp>
        <p:nvSpPr>
          <p:cNvPr id="1143" name="Google Shape;1143;p6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69</a:t>
            </a:fld>
            <a:endParaRPr/>
          </a:p>
        </p:txBody>
      </p:sp>
      <p:sp>
        <p:nvSpPr>
          <p:cNvPr id="1144" name="Google Shape;1144;p6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457200" lvl="0" indent="-330200" algn="just" rtl="0">
              <a:lnSpc>
                <a:spcPct val="100000"/>
              </a:lnSpc>
              <a:spcBef>
                <a:spcPts val="0"/>
              </a:spcBef>
              <a:spcAft>
                <a:spcPts val="0"/>
              </a:spcAft>
              <a:buSzPts val="1600"/>
              <a:buFont typeface="Wingdings" pitchFamily="2" charset="2"/>
              <a:buChar char="v"/>
            </a:pPr>
            <a:r>
              <a:rPr lang="sv-SE" sz="1600" b="1" i="0" u="none" strike="noStrike" dirty="0">
                <a:latin typeface="Calibri"/>
                <a:ea typeface="Calibri"/>
                <a:cs typeface="Calibri"/>
                <a:sym typeface="Calibri"/>
              </a:rPr>
              <a:t>Anseende och varumärke</a:t>
            </a:r>
            <a:r>
              <a:rPr lang="sv-SE" sz="1600" b="0" i="0" u="none" strike="noStrike" dirty="0">
                <a:latin typeface="Calibri"/>
                <a:ea typeface="Calibri"/>
                <a:cs typeface="Calibri"/>
                <a:sym typeface="Calibri"/>
              </a:rPr>
              <a:t>: Hållbarhet förbättrar ett företags rykte och varumärkesimage och lockar miljömedvetna konsumenter och intressenter. Omvänt riskerar företag som behåller status </a:t>
            </a:r>
            <a:r>
              <a:rPr lang="sv-SE" sz="1600" b="0" i="0" u="none" strike="noStrike" dirty="0" err="1">
                <a:latin typeface="Calibri"/>
                <a:ea typeface="Calibri"/>
                <a:cs typeface="Calibri"/>
                <a:sym typeface="Calibri"/>
              </a:rPr>
              <a:t>quo</a:t>
            </a:r>
            <a:r>
              <a:rPr lang="sv-SE" sz="1600" b="0" i="0" u="none" strike="noStrike" dirty="0">
                <a:latin typeface="Calibri"/>
                <a:ea typeface="Calibri"/>
                <a:cs typeface="Calibri"/>
                <a:sym typeface="Calibri"/>
              </a:rPr>
              <a:t> att skada sitt rykte och kan få svårt att konkurrera på en marknad som blir alltmer hållbarhetsfokuserad.</a:t>
            </a:r>
            <a:endParaRPr dirty="0"/>
          </a:p>
          <a:p>
            <a:pPr marL="742950" lvl="0" indent="-285750" algn="just" rtl="0">
              <a:lnSpc>
                <a:spcPct val="100000"/>
              </a:lnSpc>
              <a:spcBef>
                <a:spcPts val="0"/>
              </a:spcBef>
              <a:spcAft>
                <a:spcPts val="0"/>
              </a:spcAft>
              <a:buFont typeface="Wingdings" pitchFamily="2" charset="2"/>
              <a:buChar char="v"/>
            </a:pPr>
            <a:endParaRPr sz="1600" b="0" i="0" u="none" strike="noStrike" dirty="0">
              <a:latin typeface="Calibri"/>
              <a:ea typeface="Calibri"/>
              <a:cs typeface="Calibri"/>
              <a:sym typeface="Calibri"/>
            </a:endParaRPr>
          </a:p>
          <a:p>
            <a:pPr marL="457200" lvl="0" indent="-330200" algn="just" rtl="0">
              <a:lnSpc>
                <a:spcPct val="100000"/>
              </a:lnSpc>
              <a:spcBef>
                <a:spcPts val="0"/>
              </a:spcBef>
              <a:spcAft>
                <a:spcPts val="0"/>
              </a:spcAft>
              <a:buSzPts val="1600"/>
              <a:buFont typeface="Wingdings" pitchFamily="2" charset="2"/>
              <a:buChar char="v"/>
            </a:pPr>
            <a:r>
              <a:rPr lang="sv-SE" sz="1600" b="1" i="0" u="none" strike="noStrike" dirty="0">
                <a:latin typeface="Calibri"/>
                <a:ea typeface="Calibri"/>
                <a:cs typeface="Calibri"/>
                <a:sym typeface="Calibri"/>
              </a:rPr>
              <a:t>Konkurrensfördelar</a:t>
            </a:r>
            <a:r>
              <a:rPr lang="sv-SE" sz="1600" b="0" i="0" u="none" strike="noStrike" dirty="0">
                <a:latin typeface="Calibri"/>
                <a:ea typeface="Calibri"/>
                <a:cs typeface="Calibri"/>
                <a:sym typeface="Calibri"/>
              </a:rPr>
              <a:t>: Hållbara företag får konkurrensfördelar genom att skilja sig från konkurrenterna, få tillgång till nya marknader och dra nytta av nya hållbarhetstrender. Utan förändring kan företagen hamna på efterkälken i förhållande till konkurrenter som är proaktiva när det gäller att hantera miljöfrågor och sociala frågor.</a:t>
            </a:r>
            <a:endParaRPr dirty="0"/>
          </a:p>
          <a:p>
            <a:pPr marL="742950" lvl="0" indent="-285750" algn="just" rtl="0">
              <a:lnSpc>
                <a:spcPct val="100000"/>
              </a:lnSpc>
              <a:spcBef>
                <a:spcPts val="0"/>
              </a:spcBef>
              <a:spcAft>
                <a:spcPts val="0"/>
              </a:spcAft>
              <a:buFont typeface="Wingdings" pitchFamily="2" charset="2"/>
              <a:buChar char="v"/>
            </a:pPr>
            <a:endParaRPr sz="1600" b="0" i="0" u="none" strike="noStrike" dirty="0">
              <a:latin typeface="Calibri"/>
              <a:ea typeface="Calibri"/>
              <a:cs typeface="Calibri"/>
              <a:sym typeface="Calibri"/>
            </a:endParaRPr>
          </a:p>
          <a:p>
            <a:pPr marL="457200" lvl="0" indent="-330200" algn="just" rtl="0">
              <a:lnSpc>
                <a:spcPct val="100000"/>
              </a:lnSpc>
              <a:spcBef>
                <a:spcPts val="0"/>
              </a:spcBef>
              <a:spcAft>
                <a:spcPts val="0"/>
              </a:spcAft>
              <a:buSzPts val="1600"/>
              <a:buFont typeface="Wingdings" pitchFamily="2" charset="2"/>
              <a:buChar char="v"/>
            </a:pPr>
            <a:r>
              <a:rPr lang="sv-SE" sz="1600" b="1" i="0" u="none" strike="noStrike" dirty="0">
                <a:latin typeface="Calibri"/>
                <a:ea typeface="Calibri"/>
                <a:cs typeface="Calibri"/>
                <a:sym typeface="Calibri"/>
              </a:rPr>
              <a:t>Medarbetarengagemang och produktivitet</a:t>
            </a:r>
            <a:r>
              <a:rPr lang="sv-SE" sz="1600" b="0" i="0" u="none" strike="noStrike" dirty="0">
                <a:latin typeface="Calibri"/>
                <a:ea typeface="Calibri"/>
                <a:cs typeface="Calibri"/>
                <a:sym typeface="Calibri"/>
              </a:rPr>
              <a:t>: Hållbara företag främjar högre nivåer av medarbetarengagemang, tillfredsställelse och produktivitet genom att anpassa sig till medarbetarnas värderingar och tillhandahålla ett syftesdrivet arbete. Däremot kan organisationer som inte prioriterar hållbarhet uppleva lägre medarbetarmoral och högre personalomsättning.</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p:txBody>
      </p:sp>
      <p:sp>
        <p:nvSpPr>
          <p:cNvPr id="1145" name="Google Shape;1145;p6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Anta en hållbar affärsmodell</a:t>
            </a:r>
            <a:endParaRPr/>
          </a:p>
        </p:txBody>
      </p:sp>
      <p:sp>
        <p:nvSpPr>
          <p:cNvPr id="1146" name="Google Shape;1146;p6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147" name="Google Shape;1147;p6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7</a:t>
            </a:fld>
            <a:endParaRPr/>
          </a:p>
        </p:txBody>
      </p:sp>
      <p:sp>
        <p:nvSpPr>
          <p:cNvPr id="594" name="Google Shape;594;p7"/>
          <p:cNvSpPr txBox="1">
            <a:spLocks noGrp="1"/>
          </p:cNvSpPr>
          <p:nvPr>
            <p:ph type="body" idx="1"/>
          </p:nvPr>
        </p:nvSpPr>
        <p:spPr>
          <a:xfrm>
            <a:off x="801602" y="2403364"/>
            <a:ext cx="5956500" cy="6189300"/>
          </a:xfrm>
          <a:prstGeom prst="rect">
            <a:avLst/>
          </a:prstGeom>
          <a:solidFill>
            <a:schemeClr val="lt1"/>
          </a:solid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500" dirty="0">
                <a:latin typeface="Calibri"/>
                <a:ea typeface="Calibri"/>
                <a:cs typeface="Calibri"/>
                <a:sym typeface="Calibri"/>
              </a:rPr>
              <a:t>I vår utforskning av </a:t>
            </a:r>
            <a:r>
              <a:rPr lang="sv-SE" sz="1500" dirty="0" err="1">
                <a:latin typeface="Calibri"/>
                <a:ea typeface="Calibri"/>
                <a:cs typeface="Calibri"/>
                <a:sym typeface="Calibri"/>
              </a:rPr>
              <a:t>eco-health</a:t>
            </a:r>
            <a:r>
              <a:rPr lang="sv-SE" sz="1500" dirty="0">
                <a:latin typeface="Calibri"/>
                <a:ea typeface="Calibri"/>
                <a:cs typeface="Calibri"/>
                <a:sym typeface="Calibri"/>
              </a:rPr>
              <a:t> </a:t>
            </a:r>
            <a:r>
              <a:rPr lang="sv-SE" sz="1500" dirty="0" err="1">
                <a:latin typeface="Calibri"/>
                <a:ea typeface="Calibri"/>
                <a:cs typeface="Calibri"/>
                <a:sym typeface="Calibri"/>
              </a:rPr>
              <a:t>tourism</a:t>
            </a:r>
            <a:r>
              <a:rPr lang="sv-SE" sz="1500" dirty="0">
                <a:latin typeface="Calibri"/>
                <a:ea typeface="Calibri"/>
                <a:cs typeface="Calibri"/>
                <a:sym typeface="Calibri"/>
              </a:rPr>
              <a:t> och hållbar utveckling fördjupar vi oss i principerna för </a:t>
            </a:r>
            <a:r>
              <a:rPr lang="sv-SE" sz="1500" dirty="0" err="1">
                <a:latin typeface="Calibri"/>
                <a:ea typeface="Calibri"/>
                <a:cs typeface="Calibri"/>
                <a:sym typeface="Calibri"/>
              </a:rPr>
              <a:t>permakultur</a:t>
            </a:r>
            <a:r>
              <a:rPr lang="sv-SE" sz="1500" dirty="0">
                <a:latin typeface="Calibri"/>
                <a:ea typeface="Calibri"/>
                <a:cs typeface="Calibri"/>
                <a:sym typeface="Calibri"/>
              </a:rPr>
              <a:t> – ett helhetsperspektiv för att utforma system som efterliknar naturens mönster och processer. Vi fokuserar särskilt på </a:t>
            </a:r>
            <a:r>
              <a:rPr lang="sv-SE" sz="1500" dirty="0" err="1">
                <a:latin typeface="Calibri"/>
                <a:ea typeface="Calibri"/>
                <a:cs typeface="Calibri"/>
                <a:sym typeface="Calibri"/>
              </a:rPr>
              <a:t>permaföretagande</a:t>
            </a:r>
            <a:r>
              <a:rPr lang="sv-SE" sz="1500" dirty="0">
                <a:latin typeface="Calibri"/>
                <a:ea typeface="Calibri"/>
                <a:cs typeface="Calibri"/>
                <a:sym typeface="Calibri"/>
              </a:rPr>
              <a:t>, som bygger på tre etiska principer: att ta hand om människor, vår planet och en rättvis fördelning.</a:t>
            </a:r>
            <a:endParaRPr sz="15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dirty="0" err="1">
                <a:latin typeface="Calibri"/>
                <a:ea typeface="Calibri"/>
                <a:cs typeface="Calibri"/>
                <a:sym typeface="Calibri"/>
              </a:rPr>
              <a:t>Permakulturprinciperna</a:t>
            </a:r>
            <a:r>
              <a:rPr lang="sv-SE" sz="1500" dirty="0">
                <a:latin typeface="Calibri"/>
                <a:ea typeface="Calibri"/>
                <a:cs typeface="Calibri"/>
                <a:sym typeface="Calibri"/>
              </a:rPr>
              <a:t> betonar harmoni med naturen, hållbarhet och respekt för ekosystemen och vägleder oss mot byggprojekt som reflekterar dessa värden. Integrerat i detta tillvägagångssätt är naturens nio viktigaste </a:t>
            </a:r>
            <a:r>
              <a:rPr lang="sv-SE" sz="1500" dirty="0" err="1">
                <a:latin typeface="Calibri"/>
                <a:ea typeface="Calibri"/>
                <a:cs typeface="Calibri"/>
                <a:sym typeface="Calibri"/>
              </a:rPr>
              <a:t>driftsprinciper</a:t>
            </a:r>
            <a:r>
              <a:rPr lang="sv-SE" sz="1500" dirty="0">
                <a:latin typeface="Calibri"/>
                <a:ea typeface="Calibri"/>
                <a:cs typeface="Calibri"/>
                <a:sym typeface="Calibri"/>
              </a:rPr>
              <a:t>, som understryker ömsesidigt beroende, mångfald, effektivitet och anpassning.</a:t>
            </a:r>
            <a:endParaRPr sz="15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dirty="0">
                <a:latin typeface="Calibri"/>
                <a:ea typeface="Calibri"/>
                <a:cs typeface="Calibri"/>
                <a:sym typeface="Calibri"/>
              </a:rPr>
              <a:t>När vi tänker på </a:t>
            </a:r>
            <a:r>
              <a:rPr lang="sv-SE" sz="1500" dirty="0" err="1">
                <a:latin typeface="Calibri"/>
                <a:ea typeface="Calibri"/>
                <a:cs typeface="Calibri"/>
                <a:sym typeface="Calibri"/>
              </a:rPr>
              <a:t>eco-health</a:t>
            </a:r>
            <a:r>
              <a:rPr lang="sv-SE" sz="1500" dirty="0">
                <a:latin typeface="Calibri"/>
                <a:ea typeface="Calibri"/>
                <a:cs typeface="Calibri"/>
                <a:sym typeface="Calibri"/>
              </a:rPr>
              <a:t> </a:t>
            </a:r>
            <a:r>
              <a:rPr lang="sv-SE" sz="1500" dirty="0" err="1">
                <a:latin typeface="Calibri"/>
                <a:ea typeface="Calibri"/>
                <a:cs typeface="Calibri"/>
                <a:sym typeface="Calibri"/>
              </a:rPr>
              <a:t>tourism</a:t>
            </a:r>
            <a:r>
              <a:rPr lang="sv-SE" sz="1500" dirty="0">
                <a:latin typeface="Calibri"/>
                <a:ea typeface="Calibri"/>
                <a:cs typeface="Calibri"/>
                <a:sym typeface="Calibri"/>
              </a:rPr>
              <a:t>-projekt är det av största vikt att integrera </a:t>
            </a:r>
            <a:r>
              <a:rPr lang="sv-SE" sz="1500" dirty="0" err="1">
                <a:latin typeface="Calibri"/>
                <a:ea typeface="Calibri"/>
                <a:cs typeface="Calibri"/>
                <a:sym typeface="Calibri"/>
              </a:rPr>
              <a:t>permakulturprinciper</a:t>
            </a:r>
            <a:r>
              <a:rPr lang="sv-SE" sz="1500" dirty="0">
                <a:latin typeface="Calibri"/>
                <a:ea typeface="Calibri"/>
                <a:cs typeface="Calibri"/>
                <a:sym typeface="Calibri"/>
              </a:rPr>
              <a:t>. Denna integration skapar inte bara en solid ekologisk grund utan utmanar också traditionella affärsparadigm och främjar en syftesdriven strategi som prioriterar miljöskydd, samhällets egenmakt och hållbar utveckling.</a:t>
            </a:r>
            <a:endParaRPr sz="15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500" dirty="0">
                <a:latin typeface="Calibri"/>
                <a:ea typeface="Calibri"/>
                <a:cs typeface="Calibri"/>
                <a:sym typeface="Calibri"/>
              </a:rPr>
              <a:t>Under denna resa strävar vi efter att förändra vårt perspektiv och anamma ett helhetsperspektiv som erkänner sambandet mellan ekosystem, kulturarv och lokala samhällen. Genom att göra detta banar vi väg för </a:t>
            </a:r>
            <a:r>
              <a:rPr lang="sv-SE" sz="1500" dirty="0" err="1">
                <a:latin typeface="Calibri"/>
                <a:ea typeface="Calibri"/>
                <a:cs typeface="Calibri"/>
                <a:sym typeface="Calibri"/>
              </a:rPr>
              <a:t>eco-health</a:t>
            </a:r>
            <a:r>
              <a:rPr lang="sv-SE" sz="1500" dirty="0">
                <a:latin typeface="Calibri"/>
                <a:ea typeface="Calibri"/>
                <a:cs typeface="Calibri"/>
                <a:sym typeface="Calibri"/>
              </a:rPr>
              <a:t> </a:t>
            </a:r>
            <a:r>
              <a:rPr lang="sv-SE" sz="1500" dirty="0" err="1">
                <a:latin typeface="Calibri"/>
                <a:ea typeface="Calibri"/>
                <a:cs typeface="Calibri"/>
                <a:sym typeface="Calibri"/>
              </a:rPr>
              <a:t>tourism</a:t>
            </a:r>
            <a:r>
              <a:rPr lang="sv-SE" sz="1500" dirty="0">
                <a:latin typeface="Calibri"/>
                <a:ea typeface="Calibri"/>
                <a:cs typeface="Calibri"/>
                <a:sym typeface="Calibri"/>
              </a:rPr>
              <a:t>-initiativ som inte bara berikar resenärernas upplevelser utan också bidrar till välbefinnandet för vår planet och dess invånare.</a:t>
            </a:r>
            <a:endParaRPr sz="1500" dirty="0">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p:txBody>
      </p:sp>
      <p:sp>
        <p:nvSpPr>
          <p:cNvPr id="595" name="Google Shape;595;p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sv-SE" i="1">
                <a:solidFill>
                  <a:srgbClr val="6D6E71"/>
                </a:solidFill>
              </a:rPr>
              <a:t>Permakultur och Eco-Health Tourism: Hållbarhet genom Helhetstänkande</a:t>
            </a:r>
            <a:endParaRPr i="1">
              <a:solidFill>
                <a:srgbClr val="6D6E71"/>
              </a:solidFill>
            </a:endParaRPr>
          </a:p>
          <a:p>
            <a:pPr marL="0" marR="0" lvl="0" indent="0" algn="just" rtl="0">
              <a:lnSpc>
                <a:spcPct val="100000"/>
              </a:lnSpc>
              <a:spcBef>
                <a:spcPts val="1200"/>
              </a:spcBef>
              <a:spcAft>
                <a:spcPts val="0"/>
              </a:spcAft>
              <a:buClr>
                <a:srgbClr val="6D6E71"/>
              </a:buClr>
              <a:buSzPts val="1800"/>
              <a:buFont typeface="Arial"/>
              <a:buNone/>
            </a:pPr>
            <a:endParaRPr/>
          </a:p>
        </p:txBody>
      </p:sp>
      <p:sp>
        <p:nvSpPr>
          <p:cNvPr id="596" name="Google Shape;596;p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Mitt ekoturismprojekt</a:t>
            </a:r>
            <a:endParaRPr/>
          </a:p>
        </p:txBody>
      </p:sp>
      <p:sp>
        <p:nvSpPr>
          <p:cNvPr id="597" name="Google Shape;597;p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151"/>
        <p:cNvGrpSpPr/>
        <p:nvPr/>
      </p:nvGrpSpPr>
      <p:grpSpPr>
        <a:xfrm>
          <a:off x="0" y="0"/>
          <a:ext cx="0" cy="0"/>
          <a:chOff x="0" y="0"/>
          <a:chExt cx="0" cy="0"/>
        </a:xfrm>
      </p:grpSpPr>
      <p:sp>
        <p:nvSpPr>
          <p:cNvPr id="1152" name="Google Shape;1152;p7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70</a:t>
            </a:fld>
            <a:endParaRPr/>
          </a:p>
        </p:txBody>
      </p:sp>
      <p:sp>
        <p:nvSpPr>
          <p:cNvPr id="1153" name="Google Shape;1153;p70"/>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342900" lvl="0" indent="-342900" algn="just" rtl="0">
              <a:lnSpc>
                <a:spcPct val="100000"/>
              </a:lnSpc>
              <a:spcBef>
                <a:spcPts val="0"/>
              </a:spcBef>
              <a:spcAft>
                <a:spcPts val="0"/>
              </a:spcAft>
              <a:buClr>
                <a:srgbClr val="6D6E71"/>
              </a:buClr>
              <a:buSzPts val="1600"/>
              <a:buFont typeface="Wingdings" pitchFamily="2" charset="2"/>
              <a:buChar char="v"/>
            </a:pPr>
            <a:r>
              <a:rPr lang="sv-SE" sz="1600" b="1" i="0" u="none" strike="noStrike" dirty="0">
                <a:latin typeface="Calibri"/>
                <a:ea typeface="Calibri"/>
                <a:cs typeface="Calibri"/>
                <a:sym typeface="Calibri"/>
              </a:rPr>
              <a:t>Innovation och anpassningsförmåga</a:t>
            </a:r>
            <a:r>
              <a:rPr lang="sv-SE" sz="1600" b="0" i="0" u="none" strike="noStrike" dirty="0">
                <a:latin typeface="Calibri"/>
                <a:ea typeface="Calibri"/>
                <a:cs typeface="Calibri"/>
                <a:sym typeface="Calibri"/>
              </a:rPr>
              <a:t>: Hållbarhet uppmuntrar till innovation och främjar en kultur av ständiga förbättringar, vilket gör det möjligt för företag att anpassa sig till förändrade marknadsförhållanden och konsumentpreferenser. Företag som motsätter sig förändring kan få svårt att förnya sig och förbli relevanta i ett snabbt föränderligt affärslandskap.</a:t>
            </a:r>
            <a:br>
              <a:rPr lang="sv-SE" sz="1600" dirty="0">
                <a:latin typeface="Calibri"/>
                <a:ea typeface="Calibri"/>
                <a:cs typeface="Calibri"/>
                <a:sym typeface="Calibri"/>
              </a:rPr>
            </a:br>
            <a:endParaRPr sz="1600"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Wingdings" pitchFamily="2" charset="2"/>
              <a:buChar char="v"/>
            </a:pPr>
            <a:r>
              <a:rPr lang="sv-SE" sz="1600" b="1" i="0" u="none" strike="noStrike" dirty="0">
                <a:latin typeface="Calibri"/>
                <a:ea typeface="Calibri"/>
                <a:cs typeface="Calibri"/>
                <a:sym typeface="Calibri"/>
              </a:rPr>
              <a:t>Engagemang </a:t>
            </a:r>
            <a:r>
              <a:rPr lang="sv-SE" sz="1600" b="0" i="0" u="none" strike="noStrike" dirty="0">
                <a:latin typeface="Calibri"/>
                <a:ea typeface="Calibri"/>
                <a:cs typeface="Calibri"/>
                <a:sym typeface="Calibri"/>
              </a:rPr>
              <a:t>från </a:t>
            </a:r>
            <a:r>
              <a:rPr lang="sv-SE" sz="1600" b="1" i="0" u="none" strike="noStrike" dirty="0">
                <a:latin typeface="Calibri"/>
                <a:ea typeface="Calibri"/>
                <a:cs typeface="Calibri"/>
                <a:sym typeface="Calibri"/>
              </a:rPr>
              <a:t>intressenter</a:t>
            </a:r>
            <a:r>
              <a:rPr lang="sv-SE" sz="1600" b="0" i="0" u="none" strike="noStrike" dirty="0">
                <a:latin typeface="Calibri"/>
                <a:ea typeface="Calibri"/>
                <a:cs typeface="Calibri"/>
                <a:sym typeface="Calibri"/>
              </a:rPr>
              <a:t>: Hållbara företag bygger upp starka relationer med intressenter som bygger på gemensamma värderingar, öppenhet och samarbete. Omvänt kan företag som upprätthåller status </a:t>
            </a:r>
            <a:r>
              <a:rPr lang="sv-SE" sz="1600" b="0" i="0" u="none" strike="noStrike" dirty="0" err="1">
                <a:latin typeface="Calibri"/>
                <a:ea typeface="Calibri"/>
                <a:cs typeface="Calibri"/>
                <a:sym typeface="Calibri"/>
              </a:rPr>
              <a:t>quo</a:t>
            </a:r>
            <a:r>
              <a:rPr lang="sv-SE" sz="1600" b="0" i="0" u="none" strike="noStrike" dirty="0">
                <a:latin typeface="Calibri"/>
                <a:ea typeface="Calibri"/>
                <a:cs typeface="Calibri"/>
                <a:sym typeface="Calibri"/>
              </a:rPr>
              <a:t> möta skepsis och misstro från intressenter som förväntar sig ett större socialt och miljömässigt ansvar.</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Sammantaget överväger fördelarna med att anta en hållbar affärsmodell konsekvenserna av att bibehålla status </a:t>
            </a:r>
            <a:r>
              <a:rPr lang="sv-SE" sz="1600" b="0" i="0" u="none" strike="noStrike" dirty="0" err="1">
                <a:latin typeface="Calibri"/>
                <a:ea typeface="Calibri"/>
                <a:cs typeface="Calibri"/>
                <a:sym typeface="Calibri"/>
              </a:rPr>
              <a:t>quo</a:t>
            </a:r>
            <a:r>
              <a:rPr lang="sv-SE" sz="1600" b="0" i="0" u="none" strike="noStrike" dirty="0">
                <a:latin typeface="Calibri"/>
                <a:ea typeface="Calibri"/>
                <a:cs typeface="Calibri"/>
                <a:sym typeface="Calibri"/>
              </a:rPr>
              <a:t>. Genom att proaktivt ta itu med miljömässiga och sociala utmaningar kan företag skapa värde för samhället, miljön och sitt eget resultat, samtidigt som de säkrar en konkurrensfördel på marknaden.</a:t>
            </a:r>
            <a:endParaRPr dirty="0"/>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1154" name="Google Shape;1154;p7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Anta en hållbar affärsmodell</a:t>
            </a:r>
            <a:endParaRPr/>
          </a:p>
        </p:txBody>
      </p:sp>
      <p:sp>
        <p:nvSpPr>
          <p:cNvPr id="1155" name="Google Shape;1155;p7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156" name="Google Shape;1156;p7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160"/>
        <p:cNvGrpSpPr/>
        <p:nvPr/>
      </p:nvGrpSpPr>
      <p:grpSpPr>
        <a:xfrm>
          <a:off x="0" y="0"/>
          <a:ext cx="0" cy="0"/>
          <a:chOff x="0" y="0"/>
          <a:chExt cx="0" cy="0"/>
        </a:xfrm>
      </p:grpSpPr>
      <p:sp>
        <p:nvSpPr>
          <p:cNvPr id="1161" name="Google Shape;1161;p7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71</a:t>
            </a:fld>
            <a:endParaRPr/>
          </a:p>
        </p:txBody>
      </p:sp>
      <p:sp>
        <p:nvSpPr>
          <p:cNvPr id="1162" name="Google Shape;1162;p71"/>
          <p:cNvSpPr txBox="1">
            <a:spLocks noGrp="1"/>
          </p:cNvSpPr>
          <p:nvPr>
            <p:ph type="body" idx="1"/>
          </p:nvPr>
        </p:nvSpPr>
        <p:spPr>
          <a:xfrm>
            <a:off x="801602" y="2188989"/>
            <a:ext cx="5956470" cy="6459065"/>
          </a:xfrm>
          <a:prstGeom prst="rect">
            <a:avLst/>
          </a:prstGeom>
          <a:solidFill>
            <a:schemeClr val="bg1"/>
          </a:solid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Att satsa på hållbarhet och bli en ledare inom din bransch ger stora fördelar, både för din organisation och för andra. När du visar att hållbarhet inte bara går att genomföra utan också ger positiva resultat, inspirerar du andra att följa efter. Din framgång sprider sig och uppmuntrar fler företag att använda hållbara metoder och skapa innovation inom hela branschen. Som ledare inom hållbarhet kan du samarbeta med andra för att ta itu med viktiga globala problem, som klimatförändringar och social ojämlikhet. Ditt ledarskap förbättrar organisationens rykte och lockar till sig partners, investeringar och kunder som värdesätter hållbarhet. På så sätt bidrar du till en mer hållbar och rättvis framtid för alla.</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Vägen till hållbarhet är inte alltid lätt, men den är definitivt värd ansträngningen. Det krävs mod att utmana gamla vanor, bryta traditionella metoder och öppna för förändring. Men belöningarna är stora. Genom att arbeta med hållbarhet hjälper organisationer inte bara sig själva utan banar också väg för en bättre och mer hållbar framtid för kommande generationer. Varje litet steg mot hållbarhet gör skillnad för en friskare planet, starkare samhällen och en mer stabil ekonomi. Så även om vägen kan vara tuff, är målet verkligen värt att kämpa för.</a:t>
            </a:r>
            <a:endParaRPr sz="1600" dirty="0">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sz="1600" dirty="0">
                <a:latin typeface="Calibri"/>
                <a:ea typeface="Calibri"/>
                <a:cs typeface="Calibri"/>
                <a:sym typeface="Calibri"/>
              </a:rPr>
              <a:t>Kör hårt!</a:t>
            </a:r>
            <a:endParaRPr sz="1600" dirty="0">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1163" name="Google Shape;1163;p7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Slutord...</a:t>
            </a:r>
            <a:endParaRPr/>
          </a:p>
        </p:txBody>
      </p:sp>
      <p:sp>
        <p:nvSpPr>
          <p:cNvPr id="1164" name="Google Shape;1164;p7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ct val="100000"/>
              <a:buNone/>
            </a:pPr>
            <a:r>
              <a:rPr lang="sv-SE"/>
              <a:t>3E Hållbara affärsmodeller</a:t>
            </a:r>
            <a:endParaRPr sz="2800"/>
          </a:p>
        </p:txBody>
      </p:sp>
      <p:sp>
        <p:nvSpPr>
          <p:cNvPr id="1165" name="Google Shape;1165;p7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169"/>
        <p:cNvGrpSpPr/>
        <p:nvPr/>
      </p:nvGrpSpPr>
      <p:grpSpPr>
        <a:xfrm>
          <a:off x="0" y="0"/>
          <a:ext cx="0" cy="0"/>
          <a:chOff x="0" y="0"/>
          <a:chExt cx="0" cy="0"/>
        </a:xfrm>
      </p:grpSpPr>
      <p:sp>
        <p:nvSpPr>
          <p:cNvPr id="1170" name="Google Shape;1170;p72"/>
          <p:cNvSpPr txBox="1">
            <a:spLocks noGrp="1"/>
          </p:cNvSpPr>
          <p:nvPr>
            <p:ph type="body" idx="1"/>
          </p:nvPr>
        </p:nvSpPr>
        <p:spPr>
          <a:xfrm>
            <a:off x="801602" y="3461943"/>
            <a:ext cx="2864232" cy="45125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1800"/>
              <a:buNone/>
            </a:pPr>
            <a:r>
              <a:rPr lang="sv-SE"/>
              <a:t>Vårt team</a:t>
            </a:r>
            <a:endParaRPr/>
          </a:p>
        </p:txBody>
      </p:sp>
      <p:sp>
        <p:nvSpPr>
          <p:cNvPr id="1171" name="Google Shape;1171;p7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72</a:t>
            </a:fld>
            <a:endParaRPr/>
          </a:p>
        </p:txBody>
      </p:sp>
      <p:sp>
        <p:nvSpPr>
          <p:cNvPr id="1172" name="Google Shape;1172;p72"/>
          <p:cNvSpPr txBox="1">
            <a:spLocks noGrp="1"/>
          </p:cNvSpPr>
          <p:nvPr>
            <p:ph type="body" idx="4"/>
          </p:nvPr>
        </p:nvSpPr>
        <p:spPr>
          <a:xfrm>
            <a:off x="801602" y="88781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Partners</a:t>
            </a:r>
            <a:endParaRPr/>
          </a:p>
        </p:txBody>
      </p:sp>
      <p:sp>
        <p:nvSpPr>
          <p:cNvPr id="1173" name="Google Shape;1173;p72"/>
          <p:cNvSpPr txBox="1">
            <a:spLocks noGrp="1"/>
          </p:cNvSpPr>
          <p:nvPr>
            <p:ph type="body" idx="9"/>
          </p:nvPr>
        </p:nvSpPr>
        <p:spPr>
          <a:xfrm>
            <a:off x="3268133" y="9000978"/>
            <a:ext cx="4291542" cy="44648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lt1"/>
              </a:buClr>
              <a:buSzPts val="2000"/>
              <a:buNone/>
            </a:pPr>
            <a:r>
              <a:rPr lang="sv-SE" sz="2000" b="1">
                <a:solidFill>
                  <a:srgbClr val="FFFFFF"/>
                </a:solidFill>
                <a:latin typeface="Verdana"/>
                <a:ea typeface="Verdana"/>
                <a:cs typeface="Verdana"/>
                <a:sym typeface="Verdana"/>
              </a:rPr>
              <a:t>www.ecohealthforyouth.com</a:t>
            </a:r>
            <a:endParaRPr b="0"/>
          </a:p>
        </p:txBody>
      </p:sp>
      <p:sp>
        <p:nvSpPr>
          <p:cNvPr id="1174" name="Google Shape;1174;p72"/>
          <p:cNvSpPr txBox="1">
            <a:spLocks noGrp="1"/>
          </p:cNvSpPr>
          <p:nvPr>
            <p:ph type="body" idx="13"/>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Inom GRASSROOTS-projektet</a:t>
            </a:r>
            <a:endParaRPr/>
          </a:p>
        </p:txBody>
      </p:sp>
      <p:pic>
        <p:nvPicPr>
          <p:cNvPr id="1175" name="Google Shape;1175;p72" descr="En bild som visar text, Teckensnitt, Grafik, logotyp&#10;&#10;Automatiskt genererad beskrivning"/>
          <p:cNvPicPr preferRelativeResize="0"/>
          <p:nvPr/>
        </p:nvPicPr>
        <p:blipFill rotWithShape="1">
          <a:blip r:embed="rId3">
            <a:alphaModFix/>
          </a:blip>
          <a:srcRect/>
          <a:stretch/>
        </p:blipFill>
        <p:spPr>
          <a:xfrm>
            <a:off x="910723" y="4522510"/>
            <a:ext cx="1900583" cy="451930"/>
          </a:xfrm>
          <a:prstGeom prst="rect">
            <a:avLst/>
          </a:prstGeom>
          <a:noFill/>
          <a:ln>
            <a:noFill/>
          </a:ln>
        </p:spPr>
      </p:pic>
      <p:pic>
        <p:nvPicPr>
          <p:cNvPr id="1176" name="Google Shape;1176;p72" descr="En bild som visar Teckensnitt, handskrift, Grafik, kalligrafi&#10;&#10;Automatiskt genererad beskrivning"/>
          <p:cNvPicPr preferRelativeResize="0"/>
          <p:nvPr/>
        </p:nvPicPr>
        <p:blipFill rotWithShape="1">
          <a:blip r:embed="rId4">
            <a:alphaModFix/>
          </a:blip>
          <a:srcRect/>
          <a:stretch/>
        </p:blipFill>
        <p:spPr>
          <a:xfrm>
            <a:off x="3253616" y="6912476"/>
            <a:ext cx="1833460" cy="1471032"/>
          </a:xfrm>
          <a:prstGeom prst="rect">
            <a:avLst/>
          </a:prstGeom>
          <a:noFill/>
          <a:ln>
            <a:noFill/>
          </a:ln>
        </p:spPr>
      </p:pic>
      <p:pic>
        <p:nvPicPr>
          <p:cNvPr id="1177" name="Google Shape;1177;p72" descr="En bild som visar logotyp, Teckensnitt, symbol, Grafik&#10;&#10;Automatiskt genererad beskrivning"/>
          <p:cNvPicPr preferRelativeResize="0"/>
          <p:nvPr/>
        </p:nvPicPr>
        <p:blipFill rotWithShape="1">
          <a:blip r:embed="rId5">
            <a:alphaModFix/>
          </a:blip>
          <a:srcRect/>
          <a:stretch/>
        </p:blipFill>
        <p:spPr>
          <a:xfrm>
            <a:off x="1178809" y="5862056"/>
            <a:ext cx="1451678" cy="707693"/>
          </a:xfrm>
          <a:prstGeom prst="rect">
            <a:avLst/>
          </a:prstGeom>
          <a:noFill/>
          <a:ln>
            <a:noFill/>
          </a:ln>
        </p:spPr>
      </p:pic>
      <p:pic>
        <p:nvPicPr>
          <p:cNvPr id="1178" name="Google Shape;1178;p72" descr="En bild som visar Teckensnitt, cirkel, Grafik, design&#10;&#10;Automatiskt genererad beskrivning"/>
          <p:cNvPicPr preferRelativeResize="0"/>
          <p:nvPr/>
        </p:nvPicPr>
        <p:blipFill rotWithShape="1">
          <a:blip r:embed="rId6">
            <a:alphaModFix/>
          </a:blip>
          <a:srcRect/>
          <a:stretch/>
        </p:blipFill>
        <p:spPr>
          <a:xfrm>
            <a:off x="1362700" y="7347138"/>
            <a:ext cx="996627" cy="763042"/>
          </a:xfrm>
          <a:prstGeom prst="rect">
            <a:avLst/>
          </a:prstGeom>
          <a:noFill/>
          <a:ln>
            <a:noFill/>
          </a:ln>
        </p:spPr>
      </p:pic>
      <p:pic>
        <p:nvPicPr>
          <p:cNvPr id="1179" name="Google Shape;1179;p72" descr="En bild som visar typografi, Teckensnitt, text, design&#10;&#10;Automatiskt genererad beskrivning"/>
          <p:cNvPicPr preferRelativeResize="0"/>
          <p:nvPr/>
        </p:nvPicPr>
        <p:blipFill rotWithShape="1">
          <a:blip r:embed="rId7">
            <a:alphaModFix/>
          </a:blip>
          <a:srcRect/>
          <a:stretch/>
        </p:blipFill>
        <p:spPr>
          <a:xfrm>
            <a:off x="3665834" y="5745056"/>
            <a:ext cx="916305" cy="927758"/>
          </a:xfrm>
          <a:prstGeom prst="rect">
            <a:avLst/>
          </a:prstGeom>
          <a:noFill/>
          <a:ln>
            <a:noFill/>
          </a:ln>
        </p:spPr>
      </p:pic>
      <p:sp>
        <p:nvSpPr>
          <p:cNvPr id="1180" name="Google Shape;1180;p72"/>
          <p:cNvSpPr/>
          <p:nvPr/>
        </p:nvSpPr>
        <p:spPr>
          <a:xfrm>
            <a:off x="805059" y="3289855"/>
            <a:ext cx="2126139" cy="782354"/>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181" name="Google Shape;1181;p72"/>
          <p:cNvSpPr/>
          <p:nvPr/>
        </p:nvSpPr>
        <p:spPr>
          <a:xfrm>
            <a:off x="1997847" y="2845707"/>
            <a:ext cx="2126139" cy="10953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pic>
        <p:nvPicPr>
          <p:cNvPr id="1182" name="Google Shape;1182;p72" descr="En bild som visar Teckensnitt, Grafik, text, grafisk design&#10;&#10;Automatiskt genererad beskrivning"/>
          <p:cNvPicPr preferRelativeResize="0"/>
          <p:nvPr/>
        </p:nvPicPr>
        <p:blipFill rotWithShape="1">
          <a:blip r:embed="rId8">
            <a:alphaModFix/>
          </a:blip>
          <a:srcRect/>
          <a:stretch/>
        </p:blipFill>
        <p:spPr>
          <a:xfrm>
            <a:off x="3268133" y="4430291"/>
            <a:ext cx="1804426" cy="578214"/>
          </a:xfrm>
          <a:prstGeom prst="rect">
            <a:avLst/>
          </a:prstGeom>
          <a:noFill/>
          <a:ln>
            <a:noFill/>
          </a:ln>
        </p:spPr>
      </p:pic>
      <p:pic>
        <p:nvPicPr>
          <p:cNvPr id="1183" name="Google Shape;1183;p72" descr="En bild som visar Teckensnitt, skärmbild, Grafik, Electric blue&#10;&#10;Automatiskt genererad beskrivning"/>
          <p:cNvPicPr preferRelativeResize="0"/>
          <p:nvPr/>
        </p:nvPicPr>
        <p:blipFill rotWithShape="1">
          <a:blip r:embed="rId9">
            <a:alphaModFix/>
          </a:blip>
          <a:srcRect/>
          <a:stretch/>
        </p:blipFill>
        <p:spPr>
          <a:xfrm>
            <a:off x="2427512" y="2943387"/>
            <a:ext cx="1233474" cy="83876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sp>
        <p:nvSpPr>
          <p:cNvPr id="602" name="Google Shape;602;p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8</a:t>
            </a:fld>
            <a:endParaRPr/>
          </a:p>
        </p:txBody>
      </p:sp>
      <p:sp>
        <p:nvSpPr>
          <p:cNvPr id="603" name="Google Shape;603;p8"/>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sv-SE" sz="1600" dirty="0">
                <a:solidFill>
                  <a:srgbClr val="6D6E71"/>
                </a:solidFill>
                <a:latin typeface="Calibri"/>
                <a:ea typeface="Calibri"/>
                <a:cs typeface="Calibri"/>
                <a:sym typeface="Calibri"/>
              </a:rPr>
              <a:t>Vi kommer att använda </a:t>
            </a:r>
            <a:r>
              <a:rPr lang="sv-SE" sz="1600" dirty="0" err="1">
                <a:solidFill>
                  <a:srgbClr val="6D6E71"/>
                </a:solidFill>
                <a:latin typeface="Calibri"/>
                <a:ea typeface="Calibri"/>
                <a:cs typeface="Calibri"/>
                <a:sym typeface="Calibri"/>
              </a:rPr>
              <a:t>permakulturmetoden</a:t>
            </a:r>
            <a:r>
              <a:rPr lang="sv-SE" sz="1600" dirty="0">
                <a:solidFill>
                  <a:srgbClr val="6D6E71"/>
                </a:solidFill>
                <a:latin typeface="Calibri"/>
                <a:ea typeface="Calibri"/>
                <a:cs typeface="Calibri"/>
                <a:sym typeface="Calibri"/>
              </a:rPr>
              <a:t>, med särskilt fokus på "</a:t>
            </a:r>
            <a:r>
              <a:rPr lang="sv-SE" sz="1600" dirty="0" err="1">
                <a:solidFill>
                  <a:srgbClr val="6D6E71"/>
                </a:solidFill>
                <a:latin typeface="Calibri"/>
                <a:ea typeface="Calibri"/>
                <a:cs typeface="Calibri"/>
                <a:sym typeface="Calibri"/>
              </a:rPr>
              <a:t>permaenterprise</a:t>
            </a:r>
            <a:r>
              <a:rPr lang="sv-SE" sz="1600" dirty="0">
                <a:solidFill>
                  <a:srgbClr val="6D6E71"/>
                </a:solidFill>
                <a:latin typeface="Calibri"/>
                <a:ea typeface="Calibri"/>
                <a:cs typeface="Calibri"/>
                <a:sym typeface="Calibri"/>
              </a:rPr>
              <a:t>", som bygger på tre etiska principer:</a:t>
            </a:r>
            <a:endParaRPr sz="1600" dirty="0">
              <a:solidFill>
                <a:srgbClr val="6D6E7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Att ta väl hand om människor.</a:t>
            </a:r>
            <a:br>
              <a:rPr lang="sv-SE" sz="1600" b="1" dirty="0">
                <a:solidFill>
                  <a:srgbClr val="6D6E71"/>
                </a:solidFill>
                <a:latin typeface="Calibri"/>
                <a:ea typeface="Calibri"/>
                <a:cs typeface="Calibri"/>
                <a:sym typeface="Calibri"/>
              </a:rPr>
            </a:br>
            <a:r>
              <a:rPr lang="sv-SE" sz="1600" dirty="0">
                <a:solidFill>
                  <a:srgbClr val="6D6E71"/>
                </a:solidFill>
                <a:latin typeface="Calibri"/>
                <a:ea typeface="Calibri"/>
                <a:cs typeface="Calibri"/>
                <a:sym typeface="Calibri"/>
              </a:rPr>
              <a:t>Att bygga en hållbar framtid och förbättra levnadsvillkoren för människor på planeten.</a:t>
            </a:r>
            <a:endParaRPr sz="1600" dirty="0">
              <a:solidFill>
                <a:srgbClr val="6D6E7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Att ta väl hand om vår planet.</a:t>
            </a:r>
            <a:br>
              <a:rPr lang="sv-SE" sz="1600" b="1" dirty="0">
                <a:solidFill>
                  <a:srgbClr val="6D6E71"/>
                </a:solidFill>
                <a:latin typeface="Calibri"/>
                <a:ea typeface="Calibri"/>
                <a:cs typeface="Calibri"/>
                <a:sym typeface="Calibri"/>
              </a:rPr>
            </a:br>
            <a:r>
              <a:rPr lang="sv-SE" sz="1600" dirty="0">
                <a:solidFill>
                  <a:srgbClr val="6D6E71"/>
                </a:solidFill>
                <a:latin typeface="Calibri"/>
                <a:ea typeface="Calibri"/>
                <a:cs typeface="Calibri"/>
                <a:sym typeface="Calibri"/>
              </a:rPr>
              <a:t>Agera för att rädda, bevara och förnya livet.</a:t>
            </a:r>
            <a:endParaRPr sz="1600" dirty="0">
              <a:solidFill>
                <a:srgbClr val="6D6E7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sv-SE" sz="1600" b="1" dirty="0">
                <a:solidFill>
                  <a:srgbClr val="6D6E71"/>
                </a:solidFill>
                <a:latin typeface="Calibri"/>
                <a:ea typeface="Calibri"/>
                <a:cs typeface="Calibri"/>
                <a:sym typeface="Calibri"/>
              </a:rPr>
              <a:t>Rättvis andel.</a:t>
            </a:r>
            <a:br>
              <a:rPr lang="sv-SE" sz="1600" b="1" dirty="0">
                <a:solidFill>
                  <a:srgbClr val="6D6E71"/>
                </a:solidFill>
                <a:latin typeface="Calibri"/>
                <a:ea typeface="Calibri"/>
                <a:cs typeface="Calibri"/>
                <a:sym typeface="Calibri"/>
              </a:rPr>
            </a:br>
            <a:r>
              <a:rPr lang="sv-SE" sz="1600" dirty="0">
                <a:solidFill>
                  <a:srgbClr val="6D6E71"/>
                </a:solidFill>
                <a:latin typeface="Calibri"/>
                <a:ea typeface="Calibri"/>
                <a:cs typeface="Calibri"/>
                <a:sym typeface="Calibri"/>
              </a:rPr>
              <a:t>I naturen är allt en cykel, en följd av tillväxt- och nedgångsfaser. Att sätta gränser handlar om att minska konsumtionen, bevara material- och energiresurser, återskapa mänskliga resurser och inte tömma planetens resurser. Det innebär också att ha en tydlig inställning till företagets ekonomiska syfte och hur det använder sina ekonomiska resultat, samt omfördelar överskott (till medarbetare, civilsamhället, filantropi och kompetens).</a:t>
            </a:r>
            <a:endParaRPr sz="1600" dirty="0">
              <a:solidFill>
                <a:srgbClr val="6D6E71"/>
              </a:solidFill>
              <a:latin typeface="Calibri"/>
              <a:ea typeface="Calibri"/>
              <a:cs typeface="Calibri"/>
              <a:sym typeface="Calibri"/>
            </a:endParaRPr>
          </a:p>
          <a:p>
            <a:pPr marL="0" lvl="0" indent="0" algn="just" rtl="0">
              <a:lnSpc>
                <a:spcPct val="100000"/>
              </a:lnSpc>
              <a:spcBef>
                <a:spcPts val="1200"/>
              </a:spcBef>
              <a:spcAft>
                <a:spcPts val="0"/>
              </a:spcAft>
              <a:buClr>
                <a:srgbClr val="6D6E71"/>
              </a:buClr>
              <a:buSzPts val="1600"/>
              <a:buNone/>
            </a:pPr>
            <a:endParaRPr sz="1600" dirty="0">
              <a:solidFill>
                <a:srgbClr val="6D6E71"/>
              </a:solidFill>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604" name="Google Shape;604;p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6D6E71"/>
              </a:buClr>
              <a:buSzPts val="1800"/>
              <a:buNone/>
            </a:pPr>
            <a:r>
              <a:rPr lang="sv-SE"/>
              <a:t>Permakultur - Generell Översikt</a:t>
            </a:r>
            <a:endParaRPr/>
          </a:p>
        </p:txBody>
      </p:sp>
      <p:sp>
        <p:nvSpPr>
          <p:cNvPr id="605" name="Google Shape;605;p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Permakultur</a:t>
            </a:r>
            <a:endParaRPr/>
          </a:p>
        </p:txBody>
      </p:sp>
      <p:sp>
        <p:nvSpPr>
          <p:cNvPr id="606" name="Google Shape;606;p8"/>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9</a:t>
            </a:fld>
            <a:endParaRPr/>
          </a:p>
        </p:txBody>
      </p:sp>
      <p:sp>
        <p:nvSpPr>
          <p:cNvPr id="612" name="Google Shape;612;p9"/>
          <p:cNvSpPr txBox="1">
            <a:spLocks noGrp="1"/>
          </p:cNvSpPr>
          <p:nvPr>
            <p:ph type="body" idx="1"/>
          </p:nvPr>
        </p:nvSpPr>
        <p:spPr>
          <a:xfrm>
            <a:off x="801602" y="2403364"/>
            <a:ext cx="5956470" cy="6694141"/>
          </a:xfrm>
          <a:prstGeom prst="rect">
            <a:avLst/>
          </a:prstGeom>
          <a:solidFill>
            <a:schemeClr val="lt1"/>
          </a:solidFill>
          <a:ln>
            <a:noFill/>
          </a:ln>
        </p:spPr>
        <p:txBody>
          <a:bodyPr spcFirstLastPara="1" wrap="square" lIns="91425" tIns="45700" rIns="91425" bIns="45700" anchor="t" anchorCtr="0">
            <a:noAutofit/>
          </a:bodyPr>
          <a:lstStyle/>
          <a:p>
            <a:pPr marL="0" lvl="0" indent="0" rtl="0">
              <a:lnSpc>
                <a:spcPct val="115000"/>
              </a:lnSpc>
              <a:spcBef>
                <a:spcPts val="1200"/>
              </a:spcBef>
              <a:spcAft>
                <a:spcPts val="0"/>
              </a:spcAft>
              <a:buClr>
                <a:schemeClr val="dk1"/>
              </a:buClr>
              <a:buSzPts val="1100"/>
              <a:buFont typeface="Arial"/>
              <a:buNone/>
            </a:pPr>
            <a:r>
              <a:rPr lang="sv-SE" dirty="0">
                <a:solidFill>
                  <a:srgbClr val="6D6E71"/>
                </a:solidFill>
                <a:latin typeface="Calibri"/>
                <a:ea typeface="Calibri"/>
                <a:cs typeface="Calibri"/>
                <a:sym typeface="Calibri"/>
              </a:rPr>
              <a:t>Naturen har 9 viktiga verksamhetsprinciper som vi bör integrera i vår tankeprocess. I idealfallet bör dessa principer alltid beaktas. De är:</a:t>
            </a:r>
            <a:endParaRPr dirty="0">
              <a:solidFill>
                <a:srgbClr val="6D6E71"/>
              </a:solidFill>
              <a:latin typeface="Calibri"/>
              <a:ea typeface="Calibri"/>
              <a:cs typeface="Calibri"/>
              <a:sym typeface="Calibri"/>
            </a:endParaRPr>
          </a:p>
          <a:p>
            <a:pPr marL="457200" lvl="0" indent="-317500" rtl="0">
              <a:lnSpc>
                <a:spcPct val="115000"/>
              </a:lnSpc>
              <a:spcBef>
                <a:spcPts val="1200"/>
              </a:spcBef>
              <a:spcAft>
                <a:spcPts val="0"/>
              </a:spcAft>
              <a:buClr>
                <a:srgbClr val="6D6E71"/>
              </a:buClr>
              <a:buSzPts val="1400"/>
              <a:buAutoNum type="arabicPeriod"/>
            </a:pPr>
            <a:r>
              <a:rPr lang="sv-SE" b="1" dirty="0">
                <a:solidFill>
                  <a:srgbClr val="6D6E71"/>
                </a:solidFill>
                <a:latin typeface="Calibri"/>
                <a:ea typeface="Calibri"/>
                <a:cs typeface="Calibri"/>
                <a:sym typeface="Calibri"/>
              </a:rPr>
              <a:t>Inbördes beroende:</a:t>
            </a:r>
            <a:r>
              <a:rPr lang="sv-SE" dirty="0">
                <a:solidFill>
                  <a:srgbClr val="6D6E71"/>
                </a:solidFill>
                <a:latin typeface="Calibri"/>
                <a:ea typeface="Calibri"/>
                <a:cs typeface="Calibri"/>
                <a:sym typeface="Calibri"/>
              </a:rPr>
              <a:t> Allt i naturen är beroende av varandra och fungerar i ett nätverk av relationer.</a:t>
            </a:r>
            <a:endParaRPr dirty="0">
              <a:solidFill>
                <a:srgbClr val="6D6E71"/>
              </a:solidFill>
              <a:latin typeface="Calibri"/>
              <a:ea typeface="Calibri"/>
              <a:cs typeface="Calibri"/>
              <a:sym typeface="Calibri"/>
            </a:endParaRPr>
          </a:p>
          <a:p>
            <a:pPr marL="457200" lvl="0" indent="-317500" rtl="0">
              <a:lnSpc>
                <a:spcPct val="115000"/>
              </a:lnSpc>
              <a:spcBef>
                <a:spcPts val="0"/>
              </a:spcBef>
              <a:spcAft>
                <a:spcPts val="0"/>
              </a:spcAft>
              <a:buClr>
                <a:srgbClr val="6D6E71"/>
              </a:buClr>
              <a:buSzPts val="1400"/>
              <a:buAutoNum type="arabicPeriod"/>
            </a:pPr>
            <a:r>
              <a:rPr lang="sv-SE" b="1" dirty="0">
                <a:solidFill>
                  <a:srgbClr val="6D6E71"/>
                </a:solidFill>
                <a:latin typeface="Calibri"/>
                <a:ea typeface="Calibri"/>
                <a:cs typeface="Calibri"/>
                <a:sym typeface="Calibri"/>
              </a:rPr>
              <a:t>Dynamisk balans:</a:t>
            </a:r>
            <a:r>
              <a:rPr lang="sv-SE" dirty="0">
                <a:solidFill>
                  <a:srgbClr val="6D6E71"/>
                </a:solidFill>
                <a:latin typeface="Calibri"/>
                <a:ea typeface="Calibri"/>
                <a:cs typeface="Calibri"/>
                <a:sym typeface="Calibri"/>
              </a:rPr>
              <a:t> Naturen strävar efter att anpassa sig för att behålla harmoni och balans.</a:t>
            </a:r>
            <a:endParaRPr dirty="0">
              <a:solidFill>
                <a:srgbClr val="6D6E71"/>
              </a:solidFill>
              <a:latin typeface="Calibri"/>
              <a:ea typeface="Calibri"/>
              <a:cs typeface="Calibri"/>
              <a:sym typeface="Calibri"/>
            </a:endParaRPr>
          </a:p>
          <a:p>
            <a:pPr marL="457200" lvl="0" indent="-317500" rtl="0">
              <a:lnSpc>
                <a:spcPct val="115000"/>
              </a:lnSpc>
              <a:spcBef>
                <a:spcPts val="0"/>
              </a:spcBef>
              <a:spcAft>
                <a:spcPts val="0"/>
              </a:spcAft>
              <a:buClr>
                <a:srgbClr val="6D6E71"/>
              </a:buClr>
              <a:buSzPts val="1400"/>
              <a:buAutoNum type="arabicPeriod"/>
            </a:pPr>
            <a:r>
              <a:rPr lang="sv-SE" b="1" dirty="0">
                <a:solidFill>
                  <a:srgbClr val="6D6E71"/>
                </a:solidFill>
                <a:latin typeface="Calibri"/>
                <a:ea typeface="Calibri"/>
                <a:cs typeface="Calibri"/>
                <a:sym typeface="Calibri"/>
              </a:rPr>
              <a:t>Mångfald:</a:t>
            </a:r>
            <a:r>
              <a:rPr lang="sv-SE" dirty="0">
                <a:solidFill>
                  <a:srgbClr val="6D6E71"/>
                </a:solidFill>
                <a:latin typeface="Calibri"/>
                <a:ea typeface="Calibri"/>
                <a:cs typeface="Calibri"/>
                <a:sym typeface="Calibri"/>
              </a:rPr>
              <a:t> Naturen frodas genom mångfald och variation i alla sina system.</a:t>
            </a:r>
            <a:endParaRPr dirty="0">
              <a:solidFill>
                <a:srgbClr val="6D6E71"/>
              </a:solidFill>
              <a:latin typeface="Calibri"/>
              <a:ea typeface="Calibri"/>
              <a:cs typeface="Calibri"/>
              <a:sym typeface="Calibri"/>
            </a:endParaRPr>
          </a:p>
          <a:p>
            <a:pPr marL="457200" lvl="0" indent="-317500" rtl="0">
              <a:lnSpc>
                <a:spcPct val="115000"/>
              </a:lnSpc>
              <a:spcBef>
                <a:spcPts val="0"/>
              </a:spcBef>
              <a:spcAft>
                <a:spcPts val="0"/>
              </a:spcAft>
              <a:buClr>
                <a:srgbClr val="6D6E71"/>
              </a:buClr>
              <a:buSzPts val="1400"/>
              <a:buAutoNum type="arabicPeriod"/>
            </a:pPr>
            <a:r>
              <a:rPr lang="sv-SE" b="1" dirty="0">
                <a:solidFill>
                  <a:srgbClr val="6D6E71"/>
                </a:solidFill>
                <a:latin typeface="Calibri"/>
                <a:ea typeface="Calibri"/>
                <a:cs typeface="Calibri"/>
                <a:sym typeface="Calibri"/>
              </a:rPr>
              <a:t>Singularitet:</a:t>
            </a:r>
            <a:r>
              <a:rPr lang="sv-SE" dirty="0">
                <a:solidFill>
                  <a:srgbClr val="6D6E71"/>
                </a:solidFill>
                <a:latin typeface="Calibri"/>
                <a:ea typeface="Calibri"/>
                <a:cs typeface="Calibri"/>
                <a:sym typeface="Calibri"/>
              </a:rPr>
              <a:t> Varje element i naturen har sin egen unika funktion och roll.</a:t>
            </a:r>
            <a:endParaRPr dirty="0">
              <a:solidFill>
                <a:srgbClr val="6D6E71"/>
              </a:solidFill>
              <a:latin typeface="Calibri"/>
              <a:ea typeface="Calibri"/>
              <a:cs typeface="Calibri"/>
              <a:sym typeface="Calibri"/>
            </a:endParaRPr>
          </a:p>
          <a:p>
            <a:pPr marL="457200" lvl="0" indent="-317500" rtl="0">
              <a:lnSpc>
                <a:spcPct val="115000"/>
              </a:lnSpc>
              <a:spcBef>
                <a:spcPts val="0"/>
              </a:spcBef>
              <a:spcAft>
                <a:spcPts val="0"/>
              </a:spcAft>
              <a:buClr>
                <a:srgbClr val="6D6E71"/>
              </a:buClr>
              <a:buSzPts val="1400"/>
              <a:buAutoNum type="arabicPeriod"/>
            </a:pPr>
            <a:r>
              <a:rPr lang="sv-SE" b="1" dirty="0">
                <a:solidFill>
                  <a:srgbClr val="6D6E71"/>
                </a:solidFill>
                <a:latin typeface="Calibri"/>
                <a:ea typeface="Calibri"/>
                <a:cs typeface="Calibri"/>
                <a:sym typeface="Calibri"/>
              </a:rPr>
              <a:t>Decentralisering:</a:t>
            </a:r>
            <a:r>
              <a:rPr lang="sv-SE" dirty="0">
                <a:solidFill>
                  <a:srgbClr val="6D6E71"/>
                </a:solidFill>
                <a:latin typeface="Calibri"/>
                <a:ea typeface="Calibri"/>
                <a:cs typeface="Calibri"/>
                <a:sym typeface="Calibri"/>
              </a:rPr>
              <a:t> Naturen delar upp uppgifter och resurser för att uppnå högre effektivitet och stabilitet.</a:t>
            </a:r>
            <a:endParaRPr dirty="0">
              <a:solidFill>
                <a:srgbClr val="6D6E71"/>
              </a:solidFill>
              <a:latin typeface="Calibri"/>
              <a:ea typeface="Calibri"/>
              <a:cs typeface="Calibri"/>
              <a:sym typeface="Calibri"/>
            </a:endParaRPr>
          </a:p>
          <a:p>
            <a:pPr marL="457200" lvl="0" indent="-317500" rtl="0">
              <a:lnSpc>
                <a:spcPct val="115000"/>
              </a:lnSpc>
              <a:spcBef>
                <a:spcPts val="0"/>
              </a:spcBef>
              <a:spcAft>
                <a:spcPts val="0"/>
              </a:spcAft>
              <a:buClr>
                <a:srgbClr val="6D6E71"/>
              </a:buClr>
              <a:buSzPts val="1400"/>
              <a:buAutoNum type="arabicPeriod"/>
            </a:pPr>
            <a:r>
              <a:rPr lang="sv-SE" b="1" dirty="0">
                <a:solidFill>
                  <a:srgbClr val="6D6E71"/>
                </a:solidFill>
                <a:latin typeface="Calibri"/>
                <a:ea typeface="Calibri"/>
                <a:cs typeface="Calibri"/>
                <a:sym typeface="Calibri"/>
              </a:rPr>
              <a:t>Ofullkomlighet:</a:t>
            </a:r>
            <a:r>
              <a:rPr lang="sv-SE" dirty="0">
                <a:solidFill>
                  <a:srgbClr val="6D6E71"/>
                </a:solidFill>
                <a:latin typeface="Calibri"/>
                <a:ea typeface="Calibri"/>
                <a:cs typeface="Calibri"/>
                <a:sym typeface="Calibri"/>
              </a:rPr>
              <a:t> Naturen behöver inte vara perfekt för att vara funktionell och hållbar.</a:t>
            </a:r>
            <a:endParaRPr dirty="0">
              <a:solidFill>
                <a:srgbClr val="6D6E71"/>
              </a:solidFill>
              <a:latin typeface="Calibri"/>
              <a:ea typeface="Calibri"/>
              <a:cs typeface="Calibri"/>
              <a:sym typeface="Calibri"/>
            </a:endParaRPr>
          </a:p>
          <a:p>
            <a:pPr marL="457200" lvl="0" indent="-317500" rtl="0">
              <a:lnSpc>
                <a:spcPct val="115000"/>
              </a:lnSpc>
              <a:spcBef>
                <a:spcPts val="0"/>
              </a:spcBef>
              <a:spcAft>
                <a:spcPts val="0"/>
              </a:spcAft>
              <a:buClr>
                <a:srgbClr val="6D6E71"/>
              </a:buClr>
              <a:buSzPts val="1400"/>
              <a:buAutoNum type="arabicPeriod"/>
            </a:pPr>
            <a:r>
              <a:rPr lang="sv-SE" b="1" dirty="0">
                <a:solidFill>
                  <a:srgbClr val="6D6E71"/>
                </a:solidFill>
                <a:latin typeface="Calibri"/>
                <a:ea typeface="Calibri"/>
                <a:cs typeface="Calibri"/>
                <a:sym typeface="Calibri"/>
              </a:rPr>
              <a:t>Inget slöseri:</a:t>
            </a:r>
            <a:r>
              <a:rPr lang="sv-SE" dirty="0">
                <a:solidFill>
                  <a:srgbClr val="6D6E71"/>
                </a:solidFill>
                <a:latin typeface="Calibri"/>
                <a:ea typeface="Calibri"/>
                <a:cs typeface="Calibri"/>
                <a:sym typeface="Calibri"/>
              </a:rPr>
              <a:t> Naturen använder alla resurser effektivt och slösar inte bort något.</a:t>
            </a:r>
            <a:endParaRPr dirty="0">
              <a:solidFill>
                <a:srgbClr val="6D6E71"/>
              </a:solidFill>
              <a:latin typeface="Calibri"/>
              <a:ea typeface="Calibri"/>
              <a:cs typeface="Calibri"/>
              <a:sym typeface="Calibri"/>
            </a:endParaRPr>
          </a:p>
          <a:p>
            <a:pPr marL="457200" lvl="0" indent="-317500" rtl="0">
              <a:lnSpc>
                <a:spcPct val="115000"/>
              </a:lnSpc>
              <a:spcBef>
                <a:spcPts val="0"/>
              </a:spcBef>
              <a:spcAft>
                <a:spcPts val="0"/>
              </a:spcAft>
              <a:buClr>
                <a:srgbClr val="6D6E71"/>
              </a:buClr>
              <a:buSzPts val="1400"/>
              <a:buAutoNum type="arabicPeriod"/>
            </a:pPr>
            <a:r>
              <a:rPr lang="sv-SE" b="1" dirty="0">
                <a:solidFill>
                  <a:srgbClr val="6D6E71"/>
                </a:solidFill>
                <a:latin typeface="Calibri"/>
                <a:ea typeface="Calibri"/>
                <a:cs typeface="Calibri"/>
                <a:sym typeface="Calibri"/>
              </a:rPr>
              <a:t>Begränsad tillväxt:</a:t>
            </a:r>
            <a:r>
              <a:rPr lang="sv-SE" dirty="0">
                <a:solidFill>
                  <a:srgbClr val="6D6E71"/>
                </a:solidFill>
                <a:latin typeface="Calibri"/>
                <a:ea typeface="Calibri"/>
                <a:cs typeface="Calibri"/>
                <a:sym typeface="Calibri"/>
              </a:rPr>
              <a:t> Naturen växer endast så mycket som behövs för att upprätthålla systemets balans.</a:t>
            </a:r>
            <a:endParaRPr dirty="0">
              <a:solidFill>
                <a:srgbClr val="6D6E71"/>
              </a:solidFill>
              <a:latin typeface="Calibri"/>
              <a:ea typeface="Calibri"/>
              <a:cs typeface="Calibri"/>
              <a:sym typeface="Calibri"/>
            </a:endParaRPr>
          </a:p>
          <a:p>
            <a:pPr marL="457200" lvl="0" indent="-317500" rtl="0">
              <a:lnSpc>
                <a:spcPct val="115000"/>
              </a:lnSpc>
              <a:spcBef>
                <a:spcPts val="0"/>
              </a:spcBef>
              <a:spcAft>
                <a:spcPts val="0"/>
              </a:spcAft>
              <a:buClr>
                <a:srgbClr val="6D6E71"/>
              </a:buClr>
              <a:buSzPts val="1400"/>
              <a:buAutoNum type="arabicPeriod"/>
            </a:pPr>
            <a:r>
              <a:rPr lang="sv-SE" b="1" dirty="0">
                <a:solidFill>
                  <a:srgbClr val="6D6E71"/>
                </a:solidFill>
                <a:latin typeface="Calibri"/>
                <a:ea typeface="Calibri"/>
                <a:cs typeface="Calibri"/>
                <a:sym typeface="Calibri"/>
              </a:rPr>
              <a:t>Alltid i förändring:</a:t>
            </a:r>
            <a:r>
              <a:rPr lang="sv-SE" dirty="0">
                <a:solidFill>
                  <a:srgbClr val="6D6E71"/>
                </a:solidFill>
                <a:latin typeface="Calibri"/>
                <a:ea typeface="Calibri"/>
                <a:cs typeface="Calibri"/>
                <a:sym typeface="Calibri"/>
              </a:rPr>
              <a:t> Naturen är i ständig förändring, utvecklas och anpassar sig över tid.</a:t>
            </a:r>
            <a:endParaRPr dirty="0">
              <a:solidFill>
                <a:srgbClr val="6D6E71"/>
              </a:solidFill>
              <a:latin typeface="Calibri"/>
              <a:ea typeface="Calibri"/>
              <a:cs typeface="Calibri"/>
              <a:sym typeface="Calibri"/>
            </a:endParaRPr>
          </a:p>
          <a:p>
            <a:pPr marL="0" lvl="0" indent="0" rtl="0">
              <a:lnSpc>
                <a:spcPct val="115000"/>
              </a:lnSpc>
              <a:spcBef>
                <a:spcPts val="1200"/>
              </a:spcBef>
              <a:spcAft>
                <a:spcPts val="0"/>
              </a:spcAft>
              <a:buClr>
                <a:schemeClr val="dk1"/>
              </a:buClr>
              <a:buSzPts val="1100"/>
              <a:buFont typeface="Arial"/>
              <a:buNone/>
            </a:pPr>
            <a:r>
              <a:rPr lang="sv-SE" dirty="0">
                <a:solidFill>
                  <a:srgbClr val="6D6E71"/>
                </a:solidFill>
                <a:latin typeface="Calibri"/>
                <a:ea typeface="Calibri"/>
                <a:cs typeface="Calibri"/>
                <a:sym typeface="Calibri"/>
              </a:rPr>
              <a:t>När grundarna av </a:t>
            </a:r>
            <a:r>
              <a:rPr lang="sv-SE" dirty="0" err="1">
                <a:solidFill>
                  <a:srgbClr val="6D6E71"/>
                </a:solidFill>
                <a:latin typeface="Calibri"/>
                <a:ea typeface="Calibri"/>
                <a:cs typeface="Calibri"/>
                <a:sym typeface="Calibri"/>
              </a:rPr>
              <a:t>permakultur</a:t>
            </a:r>
            <a:r>
              <a:rPr lang="sv-SE" dirty="0">
                <a:solidFill>
                  <a:srgbClr val="6D6E71"/>
                </a:solidFill>
                <a:latin typeface="Calibri"/>
                <a:ea typeface="Calibri"/>
                <a:cs typeface="Calibri"/>
                <a:sym typeface="Calibri"/>
              </a:rPr>
              <a:t> utvecklar sina projekt gör de det inte på samma sätt som traditionella affärsprojekt. Istället uttrycker de sin vision för världen, med en helhetssyn på hur produktionssystem kan utvecklas i harmoni med naturen, bevara ekosystemen och samtidigt förbättra människans välbefinnande. </a:t>
            </a:r>
            <a:r>
              <a:rPr lang="sv-SE" dirty="0" err="1">
                <a:solidFill>
                  <a:srgbClr val="6D6E71"/>
                </a:solidFill>
                <a:latin typeface="Calibri"/>
                <a:ea typeface="Calibri"/>
                <a:cs typeface="Calibri"/>
                <a:sym typeface="Calibri"/>
              </a:rPr>
              <a:t>Permakultur</a:t>
            </a:r>
            <a:r>
              <a:rPr lang="sv-SE" dirty="0">
                <a:solidFill>
                  <a:srgbClr val="6D6E71"/>
                </a:solidFill>
                <a:latin typeface="Calibri"/>
                <a:ea typeface="Calibri"/>
                <a:cs typeface="Calibri"/>
                <a:sym typeface="Calibri"/>
              </a:rPr>
              <a:t> handlar om att skapa hållbara och </a:t>
            </a:r>
            <a:r>
              <a:rPr lang="sv-SE" dirty="0" err="1">
                <a:solidFill>
                  <a:srgbClr val="6D6E71"/>
                </a:solidFill>
                <a:latin typeface="Calibri"/>
                <a:ea typeface="Calibri"/>
                <a:cs typeface="Calibri"/>
                <a:sym typeface="Calibri"/>
              </a:rPr>
              <a:t>resilienta</a:t>
            </a:r>
            <a:r>
              <a:rPr lang="sv-SE" dirty="0">
                <a:solidFill>
                  <a:srgbClr val="6D6E71"/>
                </a:solidFill>
                <a:latin typeface="Calibri"/>
                <a:ea typeface="Calibri"/>
                <a:cs typeface="Calibri"/>
                <a:sym typeface="Calibri"/>
              </a:rPr>
              <a:t> system, där alla delar spelar en viktig roll för helhetens långsiktiga funktion.</a:t>
            </a:r>
            <a:endParaRPr dirty="0">
              <a:solidFill>
                <a:srgbClr val="6D6E71"/>
              </a:solidFill>
              <a:latin typeface="Calibri"/>
              <a:ea typeface="Calibri"/>
              <a:cs typeface="Calibri"/>
              <a:sym typeface="Calibri"/>
            </a:endParaRPr>
          </a:p>
          <a:p>
            <a:pPr marL="0" lvl="0" indent="0" rtl="0">
              <a:lnSpc>
                <a:spcPct val="100000"/>
              </a:lnSpc>
              <a:spcBef>
                <a:spcPts val="1200"/>
              </a:spcBef>
              <a:spcAft>
                <a:spcPts val="0"/>
              </a:spcAft>
              <a:buClr>
                <a:srgbClr val="6D6E71"/>
              </a:buClr>
              <a:buSzPts val="1600"/>
              <a:buNone/>
            </a:pPr>
            <a:endParaRPr sz="1600" dirty="0">
              <a:latin typeface="Calibri"/>
              <a:ea typeface="Calibri"/>
              <a:cs typeface="Calibri"/>
              <a:sym typeface="Calibri"/>
            </a:endParaRPr>
          </a:p>
        </p:txBody>
      </p:sp>
      <p:sp>
        <p:nvSpPr>
          <p:cNvPr id="613" name="Google Shape;613;p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Naturens Principer</a:t>
            </a:r>
            <a:endParaRPr/>
          </a:p>
        </p:txBody>
      </p:sp>
      <p:sp>
        <p:nvSpPr>
          <p:cNvPr id="614" name="Google Shape;614;p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Permakultur</a:t>
            </a:r>
            <a:endParaRPr/>
          </a:p>
        </p:txBody>
      </p:sp>
      <p:sp>
        <p:nvSpPr>
          <p:cNvPr id="615" name="Google Shape;615;p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10460</Words>
  <Application>Microsoft Macintosh PowerPoint</Application>
  <PresentationFormat>Anpassad</PresentationFormat>
  <Paragraphs>732</Paragraphs>
  <Slides>72</Slides>
  <Notes>72</Notes>
  <HiddenSlides>0</HiddenSlides>
  <MMClips>0</MMClips>
  <ScaleCrop>false</ScaleCrop>
  <HeadingPairs>
    <vt:vector size="6" baseType="variant">
      <vt:variant>
        <vt:lpstr>Använt teckensnitt</vt:lpstr>
      </vt:variant>
      <vt:variant>
        <vt:i4>13</vt:i4>
      </vt:variant>
      <vt:variant>
        <vt:lpstr>Tema</vt:lpstr>
      </vt:variant>
      <vt:variant>
        <vt:i4>1</vt:i4>
      </vt:variant>
      <vt:variant>
        <vt:lpstr>Bildrubriker</vt:lpstr>
      </vt:variant>
      <vt:variant>
        <vt:i4>72</vt:i4>
      </vt:variant>
    </vt:vector>
  </HeadingPairs>
  <TitlesOfParts>
    <vt:vector size="86" baseType="lpstr">
      <vt:lpstr>Noto Sans Symbols</vt:lpstr>
      <vt:lpstr>Courier New</vt:lpstr>
      <vt:lpstr>Arial</vt:lpstr>
      <vt:lpstr>Poppins</vt:lpstr>
      <vt:lpstr>Verdana</vt:lpstr>
      <vt:lpstr>Montserrat</vt:lpstr>
      <vt:lpstr>Roboto</vt:lpstr>
      <vt:lpstr>Avenir</vt:lpstr>
      <vt:lpstr>Times</vt:lpstr>
      <vt:lpstr>Calibri</vt:lpstr>
      <vt:lpstr>Wingdings</vt:lpstr>
      <vt:lpstr>Quattrocento Sans</vt:lpstr>
      <vt:lpstr>Century Schoolbook</vt:lpstr>
      <vt:lpstr>Office Theme</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Samantha Carty</dc:creator>
  <cp:lastModifiedBy>Moa Nilsson</cp:lastModifiedBy>
  <cp:revision>5</cp:revision>
  <dcterms:created xsi:type="dcterms:W3CDTF">2021-06-15T11:45:52Z</dcterms:created>
  <dcterms:modified xsi:type="dcterms:W3CDTF">2025-04-02T12:39:24Z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