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8"/>
  </p:notesMasterIdLst>
  <p:sldIdLst>
    <p:sldId id="275" r:id="rId2"/>
    <p:sldId id="287" r:id="rId3"/>
    <p:sldId id="313" r:id="rId4"/>
    <p:sldId id="423" r:id="rId5"/>
    <p:sldId id="424" r:id="rId6"/>
    <p:sldId id="425" r:id="rId7"/>
  </p:sldIdLst>
  <p:sldSz cx="12192000" cy="6858000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D6E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1348"/>
    <p:restoredTop sz="94658"/>
  </p:normalViewPr>
  <p:slideViewPr>
    <p:cSldViewPr snapToGrid="0">
      <p:cViewPr varScale="1">
        <p:scale>
          <a:sx n="109" d="100"/>
          <a:sy n="109" d="100"/>
        </p:scale>
        <p:origin x="216" y="4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5202BB-5A6F-FD4A-B626-02E26C2A05FE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4" name="Platshållare för bildobjekt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v-SE"/>
          </a:p>
        </p:txBody>
      </p:sp>
      <p:sp>
        <p:nvSpPr>
          <p:cNvPr id="5" name="Platshållare för anteckninga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B6D2490-9BCC-AE43-8F6A-11FCCF2EE5AF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8300159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" name="Google Shape;538;p23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539" name="Google Shape;539;p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6" name="Google Shape;756;p35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757" name="Google Shape;757;p3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1" name="Google Shape;1191;p117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192" name="Google Shape;1192;p11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8" name="Google Shape;1268;p120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269" name="Google Shape;1269;p1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5" name="Google Shape;1345;p123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346" name="Google Shape;1346;p1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2" name="Google Shape;1422;p126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423" name="Google Shape;1423;p12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F5D66EA6-6D79-AF50-CD43-6C7D0C179F5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Underrubrik 2">
            <a:extLst>
              <a:ext uri="{FF2B5EF4-FFF2-40B4-BE49-F238E27FC236}">
                <a16:creationId xmlns:a16="http://schemas.microsoft.com/office/drawing/2014/main" id="{38D61EEE-0092-7DB2-0714-B962DB0D419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v-SE"/>
              <a:t>Klicka här för att ändra mall för underrubrikformat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8DDA45D1-DEF3-A5AC-47B7-9111F45040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D81205DB-9ABC-557A-0AB8-E2344FCCCB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97357E3A-3F21-8A5C-C692-1FC7C4D999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4607582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6C3A655C-D0B7-8B25-4C75-3809D3B034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FE133A7E-211D-A6FE-DF04-EF75AA0A2A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037D9DA3-2F9F-9120-1EF6-884F9BB2C9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3B6AB511-DE34-ADE3-089C-190DF5CA92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E6B88CDE-2B4E-33AC-2133-5A83289589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9948542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>
            <a:extLst>
              <a:ext uri="{FF2B5EF4-FFF2-40B4-BE49-F238E27FC236}">
                <a16:creationId xmlns:a16="http://schemas.microsoft.com/office/drawing/2014/main" id="{1F5F5CA2-AC16-3AAA-1893-AF1E6936870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F0B51D9E-9A38-1951-896E-5339021370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201CED90-985E-1F6F-C6E5-9F68186BC6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2088F8CE-D532-0987-191E-66DDBF069D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19F01CE2-7645-C985-293D-0B56B77EC3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78433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 and body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49"/>
          <p:cNvSpPr txBox="1">
            <a:spLocks noGrp="1"/>
          </p:cNvSpPr>
          <p:nvPr>
            <p:ph type="body" idx="1"/>
          </p:nvPr>
        </p:nvSpPr>
        <p:spPr>
          <a:xfrm>
            <a:off x="725853" y="2022259"/>
            <a:ext cx="10879995" cy="38499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609593" lvl="0" indent="-304798" algn="l">
              <a:lnSpc>
                <a:spcPct val="103333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1" b="0" i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2pPr>
            <a:lvl3pPr marL="1828777" lvl="2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3pPr>
            <a:lvl4pPr marL="2438370" lvl="3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4pPr>
            <a:lvl5pPr marL="3047962" lvl="4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3" name="Google Shape;53;p49"/>
          <p:cNvSpPr txBox="1">
            <a:spLocks noGrp="1"/>
          </p:cNvSpPr>
          <p:nvPr>
            <p:ph type="body" idx="2"/>
          </p:nvPr>
        </p:nvSpPr>
        <p:spPr>
          <a:xfrm>
            <a:off x="725855" y="738158"/>
            <a:ext cx="10849143" cy="80365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609593" lvl="0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3600" b="1" i="0">
                <a:solidFill>
                  <a:srgbClr val="69ADAD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828777" lvl="2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2438370" lvl="3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3047962" lvl="4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4" name="Google Shape;54;p49"/>
          <p:cNvSpPr txBox="1">
            <a:spLocks noGrp="1"/>
          </p:cNvSpPr>
          <p:nvPr>
            <p:ph type="sldNum" idx="12"/>
          </p:nvPr>
        </p:nvSpPr>
        <p:spPr>
          <a:xfrm>
            <a:off x="11284488" y="6173687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lvl="1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lvl="2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lvl="3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lvl="4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lvl="5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lvl="6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lvl="7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lvl="8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fld id="{00000000-1234-1234-1234-123412341234}" type="slidenum">
              <a:rPr lang="it" smtClean="0"/>
              <a:pPr/>
              <a:t>‹#›</a:t>
            </a:fld>
            <a:endParaRPr lang="it"/>
          </a:p>
        </p:txBody>
      </p:sp>
    </p:spTree>
    <p:extLst>
      <p:ext uri="{BB962C8B-B14F-4D97-AF65-F5344CB8AC3E}">
        <p14:creationId xmlns:p14="http://schemas.microsoft.com/office/powerpoint/2010/main" val="35726259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20FA8D8D-B7E0-789A-FE33-9B44BCBBA1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5170FE3E-E919-6F8B-15CF-412F964D19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5BB1F911-8315-F358-501E-F1FB07E9B7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A20E7D58-C138-073E-21C1-12C3420D76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BAC7FFA8-03A6-05DA-EEF7-6F78009350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8760224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5A5CB977-95C0-6B20-5AB3-1B1C58A734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7FF54875-E86B-0752-1300-E064401C5E2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6FBE0833-D8E5-86F7-834E-A255B83BAD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8C3F6317-731E-9A61-DD75-5C802FE010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2307A3CD-5A96-CE43-076C-070A82B7FE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1795802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1047EB4C-63B7-0B53-8914-E1035102D8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62DAA387-D3C6-59A4-C8F8-C7BA264816C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8125AD65-5596-467B-5817-4B2D46039F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31ACE05C-BDF4-2C55-2E3E-8D81AE3F05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1EDCEB99-0B95-5919-5A5D-2A9CB88AD0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EB7D1979-F853-B8CC-5824-1BA5422C0E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703562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785A6502-B373-A252-1B31-F746889878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7890617B-30F7-6D52-8C78-DEFFEAC31FC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DA4E8434-2A29-C3EB-1329-EB2970FAF08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text 4">
            <a:extLst>
              <a:ext uri="{FF2B5EF4-FFF2-40B4-BE49-F238E27FC236}">
                <a16:creationId xmlns:a16="http://schemas.microsoft.com/office/drawing/2014/main" id="{9FBFA7DC-5463-3A61-6321-E5822350847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6" name="Platshållare för innehåll 5">
            <a:extLst>
              <a:ext uri="{FF2B5EF4-FFF2-40B4-BE49-F238E27FC236}">
                <a16:creationId xmlns:a16="http://schemas.microsoft.com/office/drawing/2014/main" id="{E257FF57-8FFB-1665-B2EC-1AB5EE74E7B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7" name="Platshållare för datum 6">
            <a:extLst>
              <a:ext uri="{FF2B5EF4-FFF2-40B4-BE49-F238E27FC236}">
                <a16:creationId xmlns:a16="http://schemas.microsoft.com/office/drawing/2014/main" id="{46E9E7D1-304D-0026-D6E7-7AA2F103AF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8" name="Platshållare för sidfot 7">
            <a:extLst>
              <a:ext uri="{FF2B5EF4-FFF2-40B4-BE49-F238E27FC236}">
                <a16:creationId xmlns:a16="http://schemas.microsoft.com/office/drawing/2014/main" id="{16B6D044-A692-4876-82A1-336F963D4C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>
            <a:extLst>
              <a:ext uri="{FF2B5EF4-FFF2-40B4-BE49-F238E27FC236}">
                <a16:creationId xmlns:a16="http://schemas.microsoft.com/office/drawing/2014/main" id="{FA9EB5E3-53BF-6267-1122-6DC2851498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942348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506D896C-BB84-D84C-F5F6-0AB68488CA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datum 2">
            <a:extLst>
              <a:ext uri="{FF2B5EF4-FFF2-40B4-BE49-F238E27FC236}">
                <a16:creationId xmlns:a16="http://schemas.microsoft.com/office/drawing/2014/main" id="{BE3DD73C-7FAC-079D-76EA-14E8550270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4" name="Platshållare för sidfot 3">
            <a:extLst>
              <a:ext uri="{FF2B5EF4-FFF2-40B4-BE49-F238E27FC236}">
                <a16:creationId xmlns:a16="http://schemas.microsoft.com/office/drawing/2014/main" id="{EAA6B9CA-0A27-F351-C2C0-A92A96EFAA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>
            <a:extLst>
              <a:ext uri="{FF2B5EF4-FFF2-40B4-BE49-F238E27FC236}">
                <a16:creationId xmlns:a16="http://schemas.microsoft.com/office/drawing/2014/main" id="{8CFE7F72-3B07-CF34-7702-B5A74F7715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944503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>
            <a:extLst>
              <a:ext uri="{FF2B5EF4-FFF2-40B4-BE49-F238E27FC236}">
                <a16:creationId xmlns:a16="http://schemas.microsoft.com/office/drawing/2014/main" id="{C7FA9A7C-E765-AF14-6ADA-660C96AF91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3" name="Platshållare för sidfot 2">
            <a:extLst>
              <a:ext uri="{FF2B5EF4-FFF2-40B4-BE49-F238E27FC236}">
                <a16:creationId xmlns:a16="http://schemas.microsoft.com/office/drawing/2014/main" id="{6825E28E-93CB-F572-D99D-5F5788A248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>
            <a:extLst>
              <a:ext uri="{FF2B5EF4-FFF2-40B4-BE49-F238E27FC236}">
                <a16:creationId xmlns:a16="http://schemas.microsoft.com/office/drawing/2014/main" id="{CD9A634C-75DD-080B-70FE-0B6B62C7EE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8670934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ext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8B1D67C9-3E2E-F650-1817-DDC4C8F7D6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B11B61CB-F1C2-55B2-7003-168B2285C9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4796863C-6CC1-6F2F-028B-3C293266E5A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B08FDBD1-9707-4F82-55B2-9E409811B8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27110947-6B9D-5C37-E9AC-193395BF3B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33FD841F-31B4-EAD3-590D-FBBD728C0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0889733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79AF871F-4F13-FB0F-5372-2429DDBDB1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bild 2">
            <a:extLst>
              <a:ext uri="{FF2B5EF4-FFF2-40B4-BE49-F238E27FC236}">
                <a16:creationId xmlns:a16="http://schemas.microsoft.com/office/drawing/2014/main" id="{89FC6C01-E8B4-C0B2-C188-F3F481359AB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69FC904C-394B-120D-F783-E5BACDB413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9405A90F-F2CC-6BBD-884E-A4EE9A0DEE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25F69AC2-0568-D65B-66AD-B75698BBA9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387299CD-036B-A859-6A14-BF9FCD24C0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3972871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>
            <a:extLst>
              <a:ext uri="{FF2B5EF4-FFF2-40B4-BE49-F238E27FC236}">
                <a16:creationId xmlns:a16="http://schemas.microsoft.com/office/drawing/2014/main" id="{64EB238B-6DB6-1FB5-782E-40D12F2E82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798F474A-8497-073E-594C-31ECCAE801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11B6A65F-A050-C61A-9732-DA7BCCC82C8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661217D-E9DF-554D-8F78-F4AE64D34C64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857DF006-9826-0569-B842-9DFE9676A51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91E9C91C-1A6A-8059-3382-90A8632799C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2587708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1" name="Google Shape;541;p23"/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2" name="Google Shape;542;p23"/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3" name="Google Shape;543;p23"/>
          <p:cNvSpPr txBox="1">
            <a:spLocks noGrp="1"/>
          </p:cNvSpPr>
          <p:nvPr>
            <p:ph type="body" idx="1"/>
          </p:nvPr>
        </p:nvSpPr>
        <p:spPr>
          <a:xfrm>
            <a:off x="965200" y="1541278"/>
            <a:ext cx="10058400" cy="433090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Skapa en tydlig bild av dina idéer och hur de hänger ihop. Börja med en huvudidé och utveckla den i olika delar med nyckelord, bilder och färger för att väcka kreativitet och hitta nya lösningar. Det hjälper dig att förstå komplex information och upptäcka möjligheter för ditt ekoturismprojekt.</a:t>
            </a:r>
            <a:endParaRPr dirty="0"/>
          </a:p>
          <a:p>
            <a:pPr marL="0" indent="0">
              <a:lnSpc>
                <a:spcPct val="100000"/>
              </a:lnSpc>
            </a:pPr>
            <a:endParaRPr sz="1867" dirty="0"/>
          </a:p>
        </p:txBody>
      </p:sp>
      <p:sp>
        <p:nvSpPr>
          <p:cNvPr id="544" name="Google Shape;544;p23"/>
          <p:cNvSpPr txBox="1">
            <a:spLocks noGrp="1"/>
          </p:cNvSpPr>
          <p:nvPr>
            <p:ph type="body" idx="2"/>
          </p:nvPr>
        </p:nvSpPr>
        <p:spPr>
          <a:xfrm>
            <a:off x="1895526" y="479803"/>
            <a:ext cx="9638295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 sz="2667" dirty="0">
                <a:solidFill>
                  <a:srgbClr val="FF9933"/>
                </a:solidFill>
              </a:rPr>
              <a:t>Övning: </a:t>
            </a:r>
            <a:r>
              <a:rPr lang="it" sz="2133" b="0" dirty="0">
                <a:solidFill>
                  <a:srgbClr val="777777"/>
                </a:solidFill>
              </a:rPr>
              <a:t>Tankekartor</a:t>
            </a:r>
            <a:endParaRPr dirty="0"/>
          </a:p>
        </p:txBody>
      </p:sp>
      <p:sp>
        <p:nvSpPr>
          <p:cNvPr id="545" name="Google Shape;545;p23"/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6" name="Google Shape;546;p23"/>
          <p:cNvSpPr/>
          <p:nvPr/>
        </p:nvSpPr>
        <p:spPr>
          <a:xfrm>
            <a:off x="653142" y="5065486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470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7" name="Google Shape;547;p23"/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60933" rIns="121900" bIns="60933" rtlCol="0" anchor="ctr" anchorCtr="0">
            <a:noAutofit/>
          </a:bodyPr>
          <a:lstStyle/>
          <a:p>
            <a:pPr>
              <a:buSzPts val="1600"/>
            </a:pPr>
            <a:fld id="{00000000-1234-1234-1234-123412341234}" type="slidenum">
              <a:rPr lang="it"/>
              <a:pPr>
                <a:buSzPts val="1600"/>
              </a:pPr>
              <a:t>1</a:t>
            </a:fld>
            <a:endParaRPr/>
          </a:p>
        </p:txBody>
      </p:sp>
      <p:grpSp>
        <p:nvGrpSpPr>
          <p:cNvPr id="548" name="Google Shape;548;p23"/>
          <p:cNvGrpSpPr/>
          <p:nvPr/>
        </p:nvGrpSpPr>
        <p:grpSpPr>
          <a:xfrm>
            <a:off x="392627" y="371961"/>
            <a:ext cx="1092307" cy="1079848"/>
            <a:chOff x="3987863" y="749845"/>
            <a:chExt cx="1138917" cy="1002207"/>
          </a:xfrm>
        </p:grpSpPr>
        <p:grpSp>
          <p:nvGrpSpPr>
            <p:cNvPr id="549" name="Google Shape;549;p23"/>
            <p:cNvGrpSpPr/>
            <p:nvPr/>
          </p:nvGrpSpPr>
          <p:grpSpPr>
            <a:xfrm>
              <a:off x="4384008" y="972375"/>
              <a:ext cx="346627" cy="558795"/>
              <a:chOff x="4384008" y="972375"/>
              <a:chExt cx="346627" cy="558795"/>
            </a:xfrm>
          </p:grpSpPr>
          <p:sp>
            <p:nvSpPr>
              <p:cNvPr id="550" name="Google Shape;550;p23"/>
              <p:cNvSpPr/>
              <p:nvPr/>
            </p:nvSpPr>
            <p:spPr>
              <a:xfrm>
                <a:off x="4384008" y="1059738"/>
                <a:ext cx="344976" cy="382420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382420" extrusionOk="0">
                    <a:moveTo>
                      <a:pt x="344976" y="0"/>
                    </a:moveTo>
                    <a:cubicBezTo>
                      <a:pt x="344976" y="191211"/>
                      <a:pt x="0" y="191211"/>
                      <a:pt x="0" y="382421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1" name="Google Shape;551;p23"/>
              <p:cNvSpPr/>
              <p:nvPr/>
            </p:nvSpPr>
            <p:spPr>
              <a:xfrm>
                <a:off x="4384008" y="1059738"/>
                <a:ext cx="344976" cy="382420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382420" extrusionOk="0">
                    <a:moveTo>
                      <a:pt x="0" y="0"/>
                    </a:moveTo>
                    <a:cubicBezTo>
                      <a:pt x="0" y="191211"/>
                      <a:pt x="344976" y="191211"/>
                      <a:pt x="344976" y="382421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2" name="Google Shape;552;p23"/>
              <p:cNvSpPr/>
              <p:nvPr/>
            </p:nvSpPr>
            <p:spPr>
              <a:xfrm>
                <a:off x="4384008" y="1442159"/>
                <a:ext cx="344976" cy="89011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89011" extrusionOk="0">
                    <a:moveTo>
                      <a:pt x="0" y="0"/>
                    </a:moveTo>
                    <a:lnTo>
                      <a:pt x="344977" y="0"/>
                    </a:lnTo>
                    <a:lnTo>
                      <a:pt x="344977" y="89012"/>
                    </a:lnTo>
                    <a:lnTo>
                      <a:pt x="0" y="89012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3" name="Google Shape;553;p23"/>
              <p:cNvSpPr/>
              <p:nvPr/>
            </p:nvSpPr>
            <p:spPr>
              <a:xfrm>
                <a:off x="4384008" y="972375"/>
                <a:ext cx="346627" cy="87363"/>
              </a:xfrm>
              <a:custGeom>
                <a:avLst/>
                <a:gdLst/>
                <a:ahLst/>
                <a:cxnLst/>
                <a:rect l="l" t="t" r="r" b="b"/>
                <a:pathLst>
                  <a:path w="346627" h="87363" extrusionOk="0">
                    <a:moveTo>
                      <a:pt x="344976" y="87363"/>
                    </a:moveTo>
                    <a:lnTo>
                      <a:pt x="0" y="87363"/>
                    </a:lnTo>
                    <a:lnTo>
                      <a:pt x="1651" y="0"/>
                    </a:lnTo>
                    <a:lnTo>
                      <a:pt x="346627" y="0"/>
                    </a:lnTo>
                    <a:lnTo>
                      <a:pt x="344976" y="87363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554" name="Google Shape;554;p23"/>
            <p:cNvGrpSpPr/>
            <p:nvPr/>
          </p:nvGrpSpPr>
          <p:grpSpPr>
            <a:xfrm>
              <a:off x="3987863" y="749845"/>
              <a:ext cx="1138917" cy="1002207"/>
              <a:chOff x="3987863" y="749845"/>
              <a:chExt cx="1138917" cy="1002207"/>
            </a:xfrm>
          </p:grpSpPr>
          <p:sp>
            <p:nvSpPr>
              <p:cNvPr id="555" name="Google Shape;555;p23"/>
              <p:cNvSpPr/>
              <p:nvPr/>
            </p:nvSpPr>
            <p:spPr>
              <a:xfrm>
                <a:off x="4055537" y="1250949"/>
                <a:ext cx="963953" cy="501103"/>
              </a:xfrm>
              <a:custGeom>
                <a:avLst/>
                <a:gdLst/>
                <a:ahLst/>
                <a:cxnLst/>
                <a:rect l="l" t="t" r="r" b="b"/>
                <a:pathLst>
                  <a:path w="963953" h="501103" extrusionOk="0">
                    <a:moveTo>
                      <a:pt x="963954" y="194507"/>
                    </a:moveTo>
                    <a:cubicBezTo>
                      <a:pt x="939195" y="253848"/>
                      <a:pt x="901231" y="308244"/>
                      <a:pt x="856664" y="354399"/>
                    </a:cubicBezTo>
                    <a:cubicBezTo>
                      <a:pt x="812098" y="398905"/>
                      <a:pt x="757628" y="436817"/>
                      <a:pt x="696556" y="461542"/>
                    </a:cubicBezTo>
                    <a:cubicBezTo>
                      <a:pt x="637134" y="486268"/>
                      <a:pt x="571109" y="501103"/>
                      <a:pt x="501784" y="501103"/>
                    </a:cubicBezTo>
                    <a:cubicBezTo>
                      <a:pt x="432459" y="501103"/>
                      <a:pt x="366434" y="486268"/>
                      <a:pt x="307013" y="461542"/>
                    </a:cubicBezTo>
                    <a:cubicBezTo>
                      <a:pt x="247591" y="436817"/>
                      <a:pt x="193121" y="398905"/>
                      <a:pt x="146904" y="354399"/>
                    </a:cubicBezTo>
                    <a:cubicBezTo>
                      <a:pt x="102338" y="309893"/>
                      <a:pt x="64374" y="255497"/>
                      <a:pt x="39615" y="194507"/>
                    </a:cubicBezTo>
                    <a:cubicBezTo>
                      <a:pt x="14856" y="135166"/>
                      <a:pt x="0" y="6923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6" name="Google Shape;556;p23"/>
              <p:cNvSpPr/>
              <p:nvPr/>
            </p:nvSpPr>
            <p:spPr>
              <a:xfrm>
                <a:off x="4095152" y="749845"/>
                <a:ext cx="963953" cy="501103"/>
              </a:xfrm>
              <a:custGeom>
                <a:avLst/>
                <a:gdLst/>
                <a:ahLst/>
                <a:cxnLst/>
                <a:rect l="l" t="t" r="r" b="b"/>
                <a:pathLst>
                  <a:path w="963953" h="501103" extrusionOk="0">
                    <a:moveTo>
                      <a:pt x="0" y="306596"/>
                    </a:moveTo>
                    <a:cubicBezTo>
                      <a:pt x="24759" y="247255"/>
                      <a:pt x="62723" y="192859"/>
                      <a:pt x="107289" y="146705"/>
                    </a:cubicBezTo>
                    <a:cubicBezTo>
                      <a:pt x="151855" y="100550"/>
                      <a:pt x="206326" y="64286"/>
                      <a:pt x="267398" y="39561"/>
                    </a:cubicBezTo>
                    <a:cubicBezTo>
                      <a:pt x="326820" y="14835"/>
                      <a:pt x="392844" y="0"/>
                      <a:pt x="462170" y="0"/>
                    </a:cubicBezTo>
                    <a:cubicBezTo>
                      <a:pt x="531495" y="0"/>
                      <a:pt x="597519" y="14835"/>
                      <a:pt x="656941" y="39561"/>
                    </a:cubicBezTo>
                    <a:cubicBezTo>
                      <a:pt x="716363" y="64286"/>
                      <a:pt x="770833" y="102199"/>
                      <a:pt x="817050" y="146705"/>
                    </a:cubicBezTo>
                    <a:cubicBezTo>
                      <a:pt x="863267" y="191211"/>
                      <a:pt x="899580" y="245607"/>
                      <a:pt x="924339" y="306596"/>
                    </a:cubicBezTo>
                    <a:cubicBezTo>
                      <a:pt x="949098" y="367586"/>
                      <a:pt x="963954" y="431872"/>
                      <a:pt x="963954" y="501103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7" name="Google Shape;557;p23"/>
              <p:cNvSpPr/>
              <p:nvPr/>
            </p:nvSpPr>
            <p:spPr>
              <a:xfrm>
                <a:off x="3987863" y="1250949"/>
                <a:ext cx="153506" cy="107143"/>
              </a:xfrm>
              <a:custGeom>
                <a:avLst/>
                <a:gdLst/>
                <a:ahLst/>
                <a:cxnLst/>
                <a:rect l="l" t="t" r="r" b="b"/>
                <a:pathLst>
                  <a:path w="153506" h="107143" extrusionOk="0">
                    <a:moveTo>
                      <a:pt x="0" y="107144"/>
                    </a:moveTo>
                    <a:lnTo>
                      <a:pt x="67675" y="0"/>
                    </a:lnTo>
                    <a:lnTo>
                      <a:pt x="153506" y="93957"/>
                    </a:ln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8" name="Google Shape;558;p23"/>
              <p:cNvSpPr/>
              <p:nvPr/>
            </p:nvSpPr>
            <p:spPr>
              <a:xfrm>
                <a:off x="4973274" y="1143805"/>
                <a:ext cx="153506" cy="107143"/>
              </a:xfrm>
              <a:custGeom>
                <a:avLst/>
                <a:gdLst/>
                <a:ahLst/>
                <a:cxnLst/>
                <a:rect l="l" t="t" r="r" b="b"/>
                <a:pathLst>
                  <a:path w="153506" h="107143" extrusionOk="0">
                    <a:moveTo>
                      <a:pt x="153507" y="0"/>
                    </a:moveTo>
                    <a:lnTo>
                      <a:pt x="85832" y="107144"/>
                    </a:lnTo>
                    <a:lnTo>
                      <a:pt x="0" y="13187"/>
                    </a:ln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559" name="Google Shape;559;p23"/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E.20</a:t>
            </a:r>
            <a:endParaRPr sz="4000">
              <a:solidFill>
                <a:srgbClr val="FF9934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9" name="Google Shape;759;p35"/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0" name="Google Shape;760;p35"/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1" name="Google Shape;761;p35"/>
          <p:cNvSpPr txBox="1">
            <a:spLocks noGrp="1"/>
          </p:cNvSpPr>
          <p:nvPr>
            <p:ph type="body" idx="1"/>
          </p:nvPr>
        </p:nvSpPr>
        <p:spPr>
          <a:xfrm>
            <a:off x="457531" y="1541278"/>
            <a:ext cx="11148315" cy="433090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>
              <a:lnSpc>
                <a:spcPct val="100000"/>
              </a:lnSpc>
            </a:pPr>
            <a:r>
              <a:rPr lang="it" sz="2133" dirty="0"/>
              <a:t>Det här är en övning som bör göras som en uppgift, i par eller smågrupper.</a:t>
            </a:r>
            <a:endParaRPr dirty="0"/>
          </a:p>
          <a:p>
            <a:pPr marL="0" indent="0">
              <a:lnSpc>
                <a:spcPct val="100000"/>
              </a:lnSpc>
            </a:pPr>
            <a:endParaRPr sz="2133"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Identifiera och involvera en facilitator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Genomför de fyra stegen i workshopen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Reflektera och diskutera</a:t>
            </a:r>
            <a:endParaRPr dirty="0"/>
          </a:p>
          <a:p>
            <a:pPr marL="380990" indent="-228594">
              <a:lnSpc>
                <a:spcPct val="100000"/>
              </a:lnSpc>
            </a:pPr>
            <a:endParaRPr sz="1867" dirty="0"/>
          </a:p>
          <a:p>
            <a:pPr marL="0" indent="0">
              <a:lnSpc>
                <a:spcPct val="100000"/>
              </a:lnSpc>
            </a:pPr>
            <a:endParaRPr sz="1867" dirty="0"/>
          </a:p>
        </p:txBody>
      </p:sp>
      <p:sp>
        <p:nvSpPr>
          <p:cNvPr id="762" name="Google Shape;762;p35"/>
          <p:cNvSpPr txBox="1">
            <a:spLocks noGrp="1"/>
          </p:cNvSpPr>
          <p:nvPr>
            <p:ph type="body" idx="2"/>
          </p:nvPr>
        </p:nvSpPr>
        <p:spPr>
          <a:xfrm>
            <a:off x="1895526" y="501006"/>
            <a:ext cx="9638295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 sz="2667" dirty="0">
                <a:solidFill>
                  <a:srgbClr val="FF9933"/>
                </a:solidFill>
              </a:rPr>
              <a:t>Övning: </a:t>
            </a:r>
            <a:r>
              <a:rPr lang="it" sz="2133" b="0" dirty="0">
                <a:solidFill>
                  <a:srgbClr val="777777"/>
                </a:solidFill>
              </a:rPr>
              <a:t>Workshop om syftet</a:t>
            </a:r>
            <a:endParaRPr dirty="0"/>
          </a:p>
        </p:txBody>
      </p:sp>
      <p:sp>
        <p:nvSpPr>
          <p:cNvPr id="763" name="Google Shape;763;p35"/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709A48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4" name="Google Shape;764;p35"/>
          <p:cNvSpPr/>
          <p:nvPr/>
        </p:nvSpPr>
        <p:spPr>
          <a:xfrm>
            <a:off x="653142" y="5065486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470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5" name="Google Shape;765;p35"/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60933" rIns="121900" bIns="60933" rtlCol="0" anchor="ctr" anchorCtr="0">
            <a:noAutofit/>
          </a:bodyPr>
          <a:lstStyle/>
          <a:p>
            <a:pPr>
              <a:buSzPts val="1600"/>
            </a:pPr>
            <a:fld id="{00000000-1234-1234-1234-123412341234}" type="slidenum">
              <a:rPr lang="it"/>
              <a:pPr>
                <a:buSzPts val="1600"/>
              </a:pPr>
              <a:t>2</a:t>
            </a:fld>
            <a:endParaRPr/>
          </a:p>
        </p:txBody>
      </p:sp>
      <p:grpSp>
        <p:nvGrpSpPr>
          <p:cNvPr id="766" name="Google Shape;766;p35"/>
          <p:cNvGrpSpPr/>
          <p:nvPr/>
        </p:nvGrpSpPr>
        <p:grpSpPr>
          <a:xfrm>
            <a:off x="392627" y="371961"/>
            <a:ext cx="1092307" cy="1079848"/>
            <a:chOff x="3987863" y="749845"/>
            <a:chExt cx="1138917" cy="1002207"/>
          </a:xfrm>
        </p:grpSpPr>
        <p:grpSp>
          <p:nvGrpSpPr>
            <p:cNvPr id="767" name="Google Shape;767;p35"/>
            <p:cNvGrpSpPr/>
            <p:nvPr/>
          </p:nvGrpSpPr>
          <p:grpSpPr>
            <a:xfrm>
              <a:off x="4384008" y="972375"/>
              <a:ext cx="346627" cy="558795"/>
              <a:chOff x="4384008" y="972375"/>
              <a:chExt cx="346627" cy="558795"/>
            </a:xfrm>
          </p:grpSpPr>
          <p:sp>
            <p:nvSpPr>
              <p:cNvPr id="768" name="Google Shape;768;p35"/>
              <p:cNvSpPr/>
              <p:nvPr/>
            </p:nvSpPr>
            <p:spPr>
              <a:xfrm>
                <a:off x="4384008" y="1059738"/>
                <a:ext cx="344976" cy="382420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382420" extrusionOk="0">
                    <a:moveTo>
                      <a:pt x="344976" y="0"/>
                    </a:moveTo>
                    <a:cubicBezTo>
                      <a:pt x="344976" y="191211"/>
                      <a:pt x="0" y="191211"/>
                      <a:pt x="0" y="382421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69" name="Google Shape;769;p35"/>
              <p:cNvSpPr/>
              <p:nvPr/>
            </p:nvSpPr>
            <p:spPr>
              <a:xfrm>
                <a:off x="4384008" y="1059738"/>
                <a:ext cx="344976" cy="382420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382420" extrusionOk="0">
                    <a:moveTo>
                      <a:pt x="0" y="0"/>
                    </a:moveTo>
                    <a:cubicBezTo>
                      <a:pt x="0" y="191211"/>
                      <a:pt x="344976" y="191211"/>
                      <a:pt x="344976" y="382421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70" name="Google Shape;770;p35"/>
              <p:cNvSpPr/>
              <p:nvPr/>
            </p:nvSpPr>
            <p:spPr>
              <a:xfrm>
                <a:off x="4384008" y="1442159"/>
                <a:ext cx="344976" cy="89011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89011" extrusionOk="0">
                    <a:moveTo>
                      <a:pt x="0" y="0"/>
                    </a:moveTo>
                    <a:lnTo>
                      <a:pt x="344977" y="0"/>
                    </a:lnTo>
                    <a:lnTo>
                      <a:pt x="344977" y="89012"/>
                    </a:lnTo>
                    <a:lnTo>
                      <a:pt x="0" y="89012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71" name="Google Shape;771;p35"/>
              <p:cNvSpPr/>
              <p:nvPr/>
            </p:nvSpPr>
            <p:spPr>
              <a:xfrm>
                <a:off x="4384008" y="972375"/>
                <a:ext cx="346627" cy="87363"/>
              </a:xfrm>
              <a:custGeom>
                <a:avLst/>
                <a:gdLst/>
                <a:ahLst/>
                <a:cxnLst/>
                <a:rect l="l" t="t" r="r" b="b"/>
                <a:pathLst>
                  <a:path w="346627" h="87363" extrusionOk="0">
                    <a:moveTo>
                      <a:pt x="344976" y="87363"/>
                    </a:moveTo>
                    <a:lnTo>
                      <a:pt x="0" y="87363"/>
                    </a:lnTo>
                    <a:lnTo>
                      <a:pt x="1651" y="0"/>
                    </a:lnTo>
                    <a:lnTo>
                      <a:pt x="346627" y="0"/>
                    </a:lnTo>
                    <a:lnTo>
                      <a:pt x="344976" y="87363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72" name="Google Shape;772;p35"/>
            <p:cNvGrpSpPr/>
            <p:nvPr/>
          </p:nvGrpSpPr>
          <p:grpSpPr>
            <a:xfrm>
              <a:off x="3987863" y="749845"/>
              <a:ext cx="1138917" cy="1002207"/>
              <a:chOff x="3987863" y="749845"/>
              <a:chExt cx="1138917" cy="1002207"/>
            </a:xfrm>
          </p:grpSpPr>
          <p:sp>
            <p:nvSpPr>
              <p:cNvPr id="773" name="Google Shape;773;p35"/>
              <p:cNvSpPr/>
              <p:nvPr/>
            </p:nvSpPr>
            <p:spPr>
              <a:xfrm>
                <a:off x="4055537" y="1250949"/>
                <a:ext cx="963953" cy="501103"/>
              </a:xfrm>
              <a:custGeom>
                <a:avLst/>
                <a:gdLst/>
                <a:ahLst/>
                <a:cxnLst/>
                <a:rect l="l" t="t" r="r" b="b"/>
                <a:pathLst>
                  <a:path w="963953" h="501103" extrusionOk="0">
                    <a:moveTo>
                      <a:pt x="963954" y="194507"/>
                    </a:moveTo>
                    <a:cubicBezTo>
                      <a:pt x="939195" y="253848"/>
                      <a:pt x="901231" y="308244"/>
                      <a:pt x="856664" y="354399"/>
                    </a:cubicBezTo>
                    <a:cubicBezTo>
                      <a:pt x="812098" y="398905"/>
                      <a:pt x="757628" y="436817"/>
                      <a:pt x="696556" y="461542"/>
                    </a:cubicBezTo>
                    <a:cubicBezTo>
                      <a:pt x="637134" y="486268"/>
                      <a:pt x="571109" y="501103"/>
                      <a:pt x="501784" y="501103"/>
                    </a:cubicBezTo>
                    <a:cubicBezTo>
                      <a:pt x="432459" y="501103"/>
                      <a:pt x="366434" y="486268"/>
                      <a:pt x="307013" y="461542"/>
                    </a:cubicBezTo>
                    <a:cubicBezTo>
                      <a:pt x="247591" y="436817"/>
                      <a:pt x="193121" y="398905"/>
                      <a:pt x="146904" y="354399"/>
                    </a:cubicBezTo>
                    <a:cubicBezTo>
                      <a:pt x="102338" y="309893"/>
                      <a:pt x="64374" y="255497"/>
                      <a:pt x="39615" y="194507"/>
                    </a:cubicBezTo>
                    <a:cubicBezTo>
                      <a:pt x="14856" y="135166"/>
                      <a:pt x="0" y="6923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74" name="Google Shape;774;p35"/>
              <p:cNvSpPr/>
              <p:nvPr/>
            </p:nvSpPr>
            <p:spPr>
              <a:xfrm>
                <a:off x="4095152" y="749845"/>
                <a:ext cx="963953" cy="501103"/>
              </a:xfrm>
              <a:custGeom>
                <a:avLst/>
                <a:gdLst/>
                <a:ahLst/>
                <a:cxnLst/>
                <a:rect l="l" t="t" r="r" b="b"/>
                <a:pathLst>
                  <a:path w="963953" h="501103" extrusionOk="0">
                    <a:moveTo>
                      <a:pt x="0" y="306596"/>
                    </a:moveTo>
                    <a:cubicBezTo>
                      <a:pt x="24759" y="247255"/>
                      <a:pt x="62723" y="192859"/>
                      <a:pt x="107289" y="146705"/>
                    </a:cubicBezTo>
                    <a:cubicBezTo>
                      <a:pt x="151855" y="100550"/>
                      <a:pt x="206326" y="64286"/>
                      <a:pt x="267398" y="39561"/>
                    </a:cubicBezTo>
                    <a:cubicBezTo>
                      <a:pt x="326820" y="14835"/>
                      <a:pt x="392844" y="0"/>
                      <a:pt x="462170" y="0"/>
                    </a:cubicBezTo>
                    <a:cubicBezTo>
                      <a:pt x="531495" y="0"/>
                      <a:pt x="597519" y="14835"/>
                      <a:pt x="656941" y="39561"/>
                    </a:cubicBezTo>
                    <a:cubicBezTo>
                      <a:pt x="716363" y="64286"/>
                      <a:pt x="770833" y="102199"/>
                      <a:pt x="817050" y="146705"/>
                    </a:cubicBezTo>
                    <a:cubicBezTo>
                      <a:pt x="863267" y="191211"/>
                      <a:pt x="899580" y="245607"/>
                      <a:pt x="924339" y="306596"/>
                    </a:cubicBezTo>
                    <a:cubicBezTo>
                      <a:pt x="949098" y="367586"/>
                      <a:pt x="963954" y="431872"/>
                      <a:pt x="963954" y="501103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75" name="Google Shape;775;p35"/>
              <p:cNvSpPr/>
              <p:nvPr/>
            </p:nvSpPr>
            <p:spPr>
              <a:xfrm>
                <a:off x="3987863" y="1250949"/>
                <a:ext cx="153506" cy="107143"/>
              </a:xfrm>
              <a:custGeom>
                <a:avLst/>
                <a:gdLst/>
                <a:ahLst/>
                <a:cxnLst/>
                <a:rect l="l" t="t" r="r" b="b"/>
                <a:pathLst>
                  <a:path w="153506" h="107143" extrusionOk="0">
                    <a:moveTo>
                      <a:pt x="0" y="107144"/>
                    </a:moveTo>
                    <a:lnTo>
                      <a:pt x="67675" y="0"/>
                    </a:lnTo>
                    <a:lnTo>
                      <a:pt x="153506" y="93957"/>
                    </a:ln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76" name="Google Shape;776;p35"/>
              <p:cNvSpPr/>
              <p:nvPr/>
            </p:nvSpPr>
            <p:spPr>
              <a:xfrm>
                <a:off x="4973274" y="1143805"/>
                <a:ext cx="153506" cy="107143"/>
              </a:xfrm>
              <a:custGeom>
                <a:avLst/>
                <a:gdLst/>
                <a:ahLst/>
                <a:cxnLst/>
                <a:rect l="l" t="t" r="r" b="b"/>
                <a:pathLst>
                  <a:path w="153506" h="107143" extrusionOk="0">
                    <a:moveTo>
                      <a:pt x="153507" y="0"/>
                    </a:moveTo>
                    <a:lnTo>
                      <a:pt x="85832" y="107144"/>
                    </a:lnTo>
                    <a:lnTo>
                      <a:pt x="0" y="13187"/>
                    </a:ln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777" name="Google Shape;777;p35"/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E.21</a:t>
            </a:r>
            <a:endParaRPr sz="4000">
              <a:solidFill>
                <a:srgbClr val="FF9934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4" name="Google Shape;1194;p117"/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5" name="Google Shape;1195;p117"/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6" name="Google Shape;1196;p117"/>
          <p:cNvSpPr txBox="1">
            <a:spLocks noGrp="1"/>
          </p:cNvSpPr>
          <p:nvPr>
            <p:ph type="body" idx="1"/>
          </p:nvPr>
        </p:nvSpPr>
        <p:spPr>
          <a:xfrm>
            <a:off x="652090" y="1726495"/>
            <a:ext cx="10953756" cy="435561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Gå igenom våra fallstudier 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Jämför och diskutera med din bordsgranne/motsvarande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Leta efter ett liknande exempel i ditt område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Dela med dig av dina reflektioner till gruppen</a:t>
            </a:r>
            <a:endParaRPr dirty="0"/>
          </a:p>
        </p:txBody>
      </p:sp>
      <p:sp>
        <p:nvSpPr>
          <p:cNvPr id="1197" name="Google Shape;1197;p117"/>
          <p:cNvSpPr txBox="1">
            <a:spLocks noGrp="1"/>
          </p:cNvSpPr>
          <p:nvPr>
            <p:ph type="body" idx="2"/>
          </p:nvPr>
        </p:nvSpPr>
        <p:spPr>
          <a:xfrm>
            <a:off x="1753485" y="471674"/>
            <a:ext cx="9780337" cy="104489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 sz="2667">
                <a:solidFill>
                  <a:srgbClr val="FF9933"/>
                </a:solidFill>
              </a:rPr>
              <a:t>Övning: </a:t>
            </a:r>
            <a:r>
              <a:rPr lang="it" sz="2133" b="0">
                <a:solidFill>
                  <a:srgbClr val="777777"/>
                </a:solidFill>
              </a:rPr>
              <a:t>Reflektera och diskutera </a:t>
            </a:r>
            <a:endParaRPr/>
          </a:p>
        </p:txBody>
      </p:sp>
      <p:sp>
        <p:nvSpPr>
          <p:cNvPr id="1198" name="Google Shape;1198;p117"/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99" name="Google Shape;1199;p117"/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1200" name="Google Shape;1200;p117"/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1201" name="Google Shape;1201;p117"/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202" name="Google Shape;1202;p117"/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1203" name="Google Shape;1203;p117"/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0" tIns="60933" rIns="121900" bIns="60933" anchor="ctr" anchorCtr="0">
              <a:noAutofit/>
            </a:bodyPr>
            <a:lstStyle/>
            <a:p>
              <a:endParaRPr sz="1868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204" name="Google Shape;1204;p117"/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1205" name="Google Shape;1205;p117"/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grpSp>
            <p:nvGrpSpPr>
              <p:cNvPr id="1206" name="Google Shape;1206;p117"/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1207" name="Google Shape;1207;p117"/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1208" name="Google Shape;1208;p117"/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209" name="Google Shape;1209;p117"/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210" name="Google Shape;1210;p117"/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211" name="Google Shape;1211;p117"/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1212" name="Google Shape;1212;p117"/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213" name="Google Shape;1213;p117"/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214" name="Google Shape;1214;p117"/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</p:grpSp>
      <p:sp>
        <p:nvSpPr>
          <p:cNvPr id="1215" name="Google Shape;1215;p117"/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E.22</a:t>
            </a:r>
            <a:endParaRPr sz="4000">
              <a:solidFill>
                <a:srgbClr val="FF9934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1" name="Google Shape;1271;p120"/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2" name="Google Shape;1272;p120"/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3" name="Google Shape;1273;p120"/>
          <p:cNvSpPr txBox="1">
            <a:spLocks noGrp="1"/>
          </p:cNvSpPr>
          <p:nvPr>
            <p:ph type="body" idx="1"/>
          </p:nvPr>
        </p:nvSpPr>
        <p:spPr>
          <a:xfrm>
            <a:off x="652090" y="1726495"/>
            <a:ext cx="10953756" cy="435561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Läs mer om fallstudien 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Identifiera den framväxande trenden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Leta efter ett exempel på digital &amp; kulturarv i ditt område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Dela med dig av dina resultat till gruppen</a:t>
            </a:r>
            <a:endParaRPr dirty="0"/>
          </a:p>
        </p:txBody>
      </p:sp>
      <p:sp>
        <p:nvSpPr>
          <p:cNvPr id="1274" name="Google Shape;1274;p120"/>
          <p:cNvSpPr txBox="1">
            <a:spLocks noGrp="1"/>
          </p:cNvSpPr>
          <p:nvPr>
            <p:ph type="body" idx="2"/>
          </p:nvPr>
        </p:nvSpPr>
        <p:spPr>
          <a:xfrm>
            <a:off x="1753485" y="471674"/>
            <a:ext cx="9780337" cy="104489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 sz="2667">
                <a:solidFill>
                  <a:srgbClr val="FF9933"/>
                </a:solidFill>
              </a:rPr>
              <a:t>Övning: </a:t>
            </a:r>
            <a:r>
              <a:rPr lang="it" sz="2133" b="0">
                <a:solidFill>
                  <a:srgbClr val="777777"/>
                </a:solidFill>
              </a:rPr>
              <a:t>Reflektera och diskutera </a:t>
            </a:r>
            <a:endParaRPr/>
          </a:p>
        </p:txBody>
      </p:sp>
      <p:sp>
        <p:nvSpPr>
          <p:cNvPr id="1275" name="Google Shape;1275;p120"/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76" name="Google Shape;1276;p120"/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1277" name="Google Shape;1277;p120"/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1278" name="Google Shape;1278;p120"/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279" name="Google Shape;1279;p120"/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1280" name="Google Shape;1280;p120"/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0" tIns="60933" rIns="121900" bIns="60933" anchor="ctr" anchorCtr="0">
              <a:noAutofit/>
            </a:bodyPr>
            <a:lstStyle/>
            <a:p>
              <a:endParaRPr sz="1868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281" name="Google Shape;1281;p120"/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1282" name="Google Shape;1282;p120"/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grpSp>
            <p:nvGrpSpPr>
              <p:cNvPr id="1283" name="Google Shape;1283;p120"/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1284" name="Google Shape;1284;p120"/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1285" name="Google Shape;1285;p120"/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286" name="Google Shape;1286;p120"/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287" name="Google Shape;1287;p120"/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288" name="Google Shape;1288;p120"/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1289" name="Google Shape;1289;p120"/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290" name="Google Shape;1290;p120"/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291" name="Google Shape;1291;p120"/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</p:grpSp>
      <p:sp>
        <p:nvSpPr>
          <p:cNvPr id="1292" name="Google Shape;1292;p120"/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E.23</a:t>
            </a:r>
            <a:endParaRPr sz="4000">
              <a:solidFill>
                <a:srgbClr val="FF9934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8" name="Google Shape;1348;p123"/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9" name="Google Shape;1349;p123"/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0" name="Google Shape;1350;p123"/>
          <p:cNvSpPr txBox="1">
            <a:spLocks noGrp="1"/>
          </p:cNvSpPr>
          <p:nvPr>
            <p:ph type="body" idx="1"/>
          </p:nvPr>
        </p:nvSpPr>
        <p:spPr>
          <a:xfrm>
            <a:off x="652090" y="1726495"/>
            <a:ext cx="10953756" cy="435561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Läs våra fallstudier 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Jämför och diskutera med din granne/kollega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Identifiera deras gemensamma egenskaper</a:t>
            </a:r>
            <a:endParaRPr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Leta efter ett liknande exempel i ditt område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Dela med dig av dina reflektioner till gruppen</a:t>
            </a:r>
            <a:endParaRPr dirty="0"/>
          </a:p>
        </p:txBody>
      </p:sp>
      <p:sp>
        <p:nvSpPr>
          <p:cNvPr id="1351" name="Google Shape;1351;p123"/>
          <p:cNvSpPr txBox="1">
            <a:spLocks noGrp="1"/>
          </p:cNvSpPr>
          <p:nvPr>
            <p:ph type="body" idx="2"/>
          </p:nvPr>
        </p:nvSpPr>
        <p:spPr>
          <a:xfrm>
            <a:off x="1753485" y="471674"/>
            <a:ext cx="9780337" cy="104489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 sz="2667">
                <a:solidFill>
                  <a:srgbClr val="FF9933"/>
                </a:solidFill>
              </a:rPr>
              <a:t>Övning: </a:t>
            </a:r>
            <a:r>
              <a:rPr lang="it" sz="2133" b="0">
                <a:solidFill>
                  <a:srgbClr val="777777"/>
                </a:solidFill>
              </a:rPr>
              <a:t>Reflektera och diskutera </a:t>
            </a:r>
            <a:endParaRPr/>
          </a:p>
        </p:txBody>
      </p:sp>
      <p:sp>
        <p:nvSpPr>
          <p:cNvPr id="1352" name="Google Shape;1352;p123"/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353" name="Google Shape;1353;p123"/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1354" name="Google Shape;1354;p123"/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1355" name="Google Shape;1355;p123"/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356" name="Google Shape;1356;p123"/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1357" name="Google Shape;1357;p123"/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0" tIns="60933" rIns="121900" bIns="60933" anchor="ctr" anchorCtr="0">
              <a:noAutofit/>
            </a:bodyPr>
            <a:lstStyle/>
            <a:p>
              <a:endParaRPr sz="1868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358" name="Google Shape;1358;p123"/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1359" name="Google Shape;1359;p123"/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grpSp>
            <p:nvGrpSpPr>
              <p:cNvPr id="1360" name="Google Shape;1360;p123"/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1361" name="Google Shape;1361;p123"/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1362" name="Google Shape;1362;p123"/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363" name="Google Shape;1363;p123"/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364" name="Google Shape;1364;p123"/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365" name="Google Shape;1365;p123"/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1366" name="Google Shape;1366;p123"/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367" name="Google Shape;1367;p123"/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368" name="Google Shape;1368;p123"/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</p:grpSp>
      <p:sp>
        <p:nvSpPr>
          <p:cNvPr id="1369" name="Google Shape;1369;p123"/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E.24</a:t>
            </a:r>
            <a:endParaRPr sz="4000">
              <a:solidFill>
                <a:srgbClr val="FF9934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5" name="Google Shape;1425;p126"/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26" name="Google Shape;1426;p126"/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27" name="Google Shape;1427;p126"/>
          <p:cNvSpPr txBox="1">
            <a:spLocks noGrp="1"/>
          </p:cNvSpPr>
          <p:nvPr>
            <p:ph type="body" idx="1"/>
          </p:nvPr>
        </p:nvSpPr>
        <p:spPr>
          <a:xfrm>
            <a:off x="652090" y="1726495"/>
            <a:ext cx="10953756" cy="435561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Läs våra fallstudier 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Jämför och diskutera med din granne/kollega</a:t>
            </a:r>
            <a:endParaRPr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Identifiera deras framgångsfaktorer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Leta efter ett liknande exempel i ditt område</a:t>
            </a:r>
            <a:endParaRPr dirty="0"/>
          </a:p>
          <a:p>
            <a:pPr marL="533387" indent="-380990">
              <a:lnSpc>
                <a:spcPct val="100000"/>
              </a:lnSpc>
              <a:buFont typeface="Wingdings" pitchFamily="2" charset="2"/>
              <a:buChar char="Ø"/>
            </a:pPr>
            <a:endParaRPr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it" sz="2133" dirty="0"/>
              <a:t>Dela med dig av dina reflektioner till gruppen</a:t>
            </a:r>
            <a:endParaRPr dirty="0"/>
          </a:p>
        </p:txBody>
      </p:sp>
      <p:sp>
        <p:nvSpPr>
          <p:cNvPr id="1428" name="Google Shape;1428;p126"/>
          <p:cNvSpPr txBox="1">
            <a:spLocks noGrp="1"/>
          </p:cNvSpPr>
          <p:nvPr>
            <p:ph type="body" idx="2"/>
          </p:nvPr>
        </p:nvSpPr>
        <p:spPr>
          <a:xfrm>
            <a:off x="1753485" y="471674"/>
            <a:ext cx="9780337" cy="104489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0" tIns="121900" rIns="121900" bIns="121900" rtlCol="0" anchor="t" anchorCtr="0">
            <a:noAutofit/>
          </a:bodyPr>
          <a:lstStyle/>
          <a:p>
            <a:pPr marL="0" indent="0"/>
            <a:r>
              <a:rPr lang="it" sz="2667">
                <a:solidFill>
                  <a:srgbClr val="FF9933"/>
                </a:solidFill>
              </a:rPr>
              <a:t>Övning: </a:t>
            </a:r>
            <a:r>
              <a:rPr lang="it" sz="2133" b="0">
                <a:solidFill>
                  <a:srgbClr val="777777"/>
                </a:solidFill>
              </a:rPr>
              <a:t>Reflektera och diskutera </a:t>
            </a:r>
            <a:endParaRPr/>
          </a:p>
        </p:txBody>
      </p:sp>
      <p:sp>
        <p:nvSpPr>
          <p:cNvPr id="1429" name="Google Shape;1429;p126"/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0" tIns="60933" rIns="121900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430" name="Google Shape;1430;p126"/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1431" name="Google Shape;1431;p126"/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1432" name="Google Shape;1432;p126"/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433" name="Google Shape;1433;p126"/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1434" name="Google Shape;1434;p126"/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0" tIns="60933" rIns="121900" bIns="60933" anchor="ctr" anchorCtr="0">
              <a:noAutofit/>
            </a:bodyPr>
            <a:lstStyle/>
            <a:p>
              <a:endParaRPr sz="1868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435" name="Google Shape;1435;p126"/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1436" name="Google Shape;1436;p126"/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0" tIns="60933" rIns="121900" bIns="60933" anchor="ctr" anchorCtr="0">
                <a:noAutofit/>
              </a:bodyPr>
              <a:lstStyle/>
              <a:p>
                <a:endParaRPr sz="1868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grpSp>
            <p:nvGrpSpPr>
              <p:cNvPr id="1437" name="Google Shape;1437;p126"/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1438" name="Google Shape;1438;p126"/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1439" name="Google Shape;1439;p126"/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440" name="Google Shape;1440;p126"/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441" name="Google Shape;1441;p126"/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442" name="Google Shape;1442;p126"/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1443" name="Google Shape;1443;p126"/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444" name="Google Shape;1444;p126"/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445" name="Google Shape;1445;p126"/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0" tIns="60933" rIns="121900" bIns="60933" anchor="ctr" anchorCtr="0">
                    <a:noAutofit/>
                  </a:bodyPr>
                  <a:lstStyle/>
                  <a:p>
                    <a:endParaRPr sz="1868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</p:grpSp>
      <p:sp>
        <p:nvSpPr>
          <p:cNvPr id="1446" name="Google Shape;1446;p126"/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60933" rIns="121900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E.25</a:t>
            </a:r>
            <a:endParaRPr sz="4000">
              <a:solidFill>
                <a:srgbClr val="FF9934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247</Words>
  <Application>Microsoft Macintosh PowerPoint</Application>
  <PresentationFormat>Bredbild</PresentationFormat>
  <Paragraphs>55</Paragraphs>
  <Slides>6</Slides>
  <Notes>6</Notes>
  <HiddenSlides>0</HiddenSlides>
  <MMClips>0</MMClips>
  <ScaleCrop>false</ScaleCrop>
  <HeadingPairs>
    <vt:vector size="6" baseType="variant">
      <vt:variant>
        <vt:lpstr>Använt teckensnitt</vt:lpstr>
      </vt:variant>
      <vt:variant>
        <vt:i4>6</vt:i4>
      </vt:variant>
      <vt:variant>
        <vt:lpstr>Tema</vt:lpstr>
      </vt:variant>
      <vt:variant>
        <vt:i4>1</vt:i4>
      </vt:variant>
      <vt:variant>
        <vt:lpstr>Bildrubriker</vt:lpstr>
      </vt:variant>
      <vt:variant>
        <vt:i4>6</vt:i4>
      </vt:variant>
    </vt:vector>
  </HeadingPairs>
  <TitlesOfParts>
    <vt:vector size="13" baseType="lpstr">
      <vt:lpstr>Aptos</vt:lpstr>
      <vt:lpstr>Aptos Display</vt:lpstr>
      <vt:lpstr>Arial</vt:lpstr>
      <vt:lpstr>Calibri</vt:lpstr>
      <vt:lpstr>Montserrat Light</vt:lpstr>
      <vt:lpstr>Wingdings</vt:lpstr>
      <vt:lpstr>Office-tema</vt:lpstr>
      <vt:lpstr>PowerPoint-presentation</vt:lpstr>
      <vt:lpstr>PowerPoint-presentation</vt:lpstr>
      <vt:lpstr>PowerPoint-presentation</vt:lpstr>
      <vt:lpstr>PowerPoint-presentation</vt:lpstr>
      <vt:lpstr>PowerPoint-presentation</vt:lpstr>
      <vt:lpstr>PowerPoint-presentation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Moa Nilsson</dc:creator>
  <cp:lastModifiedBy>Moa Nilsson</cp:lastModifiedBy>
  <cp:revision>4</cp:revision>
  <dcterms:created xsi:type="dcterms:W3CDTF">2025-02-03T22:38:38Z</dcterms:created>
  <dcterms:modified xsi:type="dcterms:W3CDTF">2025-04-17T07:33:32Z</dcterms:modified>
</cp:coreProperties>
</file>

<file path=docProps/thumbnail.jpeg>
</file>