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419" r:id="rId2"/>
    <p:sldId id="362" r:id="rId3"/>
    <p:sldId id="420" r:id="rId4"/>
    <p:sldId id="406" r:id="rId5"/>
    <p:sldId id="410" r:id="rId6"/>
    <p:sldId id="411" r:id="rId7"/>
    <p:sldId id="412" r:id="rId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74"/>
    <p:restoredTop sz="94658"/>
  </p:normalViewPr>
  <p:slideViewPr>
    <p:cSldViewPr snapToGrid="0">
      <p:cViewPr varScale="1">
        <p:scale>
          <a:sx n="56" d="100"/>
          <a:sy n="56" d="100"/>
        </p:scale>
        <p:origin x="50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2025-02-27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DC92BE38-C296-1779-FA2D-25870B84BDE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2601AB8-69BB-2859-8B37-92425151AB3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A6B3639-2BC6-8175-E694-B2E2C7C40E3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01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CBB765C7-345D-409C-A245-9A02654347E7}"/>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1B6F9A2A-55EA-578A-1034-07A3713B2A5C}"/>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a:extLst>
              <a:ext uri="{FF2B5EF4-FFF2-40B4-BE49-F238E27FC236}">
                <a16:creationId xmlns:a16="http://schemas.microsoft.com/office/drawing/2014/main" id="{E4721412-E8C5-94F4-48B8-619C848D69F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6177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EC8B6C8F-DFD9-8AFD-21BB-B4197C4850FE}"/>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AAFD6DE8-56D8-ADD5-EA8D-9363497468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a:extLst>
              <a:ext uri="{FF2B5EF4-FFF2-40B4-BE49-F238E27FC236}">
                <a16:creationId xmlns:a16="http://schemas.microsoft.com/office/drawing/2014/main" id="{97E24068-95FD-4D33-36DB-DF23879AF68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6612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21A8C398-4912-B8DC-B643-955337E4F18C}"/>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FCB2949-F25F-AA2A-3F07-EEDF7821B250}"/>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6F08A630-F1FB-ADC8-352A-B1725B95AC2D}"/>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829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172F9569-BCFF-8CC5-FE10-CB7301E293D3}"/>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3839BA87-07E3-1B05-58A2-4A58E62CFC43}"/>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9600FA1-80E2-73CC-2337-5016E68E2563}"/>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0922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A8CBF08-066B-9EF9-D823-E8DCA252E0F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B383BA40-B476-8D7F-652C-9A12430B269A}"/>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1894384-3376-7D09-E896-FA6946592B6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953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54F3DEAB-3D2E-F263-00D1-02040D628E76}"/>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232C04C-9FB8-50DD-F017-AAEA9E47CFDA}"/>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7737188C-CF92-7B9E-B6F7-C2D4AD16929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5175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3572625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0744D06-ECC4-0D13-F91D-7C9A388906F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B949AAA-8BEC-5160-A1D8-2E19FF40E48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5FBF5B9-6072-92ED-1CB6-EA95E0C1C2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20198EE8-84BE-801E-37AD-D0EEB7BE543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latin typeface="Calibri" panose="020F0502020204030204" pitchFamily="34" charset="0"/>
                <a:cs typeface="Calibri" panose="020F0502020204030204" pitchFamily="34" charset="0"/>
              </a:rPr>
              <a:t>Based</a:t>
            </a:r>
            <a:r>
              <a:rPr lang="sv-SE" sz="2133" dirty="0">
                <a:latin typeface="Calibri" panose="020F0502020204030204" pitchFamily="34" charset="0"/>
                <a:cs typeface="Calibri" panose="020F0502020204030204" pitchFamily="34" charset="0"/>
              </a:rPr>
              <a:t> on </a:t>
            </a:r>
            <a:r>
              <a:rPr lang="sv-SE" sz="2133" dirty="0" err="1">
                <a:latin typeface="Calibri" panose="020F0502020204030204" pitchFamily="34" charset="0"/>
                <a:cs typeface="Calibri" panose="020F0502020204030204" pitchFamily="34" charset="0"/>
              </a:rPr>
              <a:t>this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exercise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are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three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most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important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take-aways</a:t>
            </a:r>
            <a:r>
              <a:rPr lang="sv-SE" sz="2133"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was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difficult</a:t>
            </a:r>
            <a:r>
              <a:rPr lang="sv-SE" sz="2133" dirty="0">
                <a:latin typeface="Calibri" panose="020F0502020204030204" pitchFamily="34" charset="0"/>
                <a:cs typeface="Calibri" panose="020F0502020204030204" pitchFamily="34" charset="0"/>
              </a:rPr>
              <a:t>? </a:t>
            </a:r>
          </a:p>
          <a:p>
            <a:pPr marL="685786" indent="-380990" fontAlgn="base">
              <a:buFont typeface="Wingdings" pitchFamily="2" charset="2"/>
              <a:buChar char="Ø"/>
            </a:pPr>
            <a:r>
              <a:rPr lang="sv-SE" sz="2133" dirty="0">
                <a:latin typeface="Calibri" panose="020F0502020204030204" pitchFamily="34" charset="0"/>
                <a:cs typeface="Calibri" panose="020F0502020204030204" pitchFamily="34" charset="0"/>
              </a:rPr>
              <a:t>Do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need</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any</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help</a:t>
            </a:r>
            <a:r>
              <a:rPr lang="sv-SE" sz="2133" dirty="0">
                <a:latin typeface="Calibri" panose="020F0502020204030204" pitchFamily="34" charset="0"/>
                <a:cs typeface="Calibri" panose="020F0502020204030204" pitchFamily="34" charset="0"/>
              </a:rPr>
              <a:t> to </a:t>
            </a:r>
            <a:r>
              <a:rPr lang="sv-SE" sz="2133" dirty="0" err="1">
                <a:latin typeface="Calibri" panose="020F0502020204030204" pitchFamily="34" charset="0"/>
                <a:cs typeface="Calibri" panose="020F0502020204030204" pitchFamily="34" charset="0"/>
              </a:rPr>
              <a:t>move</a:t>
            </a:r>
            <a:r>
              <a:rPr lang="sv-SE" sz="2133" dirty="0">
                <a:latin typeface="Calibri" panose="020F0502020204030204" pitchFamily="34" charset="0"/>
                <a:cs typeface="Calibri" panose="020F0502020204030204" pitchFamily="34" charset="0"/>
              </a:rPr>
              <a:t> forward – and </a:t>
            </a:r>
            <a:r>
              <a:rPr lang="sv-SE" sz="2133" dirty="0" err="1">
                <a:latin typeface="Calibri" panose="020F0502020204030204" pitchFamily="34" charset="0"/>
                <a:cs typeface="Calibri" panose="020F0502020204030204" pitchFamily="34" charset="0"/>
              </a:rPr>
              <a:t>if</a:t>
            </a:r>
            <a:r>
              <a:rPr lang="sv-SE" sz="2133" dirty="0">
                <a:latin typeface="Calibri" panose="020F0502020204030204" pitchFamily="34" charset="0"/>
                <a:cs typeface="Calibri" panose="020F0502020204030204" pitchFamily="34" charset="0"/>
              </a:rPr>
              <a:t> so,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is </a:t>
            </a:r>
            <a:r>
              <a:rPr lang="sv-SE" sz="2133" dirty="0" err="1">
                <a:latin typeface="Calibri" panose="020F0502020204030204" pitchFamily="34" charset="0"/>
                <a:cs typeface="Calibri" panose="020F0502020204030204" pitchFamily="34" charset="0"/>
              </a:rPr>
              <a:t>your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next</a:t>
            </a:r>
            <a:r>
              <a:rPr lang="sv-SE" sz="2133" dirty="0">
                <a:latin typeface="Calibri" panose="020F0502020204030204" pitchFamily="34" charset="0"/>
                <a:cs typeface="Calibri" panose="020F0502020204030204" pitchFamily="34" charset="0"/>
              </a:rPr>
              <a:t> step? </a:t>
            </a:r>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68FBBBBD-3A86-C5DC-9F95-2A5A54D44F8F}"/>
              </a:ext>
            </a:extLst>
          </p:cNvPr>
          <p:cNvSpPr txBox="1">
            <a:spLocks noGrp="1"/>
          </p:cNvSpPr>
          <p:nvPr>
            <p:ph type="body" idx="2"/>
          </p:nvPr>
        </p:nvSpPr>
        <p:spPr>
          <a:xfrm>
            <a:off x="1753485" y="471674"/>
            <a:ext cx="10178420"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69BC0A55-7604-C12A-0BAD-D6FFDA9568F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1255859F-3E5F-7727-6B59-5807009FAEBC}"/>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272E6EC-7C6C-BF9E-6A28-F379535343D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998B5B7-698C-6EDA-73F3-9C0243E11E9B}"/>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FA9D53E-5940-14DE-450B-DDFDF848A0A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D55FB484-DE12-0B9A-5C51-114623954C7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8E20C5BB-2E1A-9131-623D-0510087194F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A7F1E9E-1B97-F219-F025-2C355A37AB89}"/>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7A7B42E3-9C3F-6C8E-5386-917814FEA54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FE039F1-C0B9-1D14-9F2A-B5E954CC98B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BB86A7F-E758-8FE2-0628-1E1082A0CD7B}"/>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A5BEBE2-4DE2-DAF6-F6EF-0D59F1F7655E}"/>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3F4F0CE5-5A8C-A8E1-9E6E-CD76219B3DE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A005264-393B-3BF0-0413-D0B75676E17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576FC38-5453-C77B-CA0B-501E0CD066FF}"/>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D87104DD-A547-52B2-C37B-68805B79C8C5}"/>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34234060-D8D4-913C-D854-B76A60E033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DFF0FF5F-A79C-14A4-73E4-E5DC73B3BE12}"/>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E.19</a:t>
            </a:r>
            <a:endParaRPr sz="4000" dirty="0">
              <a:solidFill>
                <a:srgbClr val="FF9934"/>
              </a:solidFill>
            </a:endParaRPr>
          </a:p>
        </p:txBody>
      </p:sp>
    </p:spTree>
    <p:extLst>
      <p:ext uri="{BB962C8B-B14F-4D97-AF65-F5344CB8AC3E}">
        <p14:creationId xmlns:p14="http://schemas.microsoft.com/office/powerpoint/2010/main" val="215378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80A93D70-ABB3-56EB-2211-9487F28D1D7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BB135433-D0E4-B7BF-2831-24209F65B84F}"/>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a:extLst>
              <a:ext uri="{FF2B5EF4-FFF2-40B4-BE49-F238E27FC236}">
                <a16:creationId xmlns:a16="http://schemas.microsoft.com/office/drawing/2014/main" id="{9A69501F-5854-DC69-C679-18B8930A32AC}"/>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a:extLst>
              <a:ext uri="{FF2B5EF4-FFF2-40B4-BE49-F238E27FC236}">
                <a16:creationId xmlns:a16="http://schemas.microsoft.com/office/drawing/2014/main" id="{6992864A-A8B5-8F6B-B2EB-5FD2396ED9FC}"/>
              </a:ext>
            </a:extLst>
          </p:cNvPr>
          <p:cNvSpPr txBox="1">
            <a:spLocks noGrp="1"/>
          </p:cNvSpPr>
          <p:nvPr>
            <p:ph type="body" idx="1"/>
          </p:nvPr>
        </p:nvSpPr>
        <p:spPr>
          <a:xfrm>
            <a:off x="965200" y="1541278"/>
            <a:ext cx="10058400" cy="4330901"/>
          </a:xfrm>
          <a:prstGeom prst="rect">
            <a:avLst/>
          </a:prstGeom>
          <a:noFill/>
          <a:ln>
            <a:noFill/>
          </a:ln>
        </p:spPr>
        <p:txBody>
          <a:bodyPr spcFirstLastPara="1" vert="horz" wrap="square" lIns="121901" tIns="121901" rIns="121901" bIns="121901" rtlCol="0" anchor="t" anchorCtr="0">
            <a:noAutofit/>
          </a:bodyPr>
          <a:lstStyle/>
          <a:p>
            <a:pPr marL="380990" indent="-380990">
              <a:lnSpc>
                <a:spcPct val="100000"/>
              </a:lnSpc>
              <a:buFont typeface="Wingdings" pitchFamily="2" charset="2"/>
              <a:buChar char="Ø"/>
            </a:pPr>
            <a:r>
              <a:rPr lang="en-GB" sz="2133" dirty="0"/>
              <a:t>Visually represent our ideas and connections in a structured manner. Starting with a central idea, branch out into subtopics, using keywords, images, and colours to stimulate creativity and innovation. This helps you make sense of complex information and explore new possibilities for your ecotourism project.</a:t>
            </a:r>
          </a:p>
          <a:p>
            <a:pPr marL="0" indent="0">
              <a:lnSpc>
                <a:spcPct val="100000"/>
              </a:lnSpc>
            </a:pPr>
            <a:endParaRPr lang="en-GB" sz="1867" dirty="0"/>
          </a:p>
        </p:txBody>
      </p:sp>
      <p:sp>
        <p:nvSpPr>
          <p:cNvPr id="1354" name="Google Shape;1354;p94">
            <a:extLst>
              <a:ext uri="{FF2B5EF4-FFF2-40B4-BE49-F238E27FC236}">
                <a16:creationId xmlns:a16="http://schemas.microsoft.com/office/drawing/2014/main" id="{B54EC3A2-022E-FEB5-A05C-E6BA4A8283D4}"/>
              </a:ext>
            </a:extLst>
          </p:cNvPr>
          <p:cNvSpPr txBox="1">
            <a:spLocks noGrp="1"/>
          </p:cNvSpPr>
          <p:nvPr>
            <p:ph type="body" idx="2"/>
          </p:nvPr>
        </p:nvSpPr>
        <p:spPr>
          <a:xfrm>
            <a:off x="1895526" y="447999"/>
            <a:ext cx="9638295"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Mind Mapping</a:t>
            </a:r>
          </a:p>
        </p:txBody>
      </p:sp>
      <p:sp>
        <p:nvSpPr>
          <p:cNvPr id="1355" name="Google Shape;1355;p94">
            <a:extLst>
              <a:ext uri="{FF2B5EF4-FFF2-40B4-BE49-F238E27FC236}">
                <a16:creationId xmlns:a16="http://schemas.microsoft.com/office/drawing/2014/main" id="{B075B359-91C6-D5FB-FAFE-893B493A09E5}"/>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sp>
        <p:nvSpPr>
          <p:cNvPr id="1356" name="Google Shape;1356;p94">
            <a:extLst>
              <a:ext uri="{FF2B5EF4-FFF2-40B4-BE49-F238E27FC236}">
                <a16:creationId xmlns:a16="http://schemas.microsoft.com/office/drawing/2014/main" id="{DD88CF15-FED5-5D49-8840-93824DF5B097}"/>
              </a:ext>
            </a:extLst>
          </p:cNvPr>
          <p:cNvSpPr/>
          <p:nvPr/>
        </p:nvSpPr>
        <p:spPr>
          <a:xfrm>
            <a:off x="653142" y="5065486"/>
            <a:ext cx="1280247" cy="1276485"/>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862"/>
            </a:schemeClr>
          </a:solidFill>
          <a:ln>
            <a:noFill/>
          </a:ln>
        </p:spPr>
        <p:txBody>
          <a:bodyPr spcFirstLastPara="1" wrap="square" lIns="0" tIns="0" rIns="0" bIns="0" anchor="t" anchorCtr="0">
            <a:noAutofit/>
          </a:bodyPr>
          <a:lstStyle/>
          <a:p>
            <a:endParaRPr lang="en-GB" sz="1401"/>
          </a:p>
        </p:txBody>
      </p:sp>
      <p:sp>
        <p:nvSpPr>
          <p:cNvPr id="1357" name="Google Shape;1357;p94">
            <a:extLst>
              <a:ext uri="{FF2B5EF4-FFF2-40B4-BE49-F238E27FC236}">
                <a16:creationId xmlns:a16="http://schemas.microsoft.com/office/drawing/2014/main" id="{F286ED41-6F46-8E90-041D-40BCC644CC5B}"/>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2</a:t>
            </a:fld>
            <a:endParaRPr lang="en-GB"/>
          </a:p>
        </p:txBody>
      </p:sp>
      <p:grpSp>
        <p:nvGrpSpPr>
          <p:cNvPr id="1358" name="Google Shape;1358;p94">
            <a:extLst>
              <a:ext uri="{FF2B5EF4-FFF2-40B4-BE49-F238E27FC236}">
                <a16:creationId xmlns:a16="http://schemas.microsoft.com/office/drawing/2014/main" id="{DD24A308-B980-F2F0-E976-E6505AC807FB}"/>
              </a:ext>
            </a:extLst>
          </p:cNvPr>
          <p:cNvGrpSpPr/>
          <p:nvPr/>
        </p:nvGrpSpPr>
        <p:grpSpPr>
          <a:xfrm>
            <a:off x="392627" y="371961"/>
            <a:ext cx="1092307" cy="1079848"/>
            <a:chOff x="3987863" y="749845"/>
            <a:chExt cx="1138917" cy="1002207"/>
          </a:xfrm>
        </p:grpSpPr>
        <p:grpSp>
          <p:nvGrpSpPr>
            <p:cNvPr id="1359" name="Google Shape;1359;p94">
              <a:extLst>
                <a:ext uri="{FF2B5EF4-FFF2-40B4-BE49-F238E27FC236}">
                  <a16:creationId xmlns:a16="http://schemas.microsoft.com/office/drawing/2014/main" id="{E8D97A2D-EF52-3530-305A-4D30D3BFE7D2}"/>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E953A6A0-9BCA-2A4D-2CC0-805BBA6C30EA}"/>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a:extLst>
                  <a:ext uri="{FF2B5EF4-FFF2-40B4-BE49-F238E27FC236}">
                    <a16:creationId xmlns:a16="http://schemas.microsoft.com/office/drawing/2014/main" id="{074DFF6D-3F2C-D4FF-42ED-A0892F01234E}"/>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a:extLst>
                  <a:ext uri="{FF2B5EF4-FFF2-40B4-BE49-F238E27FC236}">
                    <a16:creationId xmlns:a16="http://schemas.microsoft.com/office/drawing/2014/main" id="{BB706110-8200-D6E7-226B-386159CDD010}"/>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a:extLst>
                  <a:ext uri="{FF2B5EF4-FFF2-40B4-BE49-F238E27FC236}">
                    <a16:creationId xmlns:a16="http://schemas.microsoft.com/office/drawing/2014/main" id="{972CEA68-D9CE-403D-FE52-DEE464002F73}"/>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a:extLst>
                <a:ext uri="{FF2B5EF4-FFF2-40B4-BE49-F238E27FC236}">
                  <a16:creationId xmlns:a16="http://schemas.microsoft.com/office/drawing/2014/main" id="{9F506AEF-87A1-F795-4676-2D48767306D6}"/>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4E773762-9373-664D-D6D1-5EC59E6735FD}"/>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a:extLst>
                  <a:ext uri="{FF2B5EF4-FFF2-40B4-BE49-F238E27FC236}">
                    <a16:creationId xmlns:a16="http://schemas.microsoft.com/office/drawing/2014/main" id="{73F82857-1955-C41F-05A5-F8EEF1288813}"/>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a:extLst>
                  <a:ext uri="{FF2B5EF4-FFF2-40B4-BE49-F238E27FC236}">
                    <a16:creationId xmlns:a16="http://schemas.microsoft.com/office/drawing/2014/main" id="{EC28006C-35A1-F52A-F91A-D8368F163332}"/>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a:extLst>
                  <a:ext uri="{FF2B5EF4-FFF2-40B4-BE49-F238E27FC236}">
                    <a16:creationId xmlns:a16="http://schemas.microsoft.com/office/drawing/2014/main" id="{61D1565C-E23C-0FDE-94B2-F06D5EE2A1F2}"/>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AC8657A3-8B03-42C0-D5FD-F9F70AA2A48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E.20</a:t>
            </a:r>
            <a:endParaRPr sz="4000" dirty="0">
              <a:solidFill>
                <a:srgbClr val="FF9934"/>
              </a:solidFill>
            </a:endParaRPr>
          </a:p>
        </p:txBody>
      </p:sp>
    </p:spTree>
    <p:extLst>
      <p:ext uri="{BB962C8B-B14F-4D97-AF65-F5344CB8AC3E}">
        <p14:creationId xmlns:p14="http://schemas.microsoft.com/office/powerpoint/2010/main" val="1847906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64FACD4-B6BA-26F4-3BF4-34D9FF61121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3BAB3CD5-06AD-4C7A-2219-770D1511F69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a:extLst>
              <a:ext uri="{FF2B5EF4-FFF2-40B4-BE49-F238E27FC236}">
                <a16:creationId xmlns:a16="http://schemas.microsoft.com/office/drawing/2014/main" id="{AEB95DAF-8EC0-8450-962A-2A781DE7BD4C}"/>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a:extLst>
              <a:ext uri="{FF2B5EF4-FFF2-40B4-BE49-F238E27FC236}">
                <a16:creationId xmlns:a16="http://schemas.microsoft.com/office/drawing/2014/main" id="{9879A16A-1A06-CA1B-0C8B-6358ED89A4D4}"/>
              </a:ext>
            </a:extLst>
          </p:cNvPr>
          <p:cNvSpPr txBox="1">
            <a:spLocks noGrp="1"/>
          </p:cNvSpPr>
          <p:nvPr>
            <p:ph type="body" idx="1"/>
          </p:nvPr>
        </p:nvSpPr>
        <p:spPr>
          <a:xfrm>
            <a:off x="457531" y="1541278"/>
            <a:ext cx="11148315" cy="4330901"/>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r>
              <a:rPr lang="en-GB" sz="2133" dirty="0"/>
              <a:t>This is an exercise that should be done as an assignment, in pairs or small groups.</a:t>
            </a:r>
          </a:p>
          <a:p>
            <a:pPr marL="0" indent="0">
              <a:lnSpc>
                <a:spcPct val="100000"/>
              </a:lnSpc>
            </a:pPr>
            <a:endParaRPr lang="en-GB" sz="2133" dirty="0"/>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Identify &amp; involve a facilitator</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Conduct the four steps of the workshop</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Reflect &amp; discuss</a:t>
            </a:r>
          </a:p>
          <a:p>
            <a:pPr marL="380990" indent="-380990">
              <a:lnSpc>
                <a:spcPct val="100000"/>
              </a:lnSpc>
              <a:buFont typeface="Wingdings" pitchFamily="2" charset="2"/>
              <a:buChar char="Ø"/>
            </a:pPr>
            <a:endParaRPr lang="en-GB" sz="1867" dirty="0"/>
          </a:p>
          <a:p>
            <a:pPr marL="0" indent="0">
              <a:lnSpc>
                <a:spcPct val="100000"/>
              </a:lnSpc>
            </a:pPr>
            <a:endParaRPr lang="en-GB" sz="1867" dirty="0"/>
          </a:p>
        </p:txBody>
      </p:sp>
      <p:sp>
        <p:nvSpPr>
          <p:cNvPr id="1354" name="Google Shape;1354;p94">
            <a:extLst>
              <a:ext uri="{FF2B5EF4-FFF2-40B4-BE49-F238E27FC236}">
                <a16:creationId xmlns:a16="http://schemas.microsoft.com/office/drawing/2014/main" id="{3445BEB3-5CEC-5338-BE85-FE1926AB03DC}"/>
              </a:ext>
            </a:extLst>
          </p:cNvPr>
          <p:cNvSpPr txBox="1">
            <a:spLocks noGrp="1"/>
          </p:cNvSpPr>
          <p:nvPr>
            <p:ph type="body" idx="2"/>
          </p:nvPr>
        </p:nvSpPr>
        <p:spPr>
          <a:xfrm>
            <a:off x="1895526" y="447999"/>
            <a:ext cx="9638295"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The Purpose Workshop</a:t>
            </a:r>
          </a:p>
        </p:txBody>
      </p:sp>
      <p:sp>
        <p:nvSpPr>
          <p:cNvPr id="1355" name="Google Shape;1355;p94">
            <a:extLst>
              <a:ext uri="{FF2B5EF4-FFF2-40B4-BE49-F238E27FC236}">
                <a16:creationId xmlns:a16="http://schemas.microsoft.com/office/drawing/2014/main" id="{94811D65-BDC8-970D-252F-E4DAE84B8343}"/>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709A48"/>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sp>
        <p:nvSpPr>
          <p:cNvPr id="1356" name="Google Shape;1356;p94">
            <a:extLst>
              <a:ext uri="{FF2B5EF4-FFF2-40B4-BE49-F238E27FC236}">
                <a16:creationId xmlns:a16="http://schemas.microsoft.com/office/drawing/2014/main" id="{CC99E774-D98B-3A4F-6C81-79F1171E01A4}"/>
              </a:ext>
            </a:extLst>
          </p:cNvPr>
          <p:cNvSpPr/>
          <p:nvPr/>
        </p:nvSpPr>
        <p:spPr>
          <a:xfrm>
            <a:off x="653142" y="5065486"/>
            <a:ext cx="1280247" cy="1276485"/>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862"/>
            </a:schemeClr>
          </a:solidFill>
          <a:ln>
            <a:noFill/>
          </a:ln>
        </p:spPr>
        <p:txBody>
          <a:bodyPr spcFirstLastPara="1" wrap="square" lIns="0" tIns="0" rIns="0" bIns="0" anchor="t" anchorCtr="0">
            <a:noAutofit/>
          </a:bodyPr>
          <a:lstStyle/>
          <a:p>
            <a:endParaRPr lang="en-GB" sz="1401"/>
          </a:p>
        </p:txBody>
      </p:sp>
      <p:sp>
        <p:nvSpPr>
          <p:cNvPr id="1357" name="Google Shape;1357;p94">
            <a:extLst>
              <a:ext uri="{FF2B5EF4-FFF2-40B4-BE49-F238E27FC236}">
                <a16:creationId xmlns:a16="http://schemas.microsoft.com/office/drawing/2014/main" id="{1C6F5D62-C26A-D5F5-C945-9A1D891E3E1C}"/>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3</a:t>
            </a:fld>
            <a:endParaRPr lang="en-GB"/>
          </a:p>
        </p:txBody>
      </p:sp>
      <p:grpSp>
        <p:nvGrpSpPr>
          <p:cNvPr id="1358" name="Google Shape;1358;p94">
            <a:extLst>
              <a:ext uri="{FF2B5EF4-FFF2-40B4-BE49-F238E27FC236}">
                <a16:creationId xmlns:a16="http://schemas.microsoft.com/office/drawing/2014/main" id="{C6233144-CA9B-BF3B-DD05-41F22BAC4507}"/>
              </a:ext>
            </a:extLst>
          </p:cNvPr>
          <p:cNvGrpSpPr/>
          <p:nvPr/>
        </p:nvGrpSpPr>
        <p:grpSpPr>
          <a:xfrm>
            <a:off x="392627" y="371961"/>
            <a:ext cx="1092307" cy="1079848"/>
            <a:chOff x="3987863" y="749845"/>
            <a:chExt cx="1138917" cy="1002207"/>
          </a:xfrm>
        </p:grpSpPr>
        <p:grpSp>
          <p:nvGrpSpPr>
            <p:cNvPr id="1359" name="Google Shape;1359;p94">
              <a:extLst>
                <a:ext uri="{FF2B5EF4-FFF2-40B4-BE49-F238E27FC236}">
                  <a16:creationId xmlns:a16="http://schemas.microsoft.com/office/drawing/2014/main" id="{E222C4C3-9D86-CA44-853E-24ED35A3617B}"/>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2B5B96C2-5233-D02D-5A0E-989FFB42B061}"/>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a:extLst>
                  <a:ext uri="{FF2B5EF4-FFF2-40B4-BE49-F238E27FC236}">
                    <a16:creationId xmlns:a16="http://schemas.microsoft.com/office/drawing/2014/main" id="{161B0B68-F477-5398-D113-A0D12A91605F}"/>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a:extLst>
                  <a:ext uri="{FF2B5EF4-FFF2-40B4-BE49-F238E27FC236}">
                    <a16:creationId xmlns:a16="http://schemas.microsoft.com/office/drawing/2014/main" id="{B07D2CD1-CCE4-1F75-45C7-2C0439630E31}"/>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a:extLst>
                  <a:ext uri="{FF2B5EF4-FFF2-40B4-BE49-F238E27FC236}">
                    <a16:creationId xmlns:a16="http://schemas.microsoft.com/office/drawing/2014/main" id="{537B9611-2E6D-5C2C-44DA-3A97FFAC5BF4}"/>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a:extLst>
                <a:ext uri="{FF2B5EF4-FFF2-40B4-BE49-F238E27FC236}">
                  <a16:creationId xmlns:a16="http://schemas.microsoft.com/office/drawing/2014/main" id="{46263723-3421-3578-9386-5E9FCB33F6BE}"/>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62C87010-D20B-FEF6-B4B3-4925304627D6}"/>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a:extLst>
                  <a:ext uri="{FF2B5EF4-FFF2-40B4-BE49-F238E27FC236}">
                    <a16:creationId xmlns:a16="http://schemas.microsoft.com/office/drawing/2014/main" id="{EECF412E-A67D-98C7-5E2C-9458DB37BDD2}"/>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a:extLst>
                  <a:ext uri="{FF2B5EF4-FFF2-40B4-BE49-F238E27FC236}">
                    <a16:creationId xmlns:a16="http://schemas.microsoft.com/office/drawing/2014/main" id="{6D74EB90-5086-D54E-C84B-F1B15160D0C2}"/>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a:extLst>
                  <a:ext uri="{FF2B5EF4-FFF2-40B4-BE49-F238E27FC236}">
                    <a16:creationId xmlns:a16="http://schemas.microsoft.com/office/drawing/2014/main" id="{6340ACA3-A88E-0A7F-52F8-CB0122108B4F}"/>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64F3ED81-C402-A2AE-98AB-A62567773FAA}"/>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E.21</a:t>
            </a:r>
            <a:endParaRPr sz="4000" dirty="0">
              <a:solidFill>
                <a:srgbClr val="FF9934"/>
              </a:solidFill>
            </a:endParaRPr>
          </a:p>
        </p:txBody>
      </p:sp>
    </p:spTree>
    <p:extLst>
      <p:ext uri="{BB962C8B-B14F-4D97-AF65-F5344CB8AC3E}">
        <p14:creationId xmlns:p14="http://schemas.microsoft.com/office/powerpoint/2010/main" val="914039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FA5C3F33-354C-722E-A18E-A119FFF018BA}"/>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647003C6-8161-A25D-C6D1-A18B9FC9682B}"/>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46D94D7B-545B-66EE-69BA-FD0F5EB0B9CF}"/>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9200757C-2E31-1CF7-13A6-7B4A6EBEC63D}"/>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Read the case studies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Compare and discuss with your neighbour/colleague</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Look for a similar example in your area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Share your reflections with the group</a:t>
            </a:r>
          </a:p>
        </p:txBody>
      </p:sp>
      <p:sp>
        <p:nvSpPr>
          <p:cNvPr id="675" name="Google Shape;675;p17">
            <a:extLst>
              <a:ext uri="{FF2B5EF4-FFF2-40B4-BE49-F238E27FC236}">
                <a16:creationId xmlns:a16="http://schemas.microsoft.com/office/drawing/2014/main" id="{9A457439-C70E-857E-3E6D-303EF4F1E8A5}"/>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Reflect &amp; Discuss </a:t>
            </a:r>
          </a:p>
        </p:txBody>
      </p:sp>
      <p:sp>
        <p:nvSpPr>
          <p:cNvPr id="677" name="Google Shape;677;p17">
            <a:extLst>
              <a:ext uri="{FF2B5EF4-FFF2-40B4-BE49-F238E27FC236}">
                <a16:creationId xmlns:a16="http://schemas.microsoft.com/office/drawing/2014/main" id="{85CA4596-EF4E-871C-8EAC-D55C80000331}"/>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171BE264-63C7-FA19-74D5-1F0ABAB39C7D}"/>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E11ACDF-79B7-3AF0-35B7-880DBC56CC3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229B4A32-D058-90ED-09DA-E9A35B7930E7}"/>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551231B5-BAE0-6EFD-3FB7-9E60E736D570}"/>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FE8049D3-3241-69DE-9DF3-28C2F533EECD}"/>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30131D0D-2991-43DF-E164-2B176C2878E5}"/>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C558872-BF3E-3F1B-E4B8-0338D4F030F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37828C13-6EC9-F458-D9BD-37A257B7941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A9541116-11E4-9939-608B-D325CBB10F22}"/>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76F2C4AE-7A5F-16DE-B4CD-C62F21954B12}"/>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5D0C226-3908-82AF-2AC5-F77B3842E654}"/>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95331CDD-F2B4-BB65-01B5-F1075D2123E3}"/>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657762CF-EF51-0F07-C312-1F43C2126E2A}"/>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50A76A45-30A9-CF3D-B438-7803040E9CF0}"/>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6140FC39-61BD-AF2E-4AA0-A0ECD77FEF4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C551B8CB-6026-5B30-1A20-C7202E1D7DAF}"/>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56D9EC0C-59AB-2DBE-77BB-A8968D3D0CA3}"/>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E.22</a:t>
            </a:r>
            <a:endParaRPr sz="4000" dirty="0">
              <a:solidFill>
                <a:srgbClr val="FF9934"/>
              </a:solidFill>
            </a:endParaRPr>
          </a:p>
        </p:txBody>
      </p:sp>
    </p:spTree>
    <p:extLst>
      <p:ext uri="{BB962C8B-B14F-4D97-AF65-F5344CB8AC3E}">
        <p14:creationId xmlns:p14="http://schemas.microsoft.com/office/powerpoint/2010/main" val="2343178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435AC893-C037-CF1B-ACA8-0B579F184548}"/>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B808AD51-D6F7-943F-DD34-533FBD4E65A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43F1121C-9F50-3347-B31A-A23E89E4D01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6E289941-2EC5-A903-D876-88864A71A885}"/>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Read the case study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Identify the emerging trend</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Look for a digital &amp; heritage example in your area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Share your fin findings with the group</a:t>
            </a:r>
          </a:p>
        </p:txBody>
      </p:sp>
      <p:sp>
        <p:nvSpPr>
          <p:cNvPr id="675" name="Google Shape;675;p17">
            <a:extLst>
              <a:ext uri="{FF2B5EF4-FFF2-40B4-BE49-F238E27FC236}">
                <a16:creationId xmlns:a16="http://schemas.microsoft.com/office/drawing/2014/main" id="{DA8F5BF7-36F6-05D4-02AD-D8ECF381074C}"/>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Reflect &amp; Discuss </a:t>
            </a:r>
          </a:p>
        </p:txBody>
      </p:sp>
      <p:sp>
        <p:nvSpPr>
          <p:cNvPr id="677" name="Google Shape;677;p17">
            <a:extLst>
              <a:ext uri="{FF2B5EF4-FFF2-40B4-BE49-F238E27FC236}">
                <a16:creationId xmlns:a16="http://schemas.microsoft.com/office/drawing/2014/main" id="{D18F3E1E-BE59-74D5-7C07-08885295AC5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D2B39C7A-E176-AC3E-F403-69360FB628DA}"/>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FF59A0BC-3877-106E-2CCE-A23F9E0942E9}"/>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7E4D0070-7247-5818-DDC1-4CAB3A571893}"/>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EFFC7A00-47F8-2A79-5AB3-8002E3F7B9F4}"/>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4065407B-B934-5AE8-E3FD-0AFD7BE6298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56E9772E-409D-3D63-B888-3EFB7624E1D5}"/>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FFD3DBB-D04D-090E-87B9-81FD995C459C}"/>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6651DA62-331A-3B32-CEF7-41EDC764F456}"/>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CF9A8CC5-72BD-72E4-2DE3-F9B851E7E76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378BCAEA-03B2-4B1A-E046-FC60E95EFA60}"/>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0F5E9A1-CA9D-239E-A9CD-5F398A7B0ED7}"/>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DDAA5749-C633-E843-3EC2-DC1AFA28AEB8}"/>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DA4B95C5-7ECD-6B19-D0C6-DFDCD6E84FE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409970B-2933-95ED-0024-DA491CEA82DD}"/>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DAFC1DAA-0601-57C0-9F0F-0CDB9BA81F24}"/>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1E651225-1701-6E73-8FC9-128B51B490CB}"/>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4054F29F-CA10-4D71-FD24-E25A64EF58F6}"/>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E.23</a:t>
            </a:r>
            <a:endParaRPr sz="4000" dirty="0">
              <a:solidFill>
                <a:srgbClr val="FF9934"/>
              </a:solidFill>
            </a:endParaRPr>
          </a:p>
        </p:txBody>
      </p:sp>
    </p:spTree>
    <p:extLst>
      <p:ext uri="{BB962C8B-B14F-4D97-AF65-F5344CB8AC3E}">
        <p14:creationId xmlns:p14="http://schemas.microsoft.com/office/powerpoint/2010/main" val="2530089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F3455CB-1F3D-A142-FE77-E57C68A5AA27}"/>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32B9C0C-EE64-7F92-B6F5-E82C539ABC0A}"/>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1E1BD13-E009-EB4F-EDF8-B5F321B22D0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1DD32F7-4307-6F31-97B5-12D6B4BF698C}"/>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Read the case studies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Compare and discuss with your neighbour/colleague</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Identify their common features</a:t>
            </a:r>
          </a:p>
          <a:p>
            <a:pPr marL="0" indent="0">
              <a:lnSpc>
                <a:spcPct val="100000"/>
              </a:lnSpc>
            </a:pPr>
            <a:endParaRPr lang="en-GB" sz="2133" dirty="0"/>
          </a:p>
          <a:p>
            <a:pPr marL="380994" indent="-380994">
              <a:lnSpc>
                <a:spcPct val="100000"/>
              </a:lnSpc>
              <a:buFont typeface="Wingdings" pitchFamily="2" charset="2"/>
              <a:buChar char="Ø"/>
            </a:pPr>
            <a:r>
              <a:rPr lang="en-GB" sz="2133" dirty="0"/>
              <a:t>Look for a similar example in your area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Share your reflections with the group</a:t>
            </a:r>
          </a:p>
        </p:txBody>
      </p:sp>
      <p:sp>
        <p:nvSpPr>
          <p:cNvPr id="675" name="Google Shape;675;p17">
            <a:extLst>
              <a:ext uri="{FF2B5EF4-FFF2-40B4-BE49-F238E27FC236}">
                <a16:creationId xmlns:a16="http://schemas.microsoft.com/office/drawing/2014/main" id="{1678D22A-3EC5-7720-A5D5-40A1338AE4F3}"/>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Reflect &amp; Discuss </a:t>
            </a:r>
          </a:p>
        </p:txBody>
      </p:sp>
      <p:sp>
        <p:nvSpPr>
          <p:cNvPr id="677" name="Google Shape;677;p17">
            <a:extLst>
              <a:ext uri="{FF2B5EF4-FFF2-40B4-BE49-F238E27FC236}">
                <a16:creationId xmlns:a16="http://schemas.microsoft.com/office/drawing/2014/main" id="{53818429-2696-95B6-D818-A294B4133186}"/>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A0304F9C-4739-24AA-383B-A9DD8548459C}"/>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B2A1B1D-097D-237D-FBC3-7080EA653B52}"/>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5BD2B1BA-E885-C3AD-4F3E-463ED02FEAB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47753DEF-4C70-7609-0271-CD6DFC18DEEA}"/>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62EF0353-84C1-B4B7-CFFB-3807A53E49D7}"/>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0B6AD4A-9127-8FC8-DDE6-501F5A004F93}"/>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E1DEF8B-EC19-3D09-B38E-EBCCEF1AB21E}"/>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B64E64B-43F2-02D6-95EC-18F43CE48B6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684E5D25-A88F-5068-6DA5-E3CED49BFF72}"/>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7DBA1D87-4B06-88A5-6864-FBD6D2800F22}"/>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195C4AFA-0AE4-263B-06E4-5D510E0E0E5E}"/>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7F96EF94-AF96-1C58-BDAC-02F75879D769}"/>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89DC62F-19C3-1AB9-2B24-736AADB92CB8}"/>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291B98BE-F741-2AAC-80E2-26E6AC5FCDC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02238CC-0374-B9BE-18DF-E651A498D48C}"/>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B8037EFC-4073-F0BE-54BE-85A096D58136}"/>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6569848-9CAF-1AA4-86C1-D844B53BC6FB}"/>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E.24</a:t>
            </a:r>
            <a:endParaRPr sz="4000" dirty="0">
              <a:solidFill>
                <a:srgbClr val="FF9934"/>
              </a:solidFill>
            </a:endParaRPr>
          </a:p>
        </p:txBody>
      </p:sp>
    </p:spTree>
    <p:extLst>
      <p:ext uri="{BB962C8B-B14F-4D97-AF65-F5344CB8AC3E}">
        <p14:creationId xmlns:p14="http://schemas.microsoft.com/office/powerpoint/2010/main" val="1596337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6987B500-1E6A-5924-7DC1-541F2FF900BC}"/>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555FA06-E0B1-33A7-7A4B-F8B998753907}"/>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C8AB7FD2-566E-C287-9406-AD56899EB8B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CDA199E-A182-36E1-481C-6EB99E0A93BB}"/>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Read the case studies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Compare and discuss with your neighbour/colleague</a:t>
            </a:r>
          </a:p>
          <a:p>
            <a:pPr marL="0" indent="0">
              <a:lnSpc>
                <a:spcPct val="100000"/>
              </a:lnSpc>
            </a:pPr>
            <a:endParaRPr lang="en-GB" sz="2133" dirty="0"/>
          </a:p>
          <a:p>
            <a:pPr marL="380994" indent="-380994">
              <a:lnSpc>
                <a:spcPct val="100000"/>
              </a:lnSpc>
              <a:buFont typeface="Wingdings" pitchFamily="2" charset="2"/>
              <a:buChar char="Ø"/>
            </a:pPr>
            <a:r>
              <a:rPr lang="en-GB" sz="2133" dirty="0"/>
              <a:t>Identify their success factors</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Look for a similar example in your area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Share your reflections with the group</a:t>
            </a:r>
          </a:p>
        </p:txBody>
      </p:sp>
      <p:sp>
        <p:nvSpPr>
          <p:cNvPr id="675" name="Google Shape;675;p17">
            <a:extLst>
              <a:ext uri="{FF2B5EF4-FFF2-40B4-BE49-F238E27FC236}">
                <a16:creationId xmlns:a16="http://schemas.microsoft.com/office/drawing/2014/main" id="{43199753-5385-1AC1-FDB1-49301C2140F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Reflect &amp; Discuss </a:t>
            </a:r>
          </a:p>
        </p:txBody>
      </p:sp>
      <p:sp>
        <p:nvSpPr>
          <p:cNvPr id="677" name="Google Shape;677;p17">
            <a:extLst>
              <a:ext uri="{FF2B5EF4-FFF2-40B4-BE49-F238E27FC236}">
                <a16:creationId xmlns:a16="http://schemas.microsoft.com/office/drawing/2014/main" id="{1E1352CD-FAE4-904B-36F9-6F7C016C36E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CE60DC37-6DBC-54B5-B6A3-8EF6BE5AE218}"/>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A1ACE0F-D0FC-4FF5-048A-B8BAE1C3899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0F9835D4-8D66-EED5-9D4D-4193381E770D}"/>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EB7E0C88-11B3-C107-2437-EF268E73633A}"/>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6C31BB44-FD9D-B615-C1FA-2D409A8099F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17421D82-99EB-D2A5-C120-CF444996ED65}"/>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79EB1D1B-5258-7D49-0941-E8B680255D8D}"/>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2496755B-EE8C-68AF-51CF-7F0E50041F94}"/>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1B49B26-A93A-32E5-D072-1AE7ED26E041}"/>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B3E05EAD-E4C8-CAC0-B3ED-BE528EB4CB8C}"/>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9184F8F-F634-C4A2-E98A-95E56CEA7E72}"/>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496B375E-D8DA-6DBB-B96C-C55BD97B33D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2D6AD67-FB39-4AA4-5051-226B9793A62C}"/>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A95BB19A-72FD-4EAE-E458-F554E9BAB44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FD31DCBC-7E1F-E6F4-EF1F-E93AD4E32B9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9F92CA96-C171-C933-712C-E8B31124CEF3}"/>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B0BDABCF-6898-3BEA-D5A0-A8750E105A4F}"/>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E.25</a:t>
            </a:r>
            <a:endParaRPr sz="4000" dirty="0">
              <a:solidFill>
                <a:srgbClr val="FF9934"/>
              </a:solidFill>
            </a:endParaRPr>
          </a:p>
        </p:txBody>
      </p:sp>
    </p:spTree>
    <p:extLst>
      <p:ext uri="{BB962C8B-B14F-4D97-AF65-F5344CB8AC3E}">
        <p14:creationId xmlns:p14="http://schemas.microsoft.com/office/powerpoint/2010/main" val="1917900391"/>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TotalTime>
  <Words>299</Words>
  <Application>Microsoft Office PowerPoint</Application>
  <PresentationFormat>Widescreen</PresentationFormat>
  <Paragraphs>61</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Aptos</vt:lpstr>
      <vt:lpstr>Aptos Display</vt:lpstr>
      <vt:lpstr>Arial</vt:lpstr>
      <vt:lpstr>Calibri</vt:lpstr>
      <vt:lpstr>Montserrat Light</vt:lpstr>
      <vt:lpstr>Wingdings</vt:lpstr>
      <vt:lpstr>Office-tema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Laura Magan (MMS,Ireland)</cp:lastModifiedBy>
  <cp:revision>3</cp:revision>
  <dcterms:created xsi:type="dcterms:W3CDTF">2025-02-03T22:38:38Z</dcterms:created>
  <dcterms:modified xsi:type="dcterms:W3CDTF">2025-02-27T15:01:28Z</dcterms:modified>
</cp:coreProperties>
</file>