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317" r:id="rId4"/>
    <p:sldId id="299" r:id="rId5"/>
    <p:sldId id="300" r:id="rId6"/>
    <p:sldId id="345" r:id="rId7"/>
    <p:sldId id="303"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62" r:id="rId21"/>
    <p:sldId id="363" r:id="rId22"/>
    <p:sldId id="413" r:id="rId23"/>
    <p:sldId id="359" r:id="rId24"/>
    <p:sldId id="365" r:id="rId25"/>
    <p:sldId id="375" r:id="rId26"/>
    <p:sldId id="376" r:id="rId27"/>
    <p:sldId id="377" r:id="rId28"/>
    <p:sldId id="378" r:id="rId29"/>
    <p:sldId id="379" r:id="rId30"/>
    <p:sldId id="380" r:id="rId31"/>
    <p:sldId id="381" r:id="rId32"/>
    <p:sldId id="366" r:id="rId33"/>
    <p:sldId id="414" r:id="rId34"/>
    <p:sldId id="360" r:id="rId35"/>
    <p:sldId id="369" r:id="rId36"/>
    <p:sldId id="370" r:id="rId37"/>
    <p:sldId id="372" r:id="rId38"/>
    <p:sldId id="371" r:id="rId39"/>
    <p:sldId id="373" r:id="rId40"/>
    <p:sldId id="361" r:id="rId41"/>
    <p:sldId id="368" r:id="rId42"/>
    <p:sldId id="382" r:id="rId43"/>
    <p:sldId id="385" r:id="rId44"/>
    <p:sldId id="386" r:id="rId45"/>
    <p:sldId id="387" r:id="rId46"/>
    <p:sldId id="389" r:id="rId47"/>
    <p:sldId id="397" r:id="rId48"/>
    <p:sldId id="390" r:id="rId49"/>
    <p:sldId id="391" r:id="rId50"/>
    <p:sldId id="383" r:id="rId51"/>
    <p:sldId id="392" r:id="rId52"/>
    <p:sldId id="393" r:id="rId53"/>
    <p:sldId id="396" r:id="rId54"/>
    <p:sldId id="395" r:id="rId55"/>
    <p:sldId id="400" r:id="rId56"/>
    <p:sldId id="401" r:id="rId57"/>
    <p:sldId id="394" r:id="rId58"/>
    <p:sldId id="406" r:id="rId59"/>
    <p:sldId id="415" r:id="rId60"/>
    <p:sldId id="404" r:id="rId61"/>
    <p:sldId id="410" r:id="rId62"/>
    <p:sldId id="416" r:id="rId63"/>
    <p:sldId id="402" r:id="rId64"/>
    <p:sldId id="411" r:id="rId65"/>
    <p:sldId id="417" r:id="rId66"/>
    <p:sldId id="403" r:id="rId67"/>
    <p:sldId id="412" r:id="rId68"/>
    <p:sldId id="418" r:id="rId69"/>
    <p:sldId id="405" r:id="rId70"/>
    <p:sldId id="336"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5"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908E"/>
    <a:srgbClr val="42999C"/>
    <a:srgbClr val="8ECC4E"/>
    <a:srgbClr val="69ADAD"/>
    <a:srgbClr val="328686"/>
    <a:srgbClr val="398B8F"/>
    <a:srgbClr val="688F40"/>
    <a:srgbClr val="6D6E71"/>
    <a:srgbClr val="357A7F"/>
    <a:srgbClr val="709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17292A2E-F333-43FB-9621-5CBBE7FDCDCB}" styleName="Ljust format 2 - Dekorfärg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642"/>
    <p:restoredTop sz="94632"/>
  </p:normalViewPr>
  <p:slideViewPr>
    <p:cSldViewPr snapToGrid="0">
      <p:cViewPr varScale="1">
        <p:scale>
          <a:sx n="73" d="100"/>
          <a:sy n="73" d="100"/>
        </p:scale>
        <p:origin x="200" y="19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 Id="rId105"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5234868-94B3-4C7D-FE4E-033B33114F8B}"/>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444747BA-2B4E-C661-90A6-4B98A0930D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82BEF59-9D0F-1C5F-A8CB-23B5ED6465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4330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7982F56D-1DE6-0933-B03F-F99FC7FF939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577D736-EA0C-AF89-46C6-6E8702EABD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832B59A8-00E9-4F85-E9CB-7ADB4E36CF8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841814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68143F5-81A7-A580-14C4-3F77860CA1F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5C7AA36E-02A8-2318-9657-2CC1FECD06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201B7803-1FF6-60D3-50D8-08EAECC2FB0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99041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68865C7A-65A1-1572-92FD-CEC7F279EBDF}"/>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851ED553-6256-1B25-ABB3-0811C161EC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8036D2B-565D-9213-26CF-7C68A755DC0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413024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E2A64D4-9C25-D8F4-3147-96B05D15C0DC}"/>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9119474D-8A9B-0745-4BB2-4E8FA35E44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C2405223-ADC0-6FA4-AABC-1A6CA435DE5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018244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572EE1C-F854-0B4F-E64F-FB7408CEE08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9622558-13AD-8EBC-C865-2480F01985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FDA57067-E5E1-6E9C-3C52-E92449C70D6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966210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6C8D381-BE55-AE2F-F082-1B45A34C97A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1DAF3FC-26B3-31C5-56A9-FC1584AFB11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06BBC34B-F3A3-BE30-D78C-BF86CEDB9C1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8994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E99DC9-EE4D-FA3E-3E8F-1323F881E8CB}"/>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72CBC2E-AEE7-450E-11FF-C96FE9944E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0EDCD274-307F-B392-9180-E79C6760E2E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1771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2F3B79ED-A4D3-940A-FE60-852EF5628F82}"/>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84DFAC81-4EBA-5263-6EB5-B90A7E69FCC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3" name="Google Shape;563;p71:notes">
            <a:extLst>
              <a:ext uri="{FF2B5EF4-FFF2-40B4-BE49-F238E27FC236}">
                <a16:creationId xmlns:a16="http://schemas.microsoft.com/office/drawing/2014/main" id="{7F56AA3C-C710-B5B3-31E5-A59923EA2F0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4055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2B2DBD64-D6E8-20CE-F260-6B991BD03F01}"/>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8D3F8417-F650-13B4-0A21-7080B47936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65D9A563-0B8C-13A4-A373-B6E763D231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1651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CBB765C7-345D-409C-A245-9A02654347E7}"/>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1B6F9A2A-55EA-578A-1034-07A3713B2A5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E4721412-E8C5-94F4-48B8-619C848D69F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17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B4403329-37BA-7D6A-C51E-4BE8E9FD9C3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42771C3B-0FDD-2843-0AC1-33C50F11C6B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F94DC10C-AFE2-A6ED-99B6-E0707C774B3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8418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C6FAA8DA-9031-CC62-72A1-9EBC4AB0C118}"/>
            </a:ext>
          </a:extLst>
        </p:cNvPr>
        <p:cNvGrpSpPr/>
        <p:nvPr/>
      </p:nvGrpSpPr>
      <p:grpSpPr>
        <a:xfrm>
          <a:off x="0" y="0"/>
          <a:ext cx="0" cy="0"/>
          <a:chOff x="0" y="0"/>
          <a:chExt cx="0" cy="0"/>
        </a:xfrm>
      </p:grpSpPr>
      <p:sp>
        <p:nvSpPr>
          <p:cNvPr id="695" name="Google Shape;695;p75:notes">
            <a:extLst>
              <a:ext uri="{FF2B5EF4-FFF2-40B4-BE49-F238E27FC236}">
                <a16:creationId xmlns:a16="http://schemas.microsoft.com/office/drawing/2014/main" id="{C677FE50-0AD5-BE20-D333-4688A344DD6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6" name="Google Shape;696;p75:notes">
            <a:extLst>
              <a:ext uri="{FF2B5EF4-FFF2-40B4-BE49-F238E27FC236}">
                <a16:creationId xmlns:a16="http://schemas.microsoft.com/office/drawing/2014/main" id="{1B2311E8-9351-5C4C-A09F-F1F2F0F002F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5849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CCE1891-0B14-7370-635E-A2FCD5E6F56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AADCDEA6-9F4A-C6E3-462D-13E88EC2A01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6D727DEA-45E2-5822-D066-F3EB0CA9B31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4191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2B27062F-70DB-AC40-4CC1-BCB5A2847CAD}"/>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7D55B69D-4803-6854-6EB7-2A8E9F3DB7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5EE73836-EC87-26A7-EA91-38C1C6AF32B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395491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744E804-E144-363F-BCB1-F26627A67FF5}"/>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F0AC44D-B285-9D25-8D5D-5D754437925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D99F51C-F68E-3339-3D0A-E596FCABAD2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83562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593E7B4C-D392-8F86-14B7-7147D0AD0110}"/>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CB93176-91FF-C680-92E3-7108336E99B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5E644B65-B359-946A-7363-63F33D896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083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0073588-A857-A193-389D-A235CD497AF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019A279-C53A-F9F2-3602-846CB49D3B3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29CCDCBC-97A0-32D2-6A01-ACD11ED52B5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6538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C4DF53BF-71D8-0733-4466-AE723DF29DB7}"/>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76BCCA3F-520F-574B-714E-4180D16516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DDD3975-B610-6F00-B147-45E43804292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5798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055E431C-D1E8-F54A-D51F-DD31788FEB6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2718C845-BABB-A11F-631D-16145A7C061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F118AE7F-4E61-9805-6ED9-824CED52771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1518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0877A17-3ADA-8549-AC24-5B159DA95C0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11847483-E4D3-D5BE-82E4-C6FB8A916B0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7AFA26AD-EE5E-D152-A072-98E1D2B9C16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6439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EC8B6C8F-DFD9-8AFD-21BB-B4197C4850FE}"/>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AAFD6DE8-56D8-ADD5-EA8D-9363497468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97E24068-95FD-4D33-36DB-DF23879AF68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6612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a:extLst>
            <a:ext uri="{FF2B5EF4-FFF2-40B4-BE49-F238E27FC236}">
              <a16:creationId xmlns:a16="http://schemas.microsoft.com/office/drawing/2014/main" id="{DE4D2499-5849-B9BC-90BB-A1A82C5721D4}"/>
            </a:ext>
          </a:extLst>
        </p:cNvPr>
        <p:cNvGrpSpPr/>
        <p:nvPr/>
      </p:nvGrpSpPr>
      <p:grpSpPr>
        <a:xfrm>
          <a:off x="0" y="0"/>
          <a:ext cx="0" cy="0"/>
          <a:chOff x="0" y="0"/>
          <a:chExt cx="0" cy="0"/>
        </a:xfrm>
      </p:grpSpPr>
      <p:sp>
        <p:nvSpPr>
          <p:cNvPr id="858" name="Google Shape;858;p79:notes">
            <a:extLst>
              <a:ext uri="{FF2B5EF4-FFF2-40B4-BE49-F238E27FC236}">
                <a16:creationId xmlns:a16="http://schemas.microsoft.com/office/drawing/2014/main" id="{1EC7C00E-8AE3-C16D-1A69-497EC98BB05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p79:notes">
            <a:extLst>
              <a:ext uri="{FF2B5EF4-FFF2-40B4-BE49-F238E27FC236}">
                <a16:creationId xmlns:a16="http://schemas.microsoft.com/office/drawing/2014/main" id="{892A5798-8F99-02F3-1B2B-D7180E8464F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86292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9EE147C-A64D-65AD-B428-89DE11B7BB8B}"/>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5CDAE08-FF8C-0887-8D53-9539222A2D0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560E8CD5-780A-4E65-1C12-F3878981DDA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5489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8174BE5-376E-8C7C-2436-3C4D26ED953D}"/>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F90242F-1DDA-3BD4-C58C-C9B8D52D704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10586D72-5BE6-3A4C-12E7-1CFFCC68355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18508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837EF6C6-AA88-DAAF-4819-934A276872E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B8FA0732-A87F-BAC0-450D-2DFE5E2F190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1E1EFBCA-DFC9-232F-61C0-C777EFEBE5D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49035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64DA264-F05D-D8C2-9834-89EEE339E90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BE56AB5-FCD8-4060-D002-F140CC3BA7C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D5151F09-61BE-C6BF-1676-6A186B3DF3D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112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F9E23FD4-1A6B-454D-79B5-EBE4C631628A}"/>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9EDEB88-056C-4222-D3C1-64A8D695747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4228D7F8-ECB9-525A-5EF6-6BA7B16B89C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770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a:extLst>
            <a:ext uri="{FF2B5EF4-FFF2-40B4-BE49-F238E27FC236}">
              <a16:creationId xmlns:a16="http://schemas.microsoft.com/office/drawing/2014/main" id="{459235AD-09DB-D5C3-C282-E7FCAF759DD3}"/>
            </a:ext>
          </a:extLst>
        </p:cNvPr>
        <p:cNvGrpSpPr/>
        <p:nvPr/>
      </p:nvGrpSpPr>
      <p:grpSpPr>
        <a:xfrm>
          <a:off x="0" y="0"/>
          <a:ext cx="0" cy="0"/>
          <a:chOff x="0" y="0"/>
          <a:chExt cx="0" cy="0"/>
        </a:xfrm>
      </p:grpSpPr>
      <p:sp>
        <p:nvSpPr>
          <p:cNvPr id="965" name="Google Shape;965;p83:notes">
            <a:extLst>
              <a:ext uri="{FF2B5EF4-FFF2-40B4-BE49-F238E27FC236}">
                <a16:creationId xmlns:a16="http://schemas.microsoft.com/office/drawing/2014/main" id="{BC5CC19D-72F3-E5B2-34C9-D340D4812BB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66" name="Google Shape;966;p83:notes">
            <a:extLst>
              <a:ext uri="{FF2B5EF4-FFF2-40B4-BE49-F238E27FC236}">
                <a16:creationId xmlns:a16="http://schemas.microsoft.com/office/drawing/2014/main" id="{E893C95B-87C3-AAC9-129E-605B98EBD9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73832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78867BEB-9289-4118-C211-6E506EFC62C2}"/>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1878CD4-34A7-EE9A-0D1D-2219E48FAC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403E8AF-E2FD-44EC-BDCD-21D3574BF50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9806755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4A0BC496-A9B1-1DDC-4E7F-8A99EA907E6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42E4C4D-F3EC-DB34-7F23-3735A5AFE9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C783DC37-F426-667E-D4E3-9F79840549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327639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A635DD5B-821E-6256-C926-D2CAFA05F16B}"/>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5B63E2B3-8593-6F06-7EA3-76C5B51E68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E1534B9-F0ED-7BFA-B117-6E81A1A3949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39750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B8028C4-29C9-B6E1-6CDC-3FEE788B879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72377C61-2E96-026E-3BFB-186FB0820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FED7CE80-F702-7CBF-B6FF-35FA39E05BA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346805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005FE0E-3119-0839-274F-AE6AC0258CED}"/>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F2EDC46D-DD9A-7585-F9AA-611587E979F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D90D879B-D3D8-859A-6F3B-34383884B8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3714847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B4A6712-7E7E-D52D-51D3-622CBFEB2B1F}"/>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190723D-A988-AA9F-DCEE-2D08D6424C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8AD4450-1C7A-0459-BCF7-45E308522F9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9723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0EF75D8-AA4D-7052-6C73-6E1101D87216}"/>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6DAB348-86E9-3622-6D2E-4E1FA0B47D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B052CF9-4A92-8134-8D31-B5F5884DA60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726037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6F6C4D98-8DC4-0910-E9BA-17E4C7E17E9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94028A2D-EAB1-5787-8DE4-079BA6C79C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232F849-EC08-2F58-8EFB-3225802555B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8448254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D16760E-EF69-3D09-C54C-DCF020D08B57}"/>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4BC314E-2DA1-93D7-1670-9917D1541E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71FF044E-4355-A7A3-A2C5-E1B0039FC77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630863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ACAAA93-A947-F3C2-A984-376121C32E8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306ADDEC-1F23-E4D1-944D-A291ADD0A76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4D39054E-D550-0D73-4DF9-8BB53D85780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32281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2AD93D2-805C-630C-AD96-0FC0D1853E5C}"/>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08CFB0FA-A8E6-D13D-97D6-69BE4382DF2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69FEBDD8-CCDD-BDDD-A69A-6080F2FAC5A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4882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7960407-99F3-9EE1-54D6-632D564E6116}"/>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5270D0B8-487F-F249-FA16-0BDD661A4C8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5EECCE63-D37C-09F7-EF26-5294A11CFC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651673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BF846BB-0661-17D4-52A8-A2932B85105D}"/>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8E9874DA-F700-43C9-F6EB-76E6D30E4D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37B38C63-22AB-C63D-A3AC-70590A64420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7580316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56066BC4-D77B-424B-AE90-19BF92A7F15C}"/>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B11AE628-D537-82A3-F5D1-7294230B561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CB9C1DBC-52DE-D9BD-3454-FC7405E12CC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92345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B0A5F483-B468-C545-A742-0F3868BED688}"/>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2F83ED72-DA2D-8865-B431-1F7E0B82837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A1F0A560-1679-8BAD-3342-45C2CC3684C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8709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91713006-BAE9-D2B2-7F16-D0101E301564}"/>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4DFB6C95-DBE5-DA6B-E9E3-84027A66918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20E15D48-74A0-C832-FEFB-4B7246508EF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49237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C5B2DCCD-4A47-A271-5F6F-B3AEBC368872}"/>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8CF288C4-979C-5A04-74FE-2115D848633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DE4F0A67-2DBF-1B35-2DD4-E1AD47F597A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7267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1A8C398-4912-B8DC-B643-955337E4F18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FCB2949-F25F-AA2A-3F07-EEDF7821B25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6F08A630-F1FB-ADC8-352A-B1725B95AC2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8299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BA76491-E592-BAD3-B382-B2FD90E1C2D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AA9D386F-000F-F267-1BB0-5D93D9039A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769CB53-A3DE-501A-7ADB-69E2B042CA0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40576890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419F684-44E4-D56E-000C-74A291BE7E4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7AC76758-D036-B2C0-6F38-D4735C87BEF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CCF405E8-7E67-6F62-03BC-45444A7F96D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20938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172F9569-BCFF-8CC5-FE10-CB7301E293D3}"/>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3839BA87-07E3-1B05-58A2-4A58E62CFC4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9600FA1-80E2-73CC-2337-5016E68E256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09226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68C025BF-5A92-89F3-CBBC-2E2F56F760E8}"/>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B5ADC45-864C-AC91-F5B8-CE53AD159AE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7394B45B-7634-155F-F35A-6B63EF1A5BB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03768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A8CBF08-066B-9EF9-D823-E8DCA252E0F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B383BA40-B476-8D7F-652C-9A12430B269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1894384-3376-7D09-E896-FA6946592B6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99536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71A8BDD5-E5D0-E295-A81A-D5998BEA577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31A322F-B438-FF82-A388-A569BCE7240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641CECC-9EC2-B3FF-BD17-B71ADF78FA4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41694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54F3DEAB-3D2E-F263-00D1-02040D628E76}"/>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232C04C-9FB8-50DD-F017-AAEA9E47CFD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737188C-CF92-7B9E-B6F7-C2D4AD16929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1755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FAF4F42C-3830-B6DA-6247-27139711450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3F58C298-4DAF-B83A-CE59-C67161EF082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3CBB615A-D4E5-3DC7-34DC-B0EAEA017A5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9681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4BCF958-34FF-25E2-6FA9-D27F8C048F5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AC845BC-F13A-B10E-40CC-5024BDF65E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40E8CBB-C3C9-048F-D422-999911ACD34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86674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D0764F1-C3A2-5223-D1B5-A7E3D1B6A7B8}"/>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B17B955F-69B6-9299-599A-EF6764D344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80D5D88B-94CB-4BFA-CE73-788972C3DD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80129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7CD49AD-3926-3E11-861C-B64CCB20C0B7}"/>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BB4D8E88-4519-E61E-3724-8E32003ADC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211FE0B8-C2FC-71B9-182F-1B0DC98F14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447902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6" lvl="0" indent="-317504" algn="l">
              <a:lnSpc>
                <a:spcPct val="115000"/>
              </a:lnSpc>
              <a:spcBef>
                <a:spcPts val="0"/>
              </a:spcBef>
              <a:spcAft>
                <a:spcPts val="0"/>
              </a:spcAft>
              <a:buSzPts val="1400"/>
              <a:buChar char="●"/>
              <a:defRPr sz="1401"/>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6" lvl="0" indent="-304804" algn="l">
              <a:lnSpc>
                <a:spcPct val="115000"/>
              </a:lnSpc>
              <a:spcBef>
                <a:spcPts val="0"/>
              </a:spcBef>
              <a:spcAft>
                <a:spcPts val="0"/>
              </a:spcAft>
              <a:buSzPts val="1200"/>
              <a:buChar char="●"/>
              <a:defRPr sz="1200"/>
            </a:lvl1pPr>
            <a:lvl2pPr marL="914411" lvl="1" indent="-304804" algn="l">
              <a:lnSpc>
                <a:spcPct val="115000"/>
              </a:lnSpc>
              <a:spcBef>
                <a:spcPts val="0"/>
              </a:spcBef>
              <a:spcAft>
                <a:spcPts val="0"/>
              </a:spcAft>
              <a:buSzPts val="1200"/>
              <a:buChar char="○"/>
              <a:defRPr sz="1200"/>
            </a:lvl2pPr>
            <a:lvl3pPr marL="1371617" lvl="2" indent="-304804" algn="l">
              <a:lnSpc>
                <a:spcPct val="115000"/>
              </a:lnSpc>
              <a:spcBef>
                <a:spcPts val="0"/>
              </a:spcBef>
              <a:spcAft>
                <a:spcPts val="0"/>
              </a:spcAft>
              <a:buSzPts val="1200"/>
              <a:buChar char="■"/>
              <a:defRPr sz="1200"/>
            </a:lvl3pPr>
            <a:lvl4pPr marL="1828823" lvl="3" indent="-304804" algn="l">
              <a:lnSpc>
                <a:spcPct val="115000"/>
              </a:lnSpc>
              <a:spcBef>
                <a:spcPts val="0"/>
              </a:spcBef>
              <a:spcAft>
                <a:spcPts val="0"/>
              </a:spcAft>
              <a:buSzPts val="1200"/>
              <a:buChar char="●"/>
              <a:defRPr sz="1200"/>
            </a:lvl4pPr>
            <a:lvl5pPr marL="2286029" lvl="4" indent="-304804" algn="l">
              <a:lnSpc>
                <a:spcPct val="115000"/>
              </a:lnSpc>
              <a:spcBef>
                <a:spcPts val="0"/>
              </a:spcBef>
              <a:spcAft>
                <a:spcPts val="0"/>
              </a:spcAft>
              <a:buSzPts val="1200"/>
              <a:buChar char="○"/>
              <a:defRPr sz="1200"/>
            </a:lvl5pPr>
            <a:lvl6pPr marL="2743234" lvl="5" indent="-304804" algn="l">
              <a:lnSpc>
                <a:spcPct val="115000"/>
              </a:lnSpc>
              <a:spcBef>
                <a:spcPts val="0"/>
              </a:spcBef>
              <a:spcAft>
                <a:spcPts val="0"/>
              </a:spcAft>
              <a:buSzPts val="1200"/>
              <a:buChar char="■"/>
              <a:defRPr sz="1200"/>
            </a:lvl6pPr>
            <a:lvl7pPr marL="3200440" lvl="6" indent="-304804" algn="l">
              <a:lnSpc>
                <a:spcPct val="115000"/>
              </a:lnSpc>
              <a:spcBef>
                <a:spcPts val="0"/>
              </a:spcBef>
              <a:spcAft>
                <a:spcPts val="0"/>
              </a:spcAft>
              <a:buSzPts val="1200"/>
              <a:buChar char="●"/>
              <a:defRPr sz="1200"/>
            </a:lvl7pPr>
            <a:lvl8pPr marL="3657646" lvl="7" indent="-304804" algn="l">
              <a:lnSpc>
                <a:spcPct val="115000"/>
              </a:lnSpc>
              <a:spcBef>
                <a:spcPts val="0"/>
              </a:spcBef>
              <a:spcAft>
                <a:spcPts val="0"/>
              </a:spcAft>
              <a:buSzPts val="1200"/>
              <a:buChar char="○"/>
              <a:defRPr sz="1200"/>
            </a:lvl8pPr>
            <a:lvl9pPr marL="4114851" lvl="8" indent="-304804"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6" tIns="91426" rIns="91426" bIns="91426"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6" lvl="0" indent="-342904" algn="l">
              <a:lnSpc>
                <a:spcPct val="115000"/>
              </a:lnSpc>
              <a:spcBef>
                <a:spcPts val="0"/>
              </a:spcBef>
              <a:spcAft>
                <a:spcPts val="0"/>
              </a:spcAft>
              <a:buSzPts val="1800"/>
              <a:buChar char="●"/>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6" lvl="0" indent="-228604"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6" lvl="0" indent="-342904" algn="ctr">
              <a:lnSpc>
                <a:spcPct val="115000"/>
              </a:lnSpc>
              <a:spcBef>
                <a:spcPts val="0"/>
              </a:spcBef>
              <a:spcAft>
                <a:spcPts val="0"/>
              </a:spcAft>
              <a:buSzPts val="1800"/>
              <a:buChar char="●"/>
              <a:defRPr/>
            </a:lvl1pPr>
            <a:lvl2pPr marL="914411" lvl="1" indent="-317504" algn="ctr">
              <a:lnSpc>
                <a:spcPct val="115000"/>
              </a:lnSpc>
              <a:spcBef>
                <a:spcPts val="0"/>
              </a:spcBef>
              <a:spcAft>
                <a:spcPts val="0"/>
              </a:spcAft>
              <a:buSzPts val="1400"/>
              <a:buChar char="○"/>
              <a:defRPr/>
            </a:lvl2pPr>
            <a:lvl3pPr marL="1371617" lvl="2" indent="-317504" algn="ctr">
              <a:lnSpc>
                <a:spcPct val="115000"/>
              </a:lnSpc>
              <a:spcBef>
                <a:spcPts val="0"/>
              </a:spcBef>
              <a:spcAft>
                <a:spcPts val="0"/>
              </a:spcAft>
              <a:buSzPts val="1400"/>
              <a:buChar char="■"/>
              <a:defRPr/>
            </a:lvl3pPr>
            <a:lvl4pPr marL="1828823" lvl="3" indent="-317504" algn="ctr">
              <a:lnSpc>
                <a:spcPct val="115000"/>
              </a:lnSpc>
              <a:spcBef>
                <a:spcPts val="0"/>
              </a:spcBef>
              <a:spcAft>
                <a:spcPts val="0"/>
              </a:spcAft>
              <a:buSzPts val="1400"/>
              <a:buChar char="●"/>
              <a:defRPr/>
            </a:lvl4pPr>
            <a:lvl5pPr marL="2286029" lvl="4" indent="-317504" algn="ctr">
              <a:lnSpc>
                <a:spcPct val="115000"/>
              </a:lnSpc>
              <a:spcBef>
                <a:spcPts val="0"/>
              </a:spcBef>
              <a:spcAft>
                <a:spcPts val="0"/>
              </a:spcAft>
              <a:buSzPts val="1400"/>
              <a:buChar char="○"/>
              <a:defRPr/>
            </a:lvl5pPr>
            <a:lvl6pPr marL="2743234" lvl="5" indent="-317504" algn="ctr">
              <a:lnSpc>
                <a:spcPct val="115000"/>
              </a:lnSpc>
              <a:spcBef>
                <a:spcPts val="0"/>
              </a:spcBef>
              <a:spcAft>
                <a:spcPts val="0"/>
              </a:spcAft>
              <a:buSzPts val="1400"/>
              <a:buChar char="■"/>
              <a:defRPr/>
            </a:lvl6pPr>
            <a:lvl7pPr marL="3200440" lvl="6" indent="-317504" algn="ctr">
              <a:lnSpc>
                <a:spcPct val="115000"/>
              </a:lnSpc>
              <a:spcBef>
                <a:spcPts val="0"/>
              </a:spcBef>
              <a:spcAft>
                <a:spcPts val="0"/>
              </a:spcAft>
              <a:buSzPts val="1400"/>
              <a:buChar char="●"/>
              <a:defRPr/>
            </a:lvl7pPr>
            <a:lvl8pPr marL="3657646" lvl="7" indent="-317504" algn="ctr">
              <a:lnSpc>
                <a:spcPct val="115000"/>
              </a:lnSpc>
              <a:spcBef>
                <a:spcPts val="0"/>
              </a:spcBef>
              <a:spcAft>
                <a:spcPts val="0"/>
              </a:spcAft>
              <a:buSzPts val="1400"/>
              <a:buChar char="○"/>
              <a:defRPr/>
            </a:lvl8pPr>
            <a:lvl9pPr marL="4114851" lvl="8" indent="-317504"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6" lvl="0" indent="-228604"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a:t>
            </a:fld>
            <a:endParaRPr lang="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a:t>
            </a:fld>
            <a:endParaRPr lang="it"/>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hyperlink" Target="http://isdpr.org/en/achievements/04#:~:text=%22Social-economic%20model%22%20refers,as%20a%20type%20of%20publicness"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9" name="Google Shape;129;p61" descr="A person sitting at a table with a computer and a drink&#10;&#10;Description automatically generated"/>
          <p:cNvPicPr preferRelativeResize="0">
            <a:picLocks noGrp="1"/>
          </p:cNvPicPr>
          <p:nvPr>
            <p:ph type="pic" idx="2"/>
          </p:nvPr>
        </p:nvPicPr>
        <p:blipFill rotWithShape="1">
          <a:blip r:embed="rId3">
            <a:alphaModFix/>
          </a:blip>
          <a:srcRect t="8789" b="8789"/>
          <a:stretch/>
        </p:blipFill>
        <p:spPr>
          <a:xfrm>
            <a:off x="4298733" y="0"/>
            <a:ext cx="4845269" cy="2662532"/>
          </a:xfrm>
          <a:prstGeom prst="rect">
            <a:avLst/>
          </a:prstGeom>
          <a:solidFill>
            <a:srgbClr val="F2F2F2"/>
          </a:solidFill>
          <a:ln>
            <a:noFill/>
          </a:ln>
        </p:spPr>
      </p:pic>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a:t>
            </a:r>
            <a:r>
              <a:rPr lang="it" b="1"/>
              <a:t>ecohealthforyouth.</a:t>
            </a:r>
            <a:r>
              <a:rPr lang="it"/>
              <a:t>com</a:t>
            </a:r>
            <a:endParaRPr dirty="0"/>
          </a:p>
        </p:txBody>
      </p:sp>
      <p:sp>
        <p:nvSpPr>
          <p:cNvPr id="127" name="Google Shape;127;p61"/>
          <p:cNvSpPr txBox="1">
            <a:spLocks noGrp="1"/>
          </p:cNvSpPr>
          <p:nvPr>
            <p:ph type="body" idx="3"/>
          </p:nvPr>
        </p:nvSpPr>
        <p:spPr>
          <a:xfrm>
            <a:off x="4932686" y="3326447"/>
            <a:ext cx="3969773" cy="523015"/>
          </a:xfrm>
          <a:prstGeom prst="rect">
            <a:avLst/>
          </a:prstGeom>
          <a:noFill/>
          <a:ln>
            <a:noFill/>
          </a:ln>
        </p:spPr>
        <p:txBody>
          <a:bodyPr spcFirstLastPara="1" wrap="square" lIns="91426" tIns="91426" rIns="91426" bIns="91426" anchor="t" anchorCtr="0">
            <a:noAutofit/>
          </a:bodyPr>
          <a:lstStyle/>
          <a:p>
            <a:pPr marL="0" indent="0">
              <a:lnSpc>
                <a:spcPct val="80400"/>
              </a:lnSpc>
            </a:pPr>
            <a:r>
              <a:rPr lang="it" sz="4000" dirty="0">
                <a:latin typeface="Calibri"/>
                <a:ea typeface="Calibri"/>
                <a:cs typeface="Calibri"/>
                <a:sym typeface="Calibri"/>
              </a:rPr>
              <a:t>3. My Ecotourism Project</a:t>
            </a:r>
            <a:endParaRPr sz="4000" dirty="0"/>
          </a:p>
        </p:txBody>
      </p:sp>
      <p:pic>
        <p:nvPicPr>
          <p:cNvPr id="128" name="Google Shape;128;p61"/>
          <p:cNvPicPr preferRelativeResize="0"/>
          <p:nvPr/>
        </p:nvPicPr>
        <p:blipFill rotWithShape="1">
          <a:blip r:embed="rId4">
            <a:alphaModFix amt="70000"/>
          </a:blip>
          <a:srcRect/>
          <a:stretch/>
        </p:blipFill>
        <p:spPr>
          <a:xfrm rot="-1061930" flipH="1">
            <a:off x="6966570" y="1128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30" name="Google Shape;130;p61" descr="A logo for a company&#10;&#10;Description automatically generated"/>
          <p:cNvPicPr preferRelativeResize="0"/>
          <p:nvPr/>
        </p:nvPicPr>
        <p:blipFill rotWithShape="1">
          <a:blip r:embed="rId5">
            <a:alphaModFix/>
          </a:blip>
          <a:srcRect t="24726" b="25196"/>
          <a:stretch/>
        </p:blipFill>
        <p:spPr>
          <a:xfrm>
            <a:off x="0" y="161419"/>
            <a:ext cx="4183332" cy="13966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BF16DC37-CF88-10F2-C758-CAEC6B9CDD8E}"/>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8FB3063-89E0-A101-91C5-DB8C53F648EF}"/>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C12DB62C-0495-7C3B-B18E-84F19B3E2CA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7AE0C7C-5C34-9DE9-E1D9-E0E259DB101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10</a:t>
            </a:fld>
            <a:endParaRPr dirty="0"/>
          </a:p>
        </p:txBody>
      </p:sp>
      <p:sp>
        <p:nvSpPr>
          <p:cNvPr id="460" name="Google Shape;460;p68">
            <a:extLst>
              <a:ext uri="{FF2B5EF4-FFF2-40B4-BE49-F238E27FC236}">
                <a16:creationId xmlns:a16="http://schemas.microsoft.com/office/drawing/2014/main" id="{187334CC-0EB2-82B9-A9D1-C79DD2BD5993}"/>
              </a:ext>
            </a:extLst>
          </p:cNvPr>
          <p:cNvSpPr txBox="1"/>
          <p:nvPr/>
        </p:nvSpPr>
        <p:spPr>
          <a:xfrm>
            <a:off x="2504953" y="215586"/>
            <a:ext cx="6164483" cy="3057852"/>
          </a:xfrm>
          <a:prstGeom prst="rect">
            <a:avLst/>
          </a:prstGeom>
          <a:noFill/>
          <a:ln>
            <a:noFill/>
          </a:ln>
        </p:spPr>
        <p:txBody>
          <a:bodyPr spcFirstLastPara="1" wrap="square" lIns="0" tIns="10124" rIns="0" bIns="0" anchor="t" anchorCtr="0">
            <a:spAutoFit/>
          </a:bodyPr>
          <a:lstStyle/>
          <a:p>
            <a:pPr rtl="0"/>
            <a:r>
              <a:rPr lang="en-GB" sz="1600" dirty="0">
                <a:solidFill>
                  <a:schemeClr val="tx2">
                    <a:lumMod val="50000"/>
                  </a:schemeClr>
                </a:solidFill>
                <a:latin typeface="Calibri" panose="020F0502020204030204" pitchFamily="34" charset="0"/>
                <a:cs typeface="Calibri" panose="020F0502020204030204" pitchFamily="34" charset="0"/>
              </a:rPr>
              <a:t>An ecotourism project, more than any other, is fundamentally linked to a territory. By its very nature, it will be an active player in the chosen area, which must be fully understood in order to examine its potential,  to establish links with all the other players it will directly and indirectly affect, to analyse its feasibility and to define the most relevant and effective implementation strategy.</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600" i="1" dirty="0">
                <a:solidFill>
                  <a:schemeClr val="accent4">
                    <a:lumMod val="75000"/>
                  </a:schemeClr>
                </a:solidFill>
                <a:latin typeface="Calibri" panose="020F0502020204030204" pitchFamily="34" charset="0"/>
                <a:cs typeface="Calibri" panose="020F0502020204030204" pitchFamily="34" charset="0"/>
              </a:rPr>
              <a:t>Everything to do with ecotourism has to do with the different components of a territory, the space and the place where we want to act. </a:t>
            </a:r>
          </a:p>
        </p:txBody>
      </p:sp>
      <p:sp>
        <p:nvSpPr>
          <p:cNvPr id="2" name="Google Shape;345;p3">
            <a:extLst>
              <a:ext uri="{FF2B5EF4-FFF2-40B4-BE49-F238E27FC236}">
                <a16:creationId xmlns:a16="http://schemas.microsoft.com/office/drawing/2014/main" id="{4A786532-F72B-F5B6-843A-9B63478A8BA3}"/>
              </a:ext>
            </a:extLst>
          </p:cNvPr>
          <p:cNvSpPr txBox="1"/>
          <p:nvPr/>
        </p:nvSpPr>
        <p:spPr>
          <a:xfrm>
            <a:off x="509223" y="3605286"/>
            <a:ext cx="4442339" cy="564990"/>
          </a:xfrm>
          <a:prstGeom prst="rect">
            <a:avLst/>
          </a:prstGeom>
          <a:solidFill>
            <a:schemeClr val="lt1"/>
          </a:solidFill>
          <a:ln>
            <a:noFill/>
          </a:ln>
        </p:spPr>
        <p:txBody>
          <a:bodyPr spcFirstLastPara="1" wrap="square" lIns="0" tIns="10124" rIns="0" bIns="0" anchor="t" anchorCtr="0">
            <a:spAutoFit/>
          </a:bodyPr>
          <a:lstStyle/>
          <a:p>
            <a:pPr marL="12701" algn="ctr">
              <a:lnSpc>
                <a:spcPct val="102857"/>
              </a:lnSpc>
              <a:buClr>
                <a:schemeClr val="dk1"/>
              </a:buClr>
              <a:buSzPts val="1100"/>
            </a:pPr>
            <a:r>
              <a:rPr lang="it" sz="3500" b="1" dirty="0">
                <a:solidFill>
                  <a:schemeClr val="lt1"/>
                </a:solidFill>
                <a:latin typeface="Calibri"/>
                <a:ea typeface="Calibri"/>
                <a:cs typeface="Calibri"/>
                <a:sym typeface="Calibri"/>
              </a:rPr>
              <a:t>Roles in the Team</a:t>
            </a:r>
            <a:endParaRPr sz="1401" dirty="0"/>
          </a:p>
        </p:txBody>
      </p:sp>
      <p:sp>
        <p:nvSpPr>
          <p:cNvPr id="7" name="textruta 6">
            <a:extLst>
              <a:ext uri="{FF2B5EF4-FFF2-40B4-BE49-F238E27FC236}">
                <a16:creationId xmlns:a16="http://schemas.microsoft.com/office/drawing/2014/main" id="{4FD7F4FF-3933-EB41-6392-AD4C7682B618}"/>
              </a:ext>
            </a:extLst>
          </p:cNvPr>
          <p:cNvSpPr txBox="1"/>
          <p:nvPr/>
        </p:nvSpPr>
        <p:spPr>
          <a:xfrm>
            <a:off x="2482081" y="3306320"/>
            <a:ext cx="5250228" cy="1492716"/>
          </a:xfrm>
          <a:prstGeom prst="rect">
            <a:avLst/>
          </a:prstGeom>
          <a:noFill/>
        </p:spPr>
        <p:txBody>
          <a:bodyPr wrap="square">
            <a:spAutoFit/>
          </a:bodyPr>
          <a:lstStyle/>
          <a:p>
            <a:pPr rtl="0" fontAlgn="base"/>
            <a:r>
              <a:rPr lang="en-GB" sz="2000" dirty="0">
                <a:solidFill>
                  <a:srgbClr val="92D050"/>
                </a:solidFill>
                <a:latin typeface="Calibri" panose="020F0502020204030204" pitchFamily="34" charset="0"/>
                <a:cs typeface="Calibri" panose="020F0502020204030204" pitchFamily="34" charset="0"/>
              </a:rPr>
              <a:t>Focus/outline:</a:t>
            </a:r>
            <a:endParaRPr lang="en-GB" sz="1200" dirty="0">
              <a:solidFill>
                <a:srgbClr val="92D050"/>
              </a:solidFill>
              <a:latin typeface="Calibri" panose="020F0502020204030204" pitchFamily="34" charset="0"/>
              <a:cs typeface="Calibri" panose="020F0502020204030204" pitchFamily="34" charset="0"/>
            </a:endParaRP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What is a territory?</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What are the resources of a territory?</a:t>
            </a:r>
          </a:p>
          <a:p>
            <a:pPr marL="285753" indent="-285753" fontAlgn="base">
              <a:spcAft>
                <a:spcPts val="600"/>
              </a:spcAft>
              <a:buClr>
                <a:schemeClr val="tx2">
                  <a:lumMod val="50000"/>
                </a:schemeClr>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T</a:t>
            </a:r>
            <a:r>
              <a:rPr lang="en-GB" sz="1400" dirty="0">
                <a:solidFill>
                  <a:schemeClr val="tx2">
                    <a:lumMod val="50000"/>
                  </a:schemeClr>
                </a:solidFill>
                <a:latin typeface="Calibri" panose="020F0502020204030204" pitchFamily="34" charset="0"/>
                <a:cs typeface="Calibri" panose="020F0502020204030204" pitchFamily="34" charset="0"/>
              </a:rPr>
              <a:t>erritorial diagnosis in the framework of an ecotourism project</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How to carry out a territorial diagnosis</a:t>
            </a:r>
          </a:p>
        </p:txBody>
      </p:sp>
      <p:sp>
        <p:nvSpPr>
          <p:cNvPr id="9" name="Google Shape;344;p3">
            <a:extLst>
              <a:ext uri="{FF2B5EF4-FFF2-40B4-BE49-F238E27FC236}">
                <a16:creationId xmlns:a16="http://schemas.microsoft.com/office/drawing/2014/main" id="{98EA9272-FE92-C690-7125-26887D35EB24}"/>
              </a:ext>
            </a:extLst>
          </p:cNvPr>
          <p:cNvSpPr/>
          <p:nvPr/>
        </p:nvSpPr>
        <p:spPr>
          <a:xfrm>
            <a:off x="2504953" y="1905000"/>
            <a:ext cx="6164483" cy="72777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dirty="0">
                <a:solidFill>
                  <a:srgbClr val="6D6E71"/>
                </a:solidFill>
                <a:latin typeface="Calibri" panose="020F0502020204030204" pitchFamily="34" charset="0"/>
                <a:cs typeface="Calibri" panose="020F0502020204030204" pitchFamily="34" charset="0"/>
              </a:rPr>
              <a:t>It is a collection of data, an inventory that identifies the strengths and opportunities, as well as the weaknesses and threats, in relation to the environmental, social and economic challenges of your project.</a:t>
            </a:r>
          </a:p>
          <a:p>
            <a:endParaRPr lang="en-GB" sz="1600" dirty="0">
              <a:solidFill>
                <a:schemeClr val="tx2">
                  <a:lumMod val="50000"/>
                </a:schemeClr>
              </a:solidFill>
              <a:latin typeface="Calibri" panose="020F0502020204030204" pitchFamily="34" charset="0"/>
              <a:cs typeface="Calibri" panose="020F0502020204030204" pitchFamily="34" charset="0"/>
            </a:endParaRPr>
          </a:p>
        </p:txBody>
      </p:sp>
      <p:grpSp>
        <p:nvGrpSpPr>
          <p:cNvPr id="4" name="Google Shape;1397;p96">
            <a:extLst>
              <a:ext uri="{FF2B5EF4-FFF2-40B4-BE49-F238E27FC236}">
                <a16:creationId xmlns:a16="http://schemas.microsoft.com/office/drawing/2014/main" id="{35791789-8842-F117-B38F-B0F3FFC378FE}"/>
              </a:ext>
            </a:extLst>
          </p:cNvPr>
          <p:cNvGrpSpPr/>
          <p:nvPr/>
        </p:nvGrpSpPr>
        <p:grpSpPr>
          <a:xfrm>
            <a:off x="7315599" y="3440292"/>
            <a:ext cx="1625203" cy="1173534"/>
            <a:chOff x="12744325" y="814046"/>
            <a:chExt cx="1299026" cy="938006"/>
          </a:xfrm>
        </p:grpSpPr>
        <p:grpSp>
          <p:nvGrpSpPr>
            <p:cNvPr id="5" name="Google Shape;1398;p96">
              <a:extLst>
                <a:ext uri="{FF2B5EF4-FFF2-40B4-BE49-F238E27FC236}">
                  <a16:creationId xmlns:a16="http://schemas.microsoft.com/office/drawing/2014/main" id="{9A59BDAB-EC8C-A503-FA0C-56EC83F5AF60}"/>
                </a:ext>
              </a:extLst>
            </p:cNvPr>
            <p:cNvGrpSpPr/>
            <p:nvPr/>
          </p:nvGrpSpPr>
          <p:grpSpPr>
            <a:xfrm>
              <a:off x="12744325" y="1104978"/>
              <a:ext cx="1299026" cy="647074"/>
              <a:chOff x="12744325" y="1104978"/>
              <a:chExt cx="1299026" cy="647074"/>
            </a:xfrm>
          </p:grpSpPr>
          <p:sp>
            <p:nvSpPr>
              <p:cNvPr id="13" name="Google Shape;1399;p96">
                <a:extLst>
                  <a:ext uri="{FF2B5EF4-FFF2-40B4-BE49-F238E27FC236}">
                    <a16:creationId xmlns:a16="http://schemas.microsoft.com/office/drawing/2014/main" id="{DD3FAE31-B5A5-02A6-07F8-EAA71054674D}"/>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 name="Google Shape;1400;p96">
                <a:extLst>
                  <a:ext uri="{FF2B5EF4-FFF2-40B4-BE49-F238E27FC236}">
                    <a16:creationId xmlns:a16="http://schemas.microsoft.com/office/drawing/2014/main" id="{7B3F3373-0948-A6A2-318A-98E697378406}"/>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5" name="Google Shape;1401;p96">
                <a:extLst>
                  <a:ext uri="{FF2B5EF4-FFF2-40B4-BE49-F238E27FC236}">
                    <a16:creationId xmlns:a16="http://schemas.microsoft.com/office/drawing/2014/main" id="{EE574A7B-18AA-5164-E3BD-FDE5024D039C}"/>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6" name="Google Shape;1402;p96">
              <a:extLst>
                <a:ext uri="{FF2B5EF4-FFF2-40B4-BE49-F238E27FC236}">
                  <a16:creationId xmlns:a16="http://schemas.microsoft.com/office/drawing/2014/main" id="{F38406AD-F3F0-2CBC-D8BD-5CEC5DF08675}"/>
                </a:ext>
              </a:extLst>
            </p:cNvPr>
            <p:cNvGrpSpPr/>
            <p:nvPr/>
          </p:nvGrpSpPr>
          <p:grpSpPr>
            <a:xfrm>
              <a:off x="12906085" y="814046"/>
              <a:ext cx="973856" cy="367809"/>
              <a:chOff x="12906085" y="814046"/>
              <a:chExt cx="973856" cy="367809"/>
            </a:xfrm>
          </p:grpSpPr>
          <p:sp>
            <p:nvSpPr>
              <p:cNvPr id="8" name="Google Shape;1403;p96">
                <a:extLst>
                  <a:ext uri="{FF2B5EF4-FFF2-40B4-BE49-F238E27FC236}">
                    <a16:creationId xmlns:a16="http://schemas.microsoft.com/office/drawing/2014/main" id="{B0075FE3-E7B5-E7F7-12A1-B097A02A897F}"/>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0" name="Google Shape;1404;p96">
                <a:extLst>
                  <a:ext uri="{FF2B5EF4-FFF2-40B4-BE49-F238E27FC236}">
                    <a16:creationId xmlns:a16="http://schemas.microsoft.com/office/drawing/2014/main" id="{35ED0E21-2C55-FC75-BF9D-CC06C5C61E99}"/>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2" name="Google Shape;1405;p96">
                <a:extLst>
                  <a:ext uri="{FF2B5EF4-FFF2-40B4-BE49-F238E27FC236}">
                    <a16:creationId xmlns:a16="http://schemas.microsoft.com/office/drawing/2014/main" id="{95187F9F-A501-3E56-3431-D442B9AFA155}"/>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16" name="Google Shape;379;p64">
            <a:extLst>
              <a:ext uri="{FF2B5EF4-FFF2-40B4-BE49-F238E27FC236}">
                <a16:creationId xmlns:a16="http://schemas.microsoft.com/office/drawing/2014/main" id="{299F989D-3121-B126-6CFB-0D8E9CE5403E}"/>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7" name="Google Shape;456;p68">
            <a:extLst>
              <a:ext uri="{FF2B5EF4-FFF2-40B4-BE49-F238E27FC236}">
                <a16:creationId xmlns:a16="http://schemas.microsoft.com/office/drawing/2014/main" id="{8CD4F5D6-4D68-47AE-D9F0-94EC3AD2697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8" name="Google Shape;457;p68">
            <a:extLst>
              <a:ext uri="{FF2B5EF4-FFF2-40B4-BE49-F238E27FC236}">
                <a16:creationId xmlns:a16="http://schemas.microsoft.com/office/drawing/2014/main" id="{2EECE5B9-BF8D-7A4A-37D3-29C8A4ECFF08}"/>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9" name="Google Shape;458;p68">
            <a:extLst>
              <a:ext uri="{FF2B5EF4-FFF2-40B4-BE49-F238E27FC236}">
                <a16:creationId xmlns:a16="http://schemas.microsoft.com/office/drawing/2014/main" id="{37712A01-D271-1C24-4288-90D928A7521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268031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5B1335AA-0331-3170-A6D3-A2D447E21E68}"/>
            </a:ext>
          </a:extLst>
        </p:cNvPr>
        <p:cNvGrpSpPr/>
        <p:nvPr/>
      </p:nvGrpSpPr>
      <p:grpSpPr>
        <a:xfrm>
          <a:off x="0" y="0"/>
          <a:ext cx="0" cy="0"/>
          <a:chOff x="0" y="0"/>
          <a:chExt cx="0" cy="0"/>
        </a:xfrm>
      </p:grpSpPr>
      <p:sp>
        <p:nvSpPr>
          <p:cNvPr id="456" name="Google Shape;456;p68">
            <a:extLst>
              <a:ext uri="{FF2B5EF4-FFF2-40B4-BE49-F238E27FC236}">
                <a16:creationId xmlns:a16="http://schemas.microsoft.com/office/drawing/2014/main" id="{15DCF323-E296-BF09-6C7B-99EEB69567B3}"/>
              </a:ext>
            </a:extLst>
          </p:cNvPr>
          <p:cNvSpPr txBox="1">
            <a:spLocks noGrp="1"/>
          </p:cNvSpPr>
          <p:nvPr>
            <p:ph type="body" idx="1"/>
          </p:nvPr>
        </p:nvSpPr>
        <p:spPr>
          <a:xfrm>
            <a:off x="0" y="1358137"/>
            <a:ext cx="2291115" cy="1198668"/>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Territorial diagnosis</a:t>
            </a:r>
          </a:p>
          <a:p>
            <a:pPr marL="0" indent="0">
              <a:lnSpc>
                <a:spcPct val="82058"/>
              </a:lnSpc>
            </a:pPr>
            <a:endParaRPr lang="en-GB" sz="3600" b="1" dirty="0">
              <a:solidFill>
                <a:srgbClr val="8ECC4E"/>
              </a:solidFill>
              <a:latin typeface="Calibri" panose="020F0502020204030204" pitchFamily="34" charset="0"/>
              <a:cs typeface="Calibri" panose="020F0502020204030204" pitchFamily="34" charset="0"/>
            </a:endParaRPr>
          </a:p>
          <a:p>
            <a:pPr marL="0" indent="0">
              <a:lnSpc>
                <a:spcPct val="82058"/>
              </a:lnSpc>
            </a:pPr>
            <a:endParaRPr sz="3401" dirty="0"/>
          </a:p>
        </p:txBody>
      </p:sp>
      <p:sp>
        <p:nvSpPr>
          <p:cNvPr id="457" name="Google Shape;457;p68">
            <a:extLst>
              <a:ext uri="{FF2B5EF4-FFF2-40B4-BE49-F238E27FC236}">
                <a16:creationId xmlns:a16="http://schemas.microsoft.com/office/drawing/2014/main" id="{A633385B-8DAE-6736-CACB-82C80B9A412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594072E1-7092-D7C6-84DF-1F8D4F2B92B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0EE381B3-8101-D576-0AA3-7BE8DDDFDD6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11</a:t>
            </a:fld>
            <a:endParaRPr dirty="0"/>
          </a:p>
        </p:txBody>
      </p:sp>
      <p:sp>
        <p:nvSpPr>
          <p:cNvPr id="460" name="Google Shape;460;p68">
            <a:extLst>
              <a:ext uri="{FF2B5EF4-FFF2-40B4-BE49-F238E27FC236}">
                <a16:creationId xmlns:a16="http://schemas.microsoft.com/office/drawing/2014/main" id="{D93932B1-7499-CA7D-4DE6-73AB18F23A7E}"/>
              </a:ext>
            </a:extLst>
          </p:cNvPr>
          <p:cNvSpPr txBox="1"/>
          <p:nvPr/>
        </p:nvSpPr>
        <p:spPr>
          <a:xfrm>
            <a:off x="2683709" y="439549"/>
            <a:ext cx="5985727" cy="4350129"/>
          </a:xfrm>
          <a:prstGeom prst="rect">
            <a:avLst/>
          </a:prstGeom>
          <a:noFill/>
          <a:ln>
            <a:noFill/>
          </a:ln>
        </p:spPr>
        <p:txBody>
          <a:bodyPr spcFirstLastPara="1" wrap="square" lIns="0" tIns="10124" rIns="0" bIns="0" anchor="t" anchorCtr="0">
            <a:spAutoFit/>
          </a:bodyPr>
          <a:lstStyle/>
          <a:p>
            <a:r>
              <a:rPr lang="en-GB" sz="1600" dirty="0">
                <a:solidFill>
                  <a:schemeClr val="tx2">
                    <a:lumMod val="50000"/>
                  </a:schemeClr>
                </a:solidFill>
                <a:latin typeface="Calibri" panose="020F0502020204030204" pitchFamily="34" charset="0"/>
                <a:cs typeface="Calibri" panose="020F0502020204030204" pitchFamily="34" charset="0"/>
              </a:rPr>
              <a:t>Ecotourism needs to go beyond the notion of historical heritage (monuments) to extend its scope to natural heritage, know-how, local products and local cultures. </a:t>
            </a:r>
            <a:endParaRPr lang="en-GB" b="1" dirty="0">
              <a:solidFill>
                <a:srgbClr val="8ECC4E"/>
              </a:solidFill>
              <a:latin typeface="Calibri" panose="020F0502020204030204" pitchFamily="34" charset="0"/>
              <a:cs typeface="Calibri" panose="020F0502020204030204" pitchFamily="34" charset="0"/>
            </a:endParaRPr>
          </a:p>
          <a:p>
            <a:endParaRPr lang="en-GB" sz="1400" b="1" dirty="0">
              <a:solidFill>
                <a:srgbClr val="8ECC4E"/>
              </a:solidFill>
              <a:latin typeface="Calibri" panose="020F0502020204030204" pitchFamily="34" charset="0"/>
              <a:cs typeface="Calibri" panose="020F0502020204030204" pitchFamily="34" charset="0"/>
            </a:endParaRPr>
          </a:p>
          <a:p>
            <a:r>
              <a:rPr lang="en-GB" sz="1800" b="1" dirty="0">
                <a:solidFill>
                  <a:schemeClr val="accent4"/>
                </a:solidFill>
                <a:latin typeface="Calibri" panose="020F0502020204030204" pitchFamily="34" charset="0"/>
                <a:cs typeface="Calibri" panose="020F0502020204030204" pitchFamily="34" charset="0"/>
              </a:rPr>
              <a:t>HOW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By placing particular emphasis on everything that characterises an ecotourism project and in particular  on:</a:t>
            </a:r>
          </a:p>
          <a:p>
            <a:pPr marL="285750" indent="-285750" rtl="0">
              <a:buFont typeface="Wingdings" pitchFamily="2" charset="2"/>
              <a:buChar char="v"/>
            </a:pPr>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Sustainable practices in the chosen area</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Natural and environmental resources and their conservation</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Cultural exchanges and socio-cultural dynamics</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Infrastructure sustainability</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The area's tourism situation</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Economic dynamics and wealth distribution</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79;p64">
            <a:extLst>
              <a:ext uri="{FF2B5EF4-FFF2-40B4-BE49-F238E27FC236}">
                <a16:creationId xmlns:a16="http://schemas.microsoft.com/office/drawing/2014/main" id="{DA29B646-F7C9-DF08-7565-317B85BE1091}"/>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E0E823F2-DA44-269B-7CDF-72042621714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5" name="Google Shape;457;p68">
            <a:extLst>
              <a:ext uri="{FF2B5EF4-FFF2-40B4-BE49-F238E27FC236}">
                <a16:creationId xmlns:a16="http://schemas.microsoft.com/office/drawing/2014/main" id="{260F4303-65C0-B994-B3DF-5E36FDE5FDEB}"/>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6" name="Google Shape;458;p68">
            <a:extLst>
              <a:ext uri="{FF2B5EF4-FFF2-40B4-BE49-F238E27FC236}">
                <a16:creationId xmlns:a16="http://schemas.microsoft.com/office/drawing/2014/main" id="{A8FDF83B-B565-4524-3C38-89C6D8470C9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907387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BE2FD551-2662-80CC-309C-23AEBD50AF8B}"/>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E7F85483-1401-3E08-64EF-CA49D2AA45E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FB1D98CD-2896-BB32-ABF5-8F54D729EC5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12</a:t>
            </a:fld>
            <a:endParaRPr dirty="0"/>
          </a:p>
        </p:txBody>
      </p:sp>
      <p:sp>
        <p:nvSpPr>
          <p:cNvPr id="460" name="Google Shape;460;p68">
            <a:extLst>
              <a:ext uri="{FF2B5EF4-FFF2-40B4-BE49-F238E27FC236}">
                <a16:creationId xmlns:a16="http://schemas.microsoft.com/office/drawing/2014/main" id="{58F85658-9DF1-CFF5-9FA3-4522801C317D}"/>
              </a:ext>
            </a:extLst>
          </p:cNvPr>
          <p:cNvSpPr txBox="1"/>
          <p:nvPr/>
        </p:nvSpPr>
        <p:spPr>
          <a:xfrm>
            <a:off x="2588941" y="1239290"/>
            <a:ext cx="6328813" cy="2688007"/>
          </a:xfrm>
          <a:prstGeom prst="rect">
            <a:avLst/>
          </a:prstGeom>
          <a:noFill/>
          <a:ln>
            <a:noFill/>
          </a:ln>
        </p:spPr>
        <p:txBody>
          <a:bodyPr spcFirstLastPara="1" wrap="square" lIns="0" tIns="10124" rIns="0" bIns="0" anchor="t" anchorCtr="0">
            <a:spAutoFit/>
          </a:bodyPr>
          <a:lstStyle/>
          <a:p>
            <a:endParaRPr lang="en-GB" sz="1600" b="1" dirty="0">
              <a:solidFill>
                <a:srgbClr val="8ECC4E"/>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It is </a:t>
            </a:r>
            <a:r>
              <a:rPr lang="en-GB" sz="1600" b="1" dirty="0">
                <a:solidFill>
                  <a:schemeClr val="tx2">
                    <a:lumMod val="50000"/>
                  </a:schemeClr>
                </a:solidFill>
                <a:latin typeface="Calibri" panose="020F0502020204030204" pitchFamily="34" charset="0"/>
                <a:cs typeface="Calibri" panose="020F0502020204030204" pitchFamily="34" charset="0"/>
              </a:rPr>
              <a:t>a delimited geographical space </a:t>
            </a:r>
            <a:r>
              <a:rPr lang="en-GB" sz="1600" dirty="0">
                <a:solidFill>
                  <a:schemeClr val="tx2">
                    <a:lumMod val="50000"/>
                  </a:schemeClr>
                </a:solidFill>
                <a:latin typeface="Calibri" panose="020F0502020204030204" pitchFamily="34" charset="0"/>
                <a:cs typeface="Calibri" panose="020F0502020204030204" pitchFamily="34" charset="0"/>
              </a:rPr>
              <a:t>(in our case, the territory you have chosen for your project)</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in which </a:t>
            </a:r>
            <a:r>
              <a:rPr lang="en-GB" sz="1600" i="1" dirty="0">
                <a:solidFill>
                  <a:schemeClr val="tx2">
                    <a:lumMod val="50000"/>
                  </a:schemeClr>
                </a:solidFill>
                <a:latin typeface="Calibri" panose="020F0502020204030204" pitchFamily="34" charset="0"/>
                <a:cs typeface="Calibri" panose="020F0502020204030204" pitchFamily="34" charset="0"/>
              </a:rPr>
              <a:t>tangible and intangible resources </a:t>
            </a:r>
            <a:r>
              <a:rPr lang="en-GB" sz="1600" dirty="0">
                <a:solidFill>
                  <a:schemeClr val="tx2">
                    <a:lumMod val="50000"/>
                  </a:schemeClr>
                </a:solidFill>
                <a:latin typeface="Calibri" panose="020F0502020204030204" pitchFamily="34" charset="0"/>
                <a:cs typeface="Calibri" panose="020F0502020204030204" pitchFamily="34" charset="0"/>
              </a:rPr>
              <a:t>are brought together</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within which </a:t>
            </a:r>
            <a:r>
              <a:rPr lang="en-GB" sz="1600" i="1" dirty="0">
                <a:solidFill>
                  <a:schemeClr val="tx2">
                    <a:lumMod val="50000"/>
                  </a:schemeClr>
                </a:solidFill>
                <a:latin typeface="Calibri" panose="020F0502020204030204" pitchFamily="34" charset="0"/>
                <a:cs typeface="Calibri" panose="020F0502020204030204" pitchFamily="34" charset="0"/>
              </a:rPr>
              <a:t>people act and interact </a:t>
            </a:r>
            <a:r>
              <a:rPr lang="en-GB" sz="1600" dirty="0">
                <a:solidFill>
                  <a:schemeClr val="tx2">
                    <a:lumMod val="50000"/>
                  </a:schemeClr>
                </a:solidFill>
                <a:latin typeface="Calibri" panose="020F0502020204030204" pitchFamily="34" charset="0"/>
                <a:cs typeface="Calibri" panose="020F0502020204030204" pitchFamily="34" charset="0"/>
              </a:rPr>
              <a:t>(a social space) through 	social, cultural and economic exchanges. </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and who </a:t>
            </a:r>
            <a:r>
              <a:rPr lang="en-GB" sz="1600" i="1" dirty="0">
                <a:solidFill>
                  <a:schemeClr val="tx2">
                    <a:lumMod val="50000"/>
                  </a:schemeClr>
                </a:solidFill>
                <a:latin typeface="Calibri" panose="020F0502020204030204" pitchFamily="34" charset="0"/>
                <a:cs typeface="Calibri" panose="020F0502020204030204" pitchFamily="34" charset="0"/>
              </a:rPr>
              <a:t>share a history and a culture</a:t>
            </a:r>
            <a:r>
              <a:rPr lang="en-GB" sz="1600" dirty="0">
                <a:solidFill>
                  <a:schemeClr val="tx2">
                    <a:lumMod val="50000"/>
                  </a:schemeClr>
                </a:solidFill>
                <a:latin typeface="Calibri" panose="020F0502020204030204" pitchFamily="34" charset="0"/>
                <a:cs typeface="Calibri" panose="020F0502020204030204" pitchFamily="34" charset="0"/>
              </a:rPr>
              <a:t>.</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594;p72">
            <a:extLst>
              <a:ext uri="{FF2B5EF4-FFF2-40B4-BE49-F238E27FC236}">
                <a16:creationId xmlns:a16="http://schemas.microsoft.com/office/drawing/2014/main" id="{A2961E71-E8AF-72DD-91D8-14053432466D}"/>
              </a:ext>
            </a:extLst>
          </p:cNvPr>
          <p:cNvSpPr txBox="1">
            <a:spLocks/>
          </p:cNvSpPr>
          <p:nvPr/>
        </p:nvSpPr>
        <p:spPr>
          <a:xfrm>
            <a:off x="2490257" y="586909"/>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What Is A Territory?</a:t>
            </a:r>
          </a:p>
        </p:txBody>
      </p:sp>
      <p:sp>
        <p:nvSpPr>
          <p:cNvPr id="4" name="Höger 3">
            <a:extLst>
              <a:ext uri="{FF2B5EF4-FFF2-40B4-BE49-F238E27FC236}">
                <a16:creationId xmlns:a16="http://schemas.microsoft.com/office/drawing/2014/main" id="{D4D9B409-5CBB-E019-6D42-3C52F00A5919}"/>
              </a:ext>
            </a:extLst>
          </p:cNvPr>
          <p:cNvSpPr/>
          <p:nvPr/>
        </p:nvSpPr>
        <p:spPr>
          <a:xfrm>
            <a:off x="2808632" y="2334397"/>
            <a:ext cx="551498" cy="45719"/>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öger 4">
            <a:extLst>
              <a:ext uri="{FF2B5EF4-FFF2-40B4-BE49-F238E27FC236}">
                <a16:creationId xmlns:a16="http://schemas.microsoft.com/office/drawing/2014/main" id="{159F2B45-1D24-E63A-8A14-0F14B36CDC18}"/>
              </a:ext>
            </a:extLst>
          </p:cNvPr>
          <p:cNvSpPr/>
          <p:nvPr/>
        </p:nvSpPr>
        <p:spPr>
          <a:xfrm flipV="1">
            <a:off x="2808631" y="2812042"/>
            <a:ext cx="551498" cy="51755"/>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öger 5">
            <a:extLst>
              <a:ext uri="{FF2B5EF4-FFF2-40B4-BE49-F238E27FC236}">
                <a16:creationId xmlns:a16="http://schemas.microsoft.com/office/drawing/2014/main" id="{11904ED2-A031-60B9-A117-B0CDD3A6D012}"/>
              </a:ext>
            </a:extLst>
          </p:cNvPr>
          <p:cNvSpPr/>
          <p:nvPr/>
        </p:nvSpPr>
        <p:spPr>
          <a:xfrm>
            <a:off x="2808631" y="3572569"/>
            <a:ext cx="551499" cy="51755"/>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Google Shape;379;p64">
            <a:extLst>
              <a:ext uri="{FF2B5EF4-FFF2-40B4-BE49-F238E27FC236}">
                <a16:creationId xmlns:a16="http://schemas.microsoft.com/office/drawing/2014/main" id="{672A84AC-4130-0F15-1218-96BB6AD5A6C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EC9A457E-DF4F-608D-CBFE-362E7347283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50554264-A4BB-C991-28AB-7C0D8BF97A9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4" name="Google Shape;458;p68">
            <a:extLst>
              <a:ext uri="{FF2B5EF4-FFF2-40B4-BE49-F238E27FC236}">
                <a16:creationId xmlns:a16="http://schemas.microsoft.com/office/drawing/2014/main" id="{52ED870A-F76D-98EC-136E-96228994BA5D}"/>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627533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EC7D1DCD-A285-AF03-0BEB-48858DA897F3}"/>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A89D7225-EE26-1CEA-E923-03C66D58F00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13</a:t>
            </a:fld>
            <a:endParaRPr dirty="0"/>
          </a:p>
        </p:txBody>
      </p:sp>
      <p:sp>
        <p:nvSpPr>
          <p:cNvPr id="460" name="Google Shape;460;p68">
            <a:extLst>
              <a:ext uri="{FF2B5EF4-FFF2-40B4-BE49-F238E27FC236}">
                <a16:creationId xmlns:a16="http://schemas.microsoft.com/office/drawing/2014/main" id="{537499E9-D131-0F79-4AF2-627785B0EF9C}"/>
              </a:ext>
            </a:extLst>
          </p:cNvPr>
          <p:cNvSpPr txBox="1"/>
          <p:nvPr/>
        </p:nvSpPr>
        <p:spPr>
          <a:xfrm>
            <a:off x="2504953" y="1305666"/>
            <a:ext cx="6230347" cy="1487550"/>
          </a:xfrm>
          <a:prstGeom prst="rect">
            <a:avLst/>
          </a:prstGeom>
          <a:noFill/>
          <a:ln>
            <a:noFill/>
          </a:ln>
        </p:spPr>
        <p:txBody>
          <a:bodyPr spcFirstLastPara="1" wrap="square" lIns="0" tIns="10124" rIns="0" bIns="0" anchor="t" anchorCtr="0">
            <a:spAutoFit/>
          </a:bodyPr>
          <a:lstStyle/>
          <a:p>
            <a:endParaRPr lang="en-GB" sz="1600" b="1" dirty="0">
              <a:solidFill>
                <a:srgbClr val="8ECC4E"/>
              </a:solidFill>
              <a:latin typeface="Calibri" panose="020F0502020204030204" pitchFamily="34" charset="0"/>
              <a:cs typeface="Calibri" panose="020F0502020204030204" pitchFamily="34" charset="0"/>
            </a:endParaRPr>
          </a:p>
          <a:p>
            <a:pPr marL="285750" indent="-285750" rtl="0">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Tangible resources: natural and environmental resources, equipment and infrastructure, buildings, agricultural, craft and/or industrial products, transport routes, facilities, etc.</a:t>
            </a:r>
          </a:p>
          <a:p>
            <a:pPr marL="285750" indent="-285750" rtl="0">
              <a:buClr>
                <a:schemeClr val="tx2">
                  <a:lumMod val="50000"/>
                </a:schemeClr>
              </a:buClr>
              <a:buFont typeface="Wingdings" pitchFamily="2" charset="2"/>
              <a:buChar char="v"/>
            </a:pPr>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rtl="0">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Intangible resources: know-how, cultural heritage, social dynamics</a:t>
            </a:r>
          </a:p>
        </p:txBody>
      </p:sp>
      <p:sp>
        <p:nvSpPr>
          <p:cNvPr id="2" name="Google Shape;594;p72">
            <a:extLst>
              <a:ext uri="{FF2B5EF4-FFF2-40B4-BE49-F238E27FC236}">
                <a16:creationId xmlns:a16="http://schemas.microsoft.com/office/drawing/2014/main" id="{A5A35910-482F-C681-E8D8-469636A27080}"/>
              </a:ext>
            </a:extLst>
          </p:cNvPr>
          <p:cNvSpPr txBox="1">
            <a:spLocks/>
          </p:cNvSpPr>
          <p:nvPr/>
        </p:nvSpPr>
        <p:spPr>
          <a:xfrm>
            <a:off x="2405369" y="571203"/>
            <a:ext cx="6402201"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What Are The Resources Of A Territory?</a:t>
            </a:r>
            <a:endParaRPr lang="sv-SE" dirty="0"/>
          </a:p>
          <a:p>
            <a:pPr marL="0" indent="0"/>
            <a:endParaRPr lang="sv-SE" dirty="0">
              <a:solidFill>
                <a:srgbClr val="FF9933"/>
              </a:solidFill>
            </a:endParaRPr>
          </a:p>
        </p:txBody>
      </p:sp>
      <p:sp>
        <p:nvSpPr>
          <p:cNvPr id="4" name="textruta 3">
            <a:extLst>
              <a:ext uri="{FF2B5EF4-FFF2-40B4-BE49-F238E27FC236}">
                <a16:creationId xmlns:a16="http://schemas.microsoft.com/office/drawing/2014/main" id="{E55345EE-9AFD-6879-A430-96181402BA99}"/>
              </a:ext>
            </a:extLst>
          </p:cNvPr>
          <p:cNvSpPr txBox="1"/>
          <p:nvPr/>
        </p:nvSpPr>
        <p:spPr>
          <a:xfrm>
            <a:off x="2425689" y="3046495"/>
            <a:ext cx="6105569" cy="642035"/>
          </a:xfrm>
          <a:prstGeom prst="rect">
            <a:avLst/>
          </a:prstGeom>
          <a:noFill/>
        </p:spPr>
        <p:txBody>
          <a:bodyPr wrap="square">
            <a:spAutoFit/>
          </a:bodyPr>
          <a:lstStyle/>
          <a:p>
            <a:pPr>
              <a:lnSpc>
                <a:spcPct val="115000"/>
              </a:lnSpc>
              <a:spcAft>
                <a:spcPts val="800"/>
              </a:spcAft>
            </a:pPr>
            <a:r>
              <a:rPr lang="en-GB" i="1" dirty="0">
                <a:solidFill>
                  <a:schemeClr val="tx2">
                    <a:lumMod val="50000"/>
                  </a:schemeClr>
                </a:solidFill>
                <a:latin typeface="Calibri" panose="020F0502020204030204" pitchFamily="34" charset="0"/>
                <a:ea typeface="Aptos" panose="020B0004020202020204" pitchFamily="34" charset="0"/>
                <a:cs typeface="Calibri" panose="020F0502020204030204" pitchFamily="34" charset="0"/>
              </a:rPr>
              <a:t> </a:t>
            </a:r>
            <a:r>
              <a:rPr lang="en-GB" sz="1600" i="1" dirty="0">
                <a:solidFill>
                  <a:schemeClr val="tx2">
                    <a:lumMod val="50000"/>
                  </a:schemeClr>
                </a:solidFill>
                <a:latin typeface="Calibri" panose="020F0502020204030204" pitchFamily="34" charset="0"/>
                <a:ea typeface="Aptos" panose="020B0004020202020204" pitchFamily="34" charset="0"/>
                <a:cs typeface="Calibri" panose="020F0502020204030204" pitchFamily="34" charset="0"/>
              </a:rPr>
              <a:t>A</a:t>
            </a:r>
            <a:r>
              <a:rPr lang="en-GB" sz="1600" i="1" dirty="0">
                <a:solidFill>
                  <a:schemeClr val="tx2">
                    <a:lumMod val="50000"/>
                  </a:schemeClr>
                </a:solidFill>
                <a:effectLst/>
                <a:latin typeface="Calibri" panose="020F0502020204030204" pitchFamily="34" charset="0"/>
                <a:ea typeface="Aptos" panose="020B0004020202020204" pitchFamily="34" charset="0"/>
                <a:cs typeface="Calibri" panose="020F0502020204030204" pitchFamily="34" charset="0"/>
              </a:rPr>
              <a:t>n ecotourism project will seek to identify and develop resources that are specific to the targeted area and that set it apart from other areas.</a:t>
            </a:r>
            <a:endParaRPr lang="sv-SE" sz="1400" i="1" dirty="0">
              <a:solidFill>
                <a:schemeClr val="tx2">
                  <a:lumMod val="50000"/>
                </a:schemeClr>
              </a:solidFill>
              <a:effectLst/>
              <a:latin typeface="Calibri" panose="020F0502020204030204" pitchFamily="34" charset="0"/>
              <a:ea typeface="Aptos" panose="020B0004020202020204" pitchFamily="34" charset="0"/>
              <a:cs typeface="Calibri" panose="020F0502020204030204" pitchFamily="34" charset="0"/>
            </a:endParaRPr>
          </a:p>
        </p:txBody>
      </p:sp>
      <p:sp>
        <p:nvSpPr>
          <p:cNvPr id="24" name="Google Shape;379;p64">
            <a:extLst>
              <a:ext uri="{FF2B5EF4-FFF2-40B4-BE49-F238E27FC236}">
                <a16:creationId xmlns:a16="http://schemas.microsoft.com/office/drawing/2014/main" id="{14413422-B16D-F585-B8AA-F19C0AD11E1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25" name="Google Shape;456;p68">
            <a:extLst>
              <a:ext uri="{FF2B5EF4-FFF2-40B4-BE49-F238E27FC236}">
                <a16:creationId xmlns:a16="http://schemas.microsoft.com/office/drawing/2014/main" id="{4FB2A15E-3827-3F8C-E60C-B8EA064E3917}"/>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26" name="Google Shape;457;p68">
            <a:extLst>
              <a:ext uri="{FF2B5EF4-FFF2-40B4-BE49-F238E27FC236}">
                <a16:creationId xmlns:a16="http://schemas.microsoft.com/office/drawing/2014/main" id="{8B34507F-E9C1-5E4B-3805-26AC7188F13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27" name="Google Shape;458;p68">
            <a:extLst>
              <a:ext uri="{FF2B5EF4-FFF2-40B4-BE49-F238E27FC236}">
                <a16:creationId xmlns:a16="http://schemas.microsoft.com/office/drawing/2014/main" id="{7774ADBB-716B-0897-6FE5-2D4ED3BBE87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47816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529AECB0-61BE-EF65-2A41-7B856855FF44}"/>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ED060C17-13FB-F36C-EEE2-2D3952E3BA6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2DB286C8-0B8E-4D89-5657-82FFFD98754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14</a:t>
            </a:fld>
            <a:endParaRPr dirty="0"/>
          </a:p>
        </p:txBody>
      </p:sp>
      <p:sp>
        <p:nvSpPr>
          <p:cNvPr id="460" name="Google Shape;460;p68">
            <a:extLst>
              <a:ext uri="{FF2B5EF4-FFF2-40B4-BE49-F238E27FC236}">
                <a16:creationId xmlns:a16="http://schemas.microsoft.com/office/drawing/2014/main" id="{BD19EB2D-CB90-911C-E3FA-55EE542995C4}"/>
              </a:ext>
            </a:extLst>
          </p:cNvPr>
          <p:cNvSpPr txBox="1"/>
          <p:nvPr/>
        </p:nvSpPr>
        <p:spPr>
          <a:xfrm>
            <a:off x="2702560" y="1449015"/>
            <a:ext cx="6189917" cy="3366655"/>
          </a:xfrm>
          <a:prstGeom prst="rect">
            <a:avLst/>
          </a:prstGeom>
          <a:noFill/>
          <a:ln>
            <a:noFill/>
          </a:ln>
        </p:spPr>
        <p:txBody>
          <a:bodyPr spcFirstLastPara="1" wrap="square" lIns="0" tIns="10124" rIns="0" bIns="0" anchor="t" anchorCtr="0">
            <a:spAutoFit/>
          </a:bodyPr>
          <a:lstStyle/>
          <a:p>
            <a:r>
              <a:rPr lang="en-GB" sz="1600" b="1" dirty="0">
                <a:solidFill>
                  <a:schemeClr val="accent4"/>
                </a:solidFill>
                <a:latin typeface="Calibri" panose="020F0502020204030204" pitchFamily="34" charset="0"/>
                <a:cs typeface="Calibri" panose="020F0502020204030204" pitchFamily="34" charset="0"/>
              </a:rPr>
              <a:t>What is it?</a:t>
            </a:r>
            <a:endParaRPr lang="en-GB" sz="1600" dirty="0">
              <a:solidFill>
                <a:schemeClr val="accent4"/>
              </a:solidFill>
              <a:latin typeface="Calibri" panose="020F0502020204030204" pitchFamily="34" charset="0"/>
              <a:cs typeface="Calibri" panose="020F0502020204030204" pitchFamily="34" charset="0"/>
            </a:endParaRPr>
          </a:p>
          <a:p>
            <a:r>
              <a:rPr lang="en-GB" sz="1401" dirty="0">
                <a:solidFill>
                  <a:schemeClr val="tx2">
                    <a:lumMod val="50000"/>
                  </a:schemeClr>
                </a:solidFill>
                <a:latin typeface="Calibri" panose="020F0502020204030204" pitchFamily="34" charset="0"/>
                <a:cs typeface="Calibri" panose="020F0502020204030204" pitchFamily="34" charset="0"/>
              </a:rPr>
              <a:t>An analysis of the area in relation to the environmental and ecological dimension in general, and the ecotourism dimension in particular, of your project or of the activity you wish to initiate.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401" dirty="0">
                <a:solidFill>
                  <a:schemeClr val="tx2">
                    <a:lumMod val="50000"/>
                  </a:schemeClr>
                </a:solidFill>
                <a:latin typeface="Calibri" panose="020F0502020204030204" pitchFamily="34" charset="0"/>
                <a:cs typeface="Calibri" panose="020F0502020204030204" pitchFamily="34" charset="0"/>
              </a:rPr>
              <a:t>It has several objectives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To get to know and to understand an area/region that interests you</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To identify and get to know local stakeholders directly and indirectly involved in environmental and tourism issues</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To initiate and to facilitate the mobilisation of key local stakeholders</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To provide a tool for strategic planning of your initiative by identifying objectives, actions, implementation methods and resource allocation.</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594;p72">
            <a:extLst>
              <a:ext uri="{FF2B5EF4-FFF2-40B4-BE49-F238E27FC236}">
                <a16:creationId xmlns:a16="http://schemas.microsoft.com/office/drawing/2014/main" id="{2AF59C72-6AD8-8AB0-F03B-728548B8C5BA}"/>
              </a:ext>
            </a:extLst>
          </p:cNvPr>
          <p:cNvSpPr txBox="1">
            <a:spLocks/>
          </p:cNvSpPr>
          <p:nvPr/>
        </p:nvSpPr>
        <p:spPr>
          <a:xfrm>
            <a:off x="2534161" y="408643"/>
            <a:ext cx="5929205" cy="78692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Territorial Diagnosis In The Framework Of An Ecotourism Project</a:t>
            </a:r>
          </a:p>
          <a:p>
            <a:pPr marL="0" indent="0"/>
            <a:endParaRPr lang="sv-SE" dirty="0">
              <a:solidFill>
                <a:srgbClr val="FF9933"/>
              </a:solidFill>
            </a:endParaRPr>
          </a:p>
        </p:txBody>
      </p:sp>
      <p:sp>
        <p:nvSpPr>
          <p:cNvPr id="7" name="Google Shape;379;p64">
            <a:extLst>
              <a:ext uri="{FF2B5EF4-FFF2-40B4-BE49-F238E27FC236}">
                <a16:creationId xmlns:a16="http://schemas.microsoft.com/office/drawing/2014/main" id="{14446D2F-B0CF-04DC-685F-7A50A7CD425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8" name="Google Shape;456;p68">
            <a:extLst>
              <a:ext uri="{FF2B5EF4-FFF2-40B4-BE49-F238E27FC236}">
                <a16:creationId xmlns:a16="http://schemas.microsoft.com/office/drawing/2014/main" id="{B40ADEC5-BA57-8686-AA23-BE5725057F9E}"/>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9" name="Google Shape;457;p68">
            <a:extLst>
              <a:ext uri="{FF2B5EF4-FFF2-40B4-BE49-F238E27FC236}">
                <a16:creationId xmlns:a16="http://schemas.microsoft.com/office/drawing/2014/main" id="{8C965AEF-53B6-A58E-B61B-902C75D13488}"/>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0" name="Google Shape;458;p68">
            <a:extLst>
              <a:ext uri="{FF2B5EF4-FFF2-40B4-BE49-F238E27FC236}">
                <a16:creationId xmlns:a16="http://schemas.microsoft.com/office/drawing/2014/main" id="{B8BE7534-94F0-A5A4-D280-B07633F693E0}"/>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01727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1D732E6C-E42F-3D98-5598-414F58AA7C7A}"/>
            </a:ext>
          </a:extLst>
        </p:cNvPr>
        <p:cNvGrpSpPr/>
        <p:nvPr/>
      </p:nvGrpSpPr>
      <p:grpSpPr>
        <a:xfrm>
          <a:off x="0" y="0"/>
          <a:ext cx="0" cy="0"/>
          <a:chOff x="0" y="0"/>
          <a:chExt cx="0" cy="0"/>
        </a:xfrm>
      </p:grpSpPr>
      <p:sp>
        <p:nvSpPr>
          <p:cNvPr id="456" name="Google Shape;456;p68">
            <a:extLst>
              <a:ext uri="{FF2B5EF4-FFF2-40B4-BE49-F238E27FC236}">
                <a16:creationId xmlns:a16="http://schemas.microsoft.com/office/drawing/2014/main" id="{93A306F0-06E1-44DD-AD12-A01346A46E50}"/>
              </a:ext>
            </a:extLst>
          </p:cNvPr>
          <p:cNvSpPr txBox="1">
            <a:spLocks noGrp="1"/>
          </p:cNvSpPr>
          <p:nvPr>
            <p:ph type="body" idx="1"/>
          </p:nvPr>
        </p:nvSpPr>
        <p:spPr>
          <a:xfrm>
            <a:off x="0" y="1358137"/>
            <a:ext cx="2291115" cy="1198668"/>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Territorial diagnosis</a:t>
            </a:r>
          </a:p>
          <a:p>
            <a:pPr marL="0" indent="0">
              <a:lnSpc>
                <a:spcPct val="82058"/>
              </a:lnSpc>
            </a:pPr>
            <a:endParaRPr lang="en-GB" sz="3600" b="1" dirty="0">
              <a:solidFill>
                <a:srgbClr val="8ECC4E"/>
              </a:solidFill>
              <a:latin typeface="Calibri" panose="020F0502020204030204" pitchFamily="34" charset="0"/>
              <a:cs typeface="Calibri" panose="020F0502020204030204" pitchFamily="34" charset="0"/>
            </a:endParaRPr>
          </a:p>
          <a:p>
            <a:pPr marL="0" indent="0">
              <a:lnSpc>
                <a:spcPct val="82058"/>
              </a:lnSpc>
            </a:pPr>
            <a:endParaRPr sz="3401" dirty="0"/>
          </a:p>
        </p:txBody>
      </p:sp>
      <p:cxnSp>
        <p:nvCxnSpPr>
          <p:cNvPr id="458" name="Google Shape;458;p68">
            <a:extLst>
              <a:ext uri="{FF2B5EF4-FFF2-40B4-BE49-F238E27FC236}">
                <a16:creationId xmlns:a16="http://schemas.microsoft.com/office/drawing/2014/main" id="{C14CF21B-C69D-0834-5340-045E9D2426E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C72FDCBC-2132-F08A-56BC-BAC14D93057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15</a:t>
            </a:fld>
            <a:endParaRPr dirty="0"/>
          </a:p>
        </p:txBody>
      </p:sp>
      <p:sp>
        <p:nvSpPr>
          <p:cNvPr id="460" name="Google Shape;460;p68">
            <a:extLst>
              <a:ext uri="{FF2B5EF4-FFF2-40B4-BE49-F238E27FC236}">
                <a16:creationId xmlns:a16="http://schemas.microsoft.com/office/drawing/2014/main" id="{325982B8-A648-70B5-36BA-1A8E336CE31E}"/>
              </a:ext>
            </a:extLst>
          </p:cNvPr>
          <p:cNvSpPr txBox="1"/>
          <p:nvPr/>
        </p:nvSpPr>
        <p:spPr>
          <a:xfrm>
            <a:off x="2648934" y="1223480"/>
            <a:ext cx="6539593" cy="1225940"/>
          </a:xfrm>
          <a:prstGeom prst="rect">
            <a:avLst/>
          </a:prstGeom>
          <a:noFill/>
          <a:ln>
            <a:noFill/>
          </a:ln>
        </p:spPr>
        <p:txBody>
          <a:bodyPr spcFirstLastPara="1" wrap="square" lIns="0" tIns="10124" rIns="0" bIns="0" anchor="t" anchorCtr="0">
            <a:spAutoFit/>
          </a:bodyPr>
          <a:lstStyle/>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spcAft>
                <a:spcPts val="600"/>
              </a:spcAft>
              <a:buClr>
                <a:schemeClr val="tx2">
                  <a:lumMod val="50000"/>
                </a:schemeClr>
              </a:buClr>
            </a:pPr>
            <a:r>
              <a:rPr lang="en-GB" sz="1600" b="1" dirty="0">
                <a:solidFill>
                  <a:schemeClr val="tx2">
                    <a:lumMod val="50000"/>
                  </a:schemeClr>
                </a:solidFill>
                <a:latin typeface="Calibri" panose="020F0502020204030204" pitchFamily="34" charset="0"/>
                <a:cs typeface="Calibri" panose="020F0502020204030204" pitchFamily="34" charset="0"/>
              </a:rPr>
              <a:t>Two main pillars: </a:t>
            </a:r>
          </a:p>
          <a:p>
            <a:pPr marL="342900" indent="-342900" rtl="0">
              <a:spcAft>
                <a:spcPts val="600"/>
              </a:spcAft>
              <a:buClr>
                <a:schemeClr val="tx2">
                  <a:lumMod val="50000"/>
                </a:schemeClr>
              </a:buClr>
              <a:buFont typeface="+mj-lt"/>
              <a:buAutoNum type="arabicParenR"/>
            </a:pPr>
            <a:r>
              <a:rPr lang="en-GB" sz="1600" dirty="0">
                <a:solidFill>
                  <a:schemeClr val="tx2">
                    <a:lumMod val="50000"/>
                  </a:schemeClr>
                </a:solidFill>
                <a:latin typeface="Calibri" panose="020F0502020204030204" pitchFamily="34" charset="0"/>
                <a:cs typeface="Calibri" panose="020F0502020204030204" pitchFamily="34" charset="0"/>
              </a:rPr>
              <a:t>the environmental, ecological, social, cultural and economic framework</a:t>
            </a:r>
          </a:p>
          <a:p>
            <a:pPr marL="342900" indent="-342900" rtl="0">
              <a:spcAft>
                <a:spcPts val="600"/>
              </a:spcAft>
              <a:buClr>
                <a:schemeClr val="tx2">
                  <a:lumMod val="50000"/>
                </a:schemeClr>
              </a:buClr>
              <a:buFont typeface="+mj-lt"/>
              <a:buAutoNum type="arabicParenR"/>
            </a:pPr>
            <a:r>
              <a:rPr lang="en-GB" sz="1600" dirty="0">
                <a:solidFill>
                  <a:schemeClr val="tx2">
                    <a:lumMod val="50000"/>
                  </a:schemeClr>
                </a:solidFill>
                <a:latin typeface="Calibri" panose="020F0502020204030204" pitchFamily="34" charset="0"/>
                <a:cs typeface="Calibri" panose="020F0502020204030204" pitchFamily="34" charset="0"/>
              </a:rPr>
              <a:t>the identification and the meeting of stakeholders and their initiatives</a:t>
            </a:r>
          </a:p>
        </p:txBody>
      </p:sp>
      <p:sp>
        <p:nvSpPr>
          <p:cNvPr id="2" name="Google Shape;594;p72">
            <a:extLst>
              <a:ext uri="{FF2B5EF4-FFF2-40B4-BE49-F238E27FC236}">
                <a16:creationId xmlns:a16="http://schemas.microsoft.com/office/drawing/2014/main" id="{60740E2D-63AA-3CA3-88D1-A181E175E595}"/>
              </a:ext>
            </a:extLst>
          </p:cNvPr>
          <p:cNvSpPr txBox="1">
            <a:spLocks/>
          </p:cNvSpPr>
          <p:nvPr/>
        </p:nvSpPr>
        <p:spPr>
          <a:xfrm>
            <a:off x="2558742" y="520607"/>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How To Carry Out A Territorial Diagnosis</a:t>
            </a:r>
          </a:p>
        </p:txBody>
      </p:sp>
      <p:sp>
        <p:nvSpPr>
          <p:cNvPr id="5" name="Google Shape;379;p64">
            <a:extLst>
              <a:ext uri="{FF2B5EF4-FFF2-40B4-BE49-F238E27FC236}">
                <a16:creationId xmlns:a16="http://schemas.microsoft.com/office/drawing/2014/main" id="{4C0FE33D-53E2-4475-C236-6E2DD6A1EC0A}"/>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028AC264-C5CC-F20B-9B56-E01005109093}"/>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1532EFF-37F2-5F9C-53E1-35D47FA93B0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8" name="Google Shape;458;p68">
            <a:extLst>
              <a:ext uri="{FF2B5EF4-FFF2-40B4-BE49-F238E27FC236}">
                <a16:creationId xmlns:a16="http://schemas.microsoft.com/office/drawing/2014/main" id="{D5ED50B0-FA78-769A-6509-4A76AA38914A}"/>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6574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89FB586-9C22-5C40-6C5B-28BE8FE24BC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D178D70-9943-42F6-9964-8A4D12D40A61}"/>
              </a:ext>
            </a:extLst>
          </p:cNvPr>
          <p:cNvSpPr txBox="1"/>
          <p:nvPr/>
        </p:nvSpPr>
        <p:spPr>
          <a:xfrm>
            <a:off x="2733019" y="813524"/>
            <a:ext cx="6018386" cy="4134429"/>
          </a:xfrm>
          <a:prstGeom prst="rect">
            <a:avLst/>
          </a:prstGeom>
          <a:noFill/>
          <a:ln>
            <a:noFill/>
          </a:ln>
        </p:spPr>
        <p:txBody>
          <a:bodyPr spcFirstLastPara="1" wrap="square" lIns="0" tIns="10124" rIns="0" bIns="0" anchor="t" anchorCtr="0">
            <a:spAutoFit/>
          </a:bodyPr>
          <a:lstStyle/>
          <a:p>
            <a:pPr>
              <a:buClr>
                <a:srgbClr val="97C679"/>
              </a:buClr>
              <a:buSzPts val="1400"/>
            </a:pPr>
            <a:r>
              <a:rPr lang="en-GB" dirty="0">
                <a:solidFill>
                  <a:srgbClr val="6D6E71"/>
                </a:solidFill>
                <a:latin typeface="Calibri"/>
                <a:ea typeface="Calibri"/>
                <a:cs typeface="Calibri"/>
                <a:sym typeface="Calibri"/>
              </a:rPr>
              <a:t>1) Defining the framework: clearly define the purpose of your diagnosis so as to precisely define its "perimeter" in relation to your project</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its geographical scope</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its purpose</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mapping the area</a:t>
            </a:r>
          </a:p>
          <a:p>
            <a:pPr marL="285750" lvl="2" indent="-285750">
              <a:buClr>
                <a:srgbClr val="97C679"/>
              </a:buClr>
              <a:buSzPts val="1400"/>
              <a:buFont typeface="Courier New" panose="02070309020205020404" pitchFamily="49" charset="0"/>
              <a:buChar char="o"/>
            </a:pPr>
            <a:endParaRPr lang="en-GB" sz="1100" dirty="0">
              <a:solidFill>
                <a:srgbClr val="6D6E71"/>
              </a:solidFill>
              <a:latin typeface="Calibri"/>
              <a:ea typeface="Calibri"/>
              <a:cs typeface="Calibri"/>
              <a:sym typeface="Calibri"/>
            </a:endParaRPr>
          </a:p>
          <a:p>
            <a:pPr lvl="2">
              <a:buClr>
                <a:srgbClr val="97C679"/>
              </a:buClr>
              <a:buSzPts val="1400"/>
            </a:pPr>
            <a:r>
              <a:rPr lang="en-GB" dirty="0">
                <a:solidFill>
                  <a:srgbClr val="6D6E71"/>
                </a:solidFill>
                <a:latin typeface="Calibri"/>
                <a:ea typeface="Calibri"/>
                <a:cs typeface="Calibri"/>
                <a:sym typeface="Calibri"/>
              </a:rPr>
              <a:t>(2) The data collection: getting to know the area and making it your own (both quantitative and qualitative data)</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social components</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natural components</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economic components</a:t>
            </a:r>
          </a:p>
          <a:p>
            <a:pPr marL="285750" lvl="2"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cultural components</a:t>
            </a:r>
          </a:p>
          <a:p>
            <a:pPr lvl="2">
              <a:buClr>
                <a:srgbClr val="97C679"/>
              </a:buClr>
              <a:buSzPts val="1400"/>
            </a:pPr>
            <a:endParaRPr lang="en-GB" sz="1100" dirty="0">
              <a:solidFill>
                <a:srgbClr val="6D6E71"/>
              </a:solidFill>
              <a:latin typeface="Calibri"/>
              <a:ea typeface="Calibri"/>
              <a:cs typeface="Calibri"/>
              <a:sym typeface="Calibri"/>
            </a:endParaRPr>
          </a:p>
          <a:p>
            <a:pPr lvl="2">
              <a:buClr>
                <a:srgbClr val="97C679"/>
              </a:buClr>
              <a:buSzPts val="1400"/>
            </a:pPr>
            <a:r>
              <a:rPr lang="en-GB" dirty="0">
                <a:solidFill>
                  <a:srgbClr val="6D6E71"/>
                </a:solidFill>
                <a:latin typeface="Calibri"/>
                <a:ea typeface="Calibri"/>
                <a:cs typeface="Calibri"/>
                <a:sym typeface="Calibri"/>
              </a:rPr>
              <a:t>(3) Meet the "stakeholders" in the area who are relevant to your project, engage in discussions and forge links</a:t>
            </a:r>
          </a:p>
          <a:p>
            <a:pPr lvl="2">
              <a:buClr>
                <a:srgbClr val="97C679"/>
              </a:buClr>
              <a:buSzPts val="1400"/>
            </a:pPr>
            <a:endParaRPr lang="en-GB" sz="1100" dirty="0">
              <a:solidFill>
                <a:srgbClr val="6D6E71"/>
              </a:solidFill>
              <a:latin typeface="Calibri"/>
              <a:ea typeface="Calibri"/>
              <a:cs typeface="Calibri"/>
              <a:sym typeface="Calibri"/>
            </a:endParaRPr>
          </a:p>
          <a:p>
            <a:pPr lvl="2">
              <a:buClr>
                <a:srgbClr val="97C679"/>
              </a:buClr>
              <a:buSzPts val="1400"/>
            </a:pPr>
            <a:r>
              <a:rPr lang="en-GB" dirty="0">
                <a:solidFill>
                  <a:srgbClr val="6D6E71"/>
                </a:solidFill>
                <a:latin typeface="Calibri"/>
                <a:ea typeface="Calibri"/>
                <a:cs typeface="Calibri"/>
                <a:sym typeface="Calibri"/>
              </a:rPr>
              <a:t>(4) Organising and analysing the data: SWOT analysis</a:t>
            </a:r>
          </a:p>
          <a:p>
            <a:pPr lvl="2">
              <a:buClr>
                <a:srgbClr val="97C679"/>
              </a:buClr>
              <a:buSzPts val="1400"/>
            </a:pPr>
            <a:endParaRPr lang="en-GB" sz="1100" dirty="0">
              <a:solidFill>
                <a:srgbClr val="6D6E71"/>
              </a:solidFill>
              <a:latin typeface="Calibri"/>
              <a:ea typeface="Calibri"/>
              <a:cs typeface="Calibri"/>
              <a:sym typeface="Calibri"/>
            </a:endParaRPr>
          </a:p>
          <a:p>
            <a:pPr lvl="2">
              <a:buClr>
                <a:srgbClr val="97C679"/>
              </a:buClr>
              <a:buSzPts val="1400"/>
            </a:pPr>
            <a:r>
              <a:rPr lang="en-GB" dirty="0">
                <a:solidFill>
                  <a:srgbClr val="6D6E71"/>
                </a:solidFill>
                <a:latin typeface="Calibri"/>
                <a:ea typeface="Calibri"/>
                <a:cs typeface="Calibri"/>
                <a:sym typeface="Calibri"/>
              </a:rPr>
              <a:t>(5) Analysis of data and identification of strategic guidelines</a:t>
            </a:r>
          </a:p>
          <a:p>
            <a:pPr lvl="2">
              <a:buClr>
                <a:srgbClr val="97C679"/>
              </a:buClr>
              <a:buSzPts val="1400"/>
            </a:pPr>
            <a:endParaRPr lang="en-GB" dirty="0">
              <a:solidFill>
                <a:srgbClr val="6D6E71"/>
              </a:solidFill>
              <a:latin typeface="Calibri"/>
              <a:ea typeface="Calibri"/>
              <a:cs typeface="Calibri"/>
              <a:sym typeface="Calibri"/>
            </a:endParaRPr>
          </a:p>
        </p:txBody>
      </p:sp>
      <p:sp>
        <p:nvSpPr>
          <p:cNvPr id="381" name="Google Shape;381;p64">
            <a:extLst>
              <a:ext uri="{FF2B5EF4-FFF2-40B4-BE49-F238E27FC236}">
                <a16:creationId xmlns:a16="http://schemas.microsoft.com/office/drawing/2014/main" id="{B5A1936A-29CA-D163-A2A1-D2147A627AF0}"/>
              </a:ext>
            </a:extLst>
          </p:cNvPr>
          <p:cNvSpPr txBox="1">
            <a:spLocks noGrp="1"/>
          </p:cNvSpPr>
          <p:nvPr>
            <p:ph type="body" idx="2"/>
          </p:nvPr>
        </p:nvSpPr>
        <p:spPr>
          <a:xfrm>
            <a:off x="2649094" y="260175"/>
            <a:ext cx="629170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en-GB" sz="2000" dirty="0"/>
              <a:t>The Diagnosis Will Follow A Number Of Essential Stages:</a:t>
            </a:r>
          </a:p>
        </p:txBody>
      </p:sp>
      <p:sp>
        <p:nvSpPr>
          <p:cNvPr id="383" name="Google Shape;383;p64">
            <a:extLst>
              <a:ext uri="{FF2B5EF4-FFF2-40B4-BE49-F238E27FC236}">
                <a16:creationId xmlns:a16="http://schemas.microsoft.com/office/drawing/2014/main" id="{9914DAF2-BC95-5572-DED8-A99A97A158D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16</a:t>
            </a:fld>
            <a:endParaRPr/>
          </a:p>
        </p:txBody>
      </p:sp>
      <p:sp>
        <p:nvSpPr>
          <p:cNvPr id="2" name="Google Shape;379;p64">
            <a:extLst>
              <a:ext uri="{FF2B5EF4-FFF2-40B4-BE49-F238E27FC236}">
                <a16:creationId xmlns:a16="http://schemas.microsoft.com/office/drawing/2014/main" id="{4B420814-41E8-DC95-7641-9E6E3FD7C0C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F7B7B0F2-17EA-58B6-B9AF-05EF862C566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Territorial </a:t>
            </a:r>
            <a:r>
              <a:rPr lang="sv-SE" sz="2400" dirty="0" err="1">
                <a:latin typeface="Calibri" panose="020F0502020204030204" pitchFamily="34" charset="0"/>
                <a:cs typeface="Calibri" panose="020F0502020204030204" pitchFamily="34" charset="0"/>
              </a:rPr>
              <a:t>Diagnosis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FBD88C31-3128-957F-FDB5-6468466C2E74}"/>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5" name="Google Shape;458;p68">
            <a:extLst>
              <a:ext uri="{FF2B5EF4-FFF2-40B4-BE49-F238E27FC236}">
                <a16:creationId xmlns:a16="http://schemas.microsoft.com/office/drawing/2014/main" id="{26784DAA-C272-529B-05C2-E39BA4241CF4}"/>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6608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18E4A10-7E40-0DA4-8359-45E597289EEE}"/>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0AEE267C-BD40-1ABB-7B5F-3C9ECA5220FA}"/>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ECC4E"/>
          </a:solidFill>
          <a:ln>
            <a:noFill/>
          </a:ln>
        </p:spPr>
        <p:txBody>
          <a:bodyPr spcFirstLastPara="1" wrap="square" lIns="91426" tIns="45700" rIns="91426" bIns="45700" anchor="ctr" anchorCtr="0">
            <a:noAutofit/>
          </a:bodyPr>
          <a:lstStyle/>
          <a:p>
            <a:pPr algn="ctr"/>
            <a:endParaRPr sz="1051" dirty="0">
              <a:solidFill>
                <a:srgbClr val="8ECC4E"/>
              </a:solidFill>
            </a:endParaRPr>
          </a:p>
        </p:txBody>
      </p:sp>
      <p:sp>
        <p:nvSpPr>
          <p:cNvPr id="526" name="Google Shape;526;p70">
            <a:extLst>
              <a:ext uri="{FF2B5EF4-FFF2-40B4-BE49-F238E27FC236}">
                <a16:creationId xmlns:a16="http://schemas.microsoft.com/office/drawing/2014/main" id="{2E4271DB-2591-898A-B2C4-818D7A3463A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B24BF302-4C72-C8DA-54AE-97B772C6F6F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5169EE0A-1933-097B-8520-9D94CCD77C8E}"/>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2000" b="0" dirty="0">
                <a:solidFill>
                  <a:schemeClr val="tx2">
                    <a:lumMod val="50000"/>
                  </a:schemeClr>
                </a:solidFill>
              </a:rPr>
              <a:t>SWOT Analysis For Territorial Diagnosis </a:t>
            </a:r>
            <a:endParaRPr sz="2000" b="0" dirty="0">
              <a:solidFill>
                <a:schemeClr val="tx2">
                  <a:lumMod val="50000"/>
                </a:schemeClr>
              </a:solidFill>
            </a:endParaRPr>
          </a:p>
        </p:txBody>
      </p:sp>
      <p:sp>
        <p:nvSpPr>
          <p:cNvPr id="530" name="Google Shape;530;p70">
            <a:extLst>
              <a:ext uri="{FF2B5EF4-FFF2-40B4-BE49-F238E27FC236}">
                <a16:creationId xmlns:a16="http://schemas.microsoft.com/office/drawing/2014/main" id="{B5DACA4F-5D1E-20AF-4AC1-059F41B1497A}"/>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D55D89A-1BA0-4A69-8CD5-B42AD1C3B187}"/>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17</a:t>
            </a:fld>
            <a:endParaRPr/>
          </a:p>
        </p:txBody>
      </p:sp>
      <p:sp>
        <p:nvSpPr>
          <p:cNvPr id="3" name="Google Shape;895;p81">
            <a:extLst>
              <a:ext uri="{FF2B5EF4-FFF2-40B4-BE49-F238E27FC236}">
                <a16:creationId xmlns:a16="http://schemas.microsoft.com/office/drawing/2014/main" id="{B28EEF80-BEB4-DCBA-EC6E-86661C9DCA45}"/>
              </a:ext>
            </a:extLst>
          </p:cNvPr>
          <p:cNvSpPr/>
          <p:nvPr/>
        </p:nvSpPr>
        <p:spPr>
          <a:xfrm>
            <a:off x="2" y="4143739"/>
            <a:ext cx="9144000" cy="999764"/>
          </a:xfrm>
          <a:prstGeom prst="rect">
            <a:avLst/>
          </a:prstGeom>
          <a:solidFill>
            <a:srgbClr val="5E908E"/>
          </a:solidFill>
          <a:ln>
            <a:noFill/>
          </a:ln>
        </p:spPr>
        <p:txBody>
          <a:bodyPr spcFirstLastPara="1" wrap="square" lIns="91426" tIns="45700" rIns="91426" bIns="45700" anchor="ctr" anchorCtr="0">
            <a:noAutofit/>
          </a:bodyPr>
          <a:lstStyle/>
          <a:p>
            <a:pPr algn="ctr"/>
            <a:endParaRPr sz="1401" dirty="0">
              <a:solidFill>
                <a:srgbClr val="8ECC4E"/>
              </a:solidFill>
            </a:endParaRPr>
          </a:p>
        </p:txBody>
      </p:sp>
      <p:sp>
        <p:nvSpPr>
          <p:cNvPr id="4" name="Google Shape;899;p81">
            <a:extLst>
              <a:ext uri="{FF2B5EF4-FFF2-40B4-BE49-F238E27FC236}">
                <a16:creationId xmlns:a16="http://schemas.microsoft.com/office/drawing/2014/main" id="{BF3BCE75-386C-FC65-35C4-9EAE9EA1AECE}"/>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W.19</a:t>
            </a:r>
            <a:endParaRPr sz="1401" dirty="0"/>
          </a:p>
        </p:txBody>
      </p:sp>
      <p:grpSp>
        <p:nvGrpSpPr>
          <p:cNvPr id="6" name="Google Shape;678;p17">
            <a:extLst>
              <a:ext uri="{FF2B5EF4-FFF2-40B4-BE49-F238E27FC236}">
                <a16:creationId xmlns:a16="http://schemas.microsoft.com/office/drawing/2014/main" id="{5DFAB115-51C2-E48E-77DD-F5AE0A6221BA}"/>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14AAAF14-9156-7400-E2CB-71632276DFDC}"/>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236D634C-1F83-01A3-121F-91CEBBB0B5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9166E45B-88BE-E24B-210F-0B89307F6C7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B045BC3F-F420-32FE-50FA-B2642C736C3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36149E8-A3F0-3937-3E8B-BF8E2EABAEDF}"/>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E3608E94-8128-03ED-91BA-E812E152F49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6534114C-983D-5D83-DDF6-6C17D4AE04E6}"/>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67275EF-20CE-3967-1B90-4613C81A0D43}"/>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5CE1C2FF-DEA3-1F40-CBA2-47764644A4E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43270991-C87C-6E6A-F047-8691A3A1787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AFD432DD-E8B7-4567-F446-054632270F1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2411BE81-66CA-47F4-724F-4D3F6B0B0BBD}"/>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2191EAF4-165D-40EC-009B-CDC928AB02A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2B941571-274A-ABCA-C33F-62FC0EA70ED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90764FC7-F8E3-08BB-249B-74CB5B73E5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2346D60B-2ECB-A3A4-2F2C-0368C7C7F994}"/>
              </a:ext>
            </a:extLst>
          </p:cNvPr>
          <p:cNvGraphicFramePr>
            <a:graphicFrameLocks noGrp="1"/>
          </p:cNvGraphicFramePr>
          <p:nvPr>
            <p:extLst>
              <p:ext uri="{D42A27DB-BD31-4B8C-83A1-F6EECF244321}">
                <p14:modId xmlns:p14="http://schemas.microsoft.com/office/powerpoint/2010/main" val="74926967"/>
              </p:ext>
            </p:extLst>
          </p:nvPr>
        </p:nvGraphicFramePr>
        <p:xfrm>
          <a:off x="624251" y="1212204"/>
          <a:ext cx="8215316" cy="2873071"/>
        </p:xfrm>
        <a:graphic>
          <a:graphicData uri="http://schemas.openxmlformats.org/drawingml/2006/table">
            <a:tbl>
              <a:tblPr firstRow="1" bandRow="1">
                <a:tableStyleId>{538008DE-9CB5-49C0-B233-6C6E2AA0C65B}</a:tableStyleId>
              </a:tblPr>
              <a:tblGrid>
                <a:gridCol w="4091557">
                  <a:extLst>
                    <a:ext uri="{9D8B030D-6E8A-4147-A177-3AD203B41FA5}">
                      <a16:colId xmlns:a16="http://schemas.microsoft.com/office/drawing/2014/main" val="1916298028"/>
                    </a:ext>
                  </a:extLst>
                </a:gridCol>
                <a:gridCol w="4123759">
                  <a:extLst>
                    <a:ext uri="{9D8B030D-6E8A-4147-A177-3AD203B41FA5}">
                      <a16:colId xmlns:a16="http://schemas.microsoft.com/office/drawing/2014/main" val="2111044924"/>
                    </a:ext>
                  </a:extLst>
                </a:gridCol>
              </a:tblGrid>
              <a:tr h="1349084">
                <a:tc>
                  <a:txBody>
                    <a:bodyPr/>
                    <a:lstStyle/>
                    <a:p>
                      <a:r>
                        <a:rPr lang="en-GB" sz="1800" b="1" noProof="0" dirty="0">
                          <a:solidFill>
                            <a:srgbClr val="8ECC4E"/>
                          </a:solidFill>
                          <a:latin typeface="Calibri" panose="020F0502020204030204" pitchFamily="34" charset="0"/>
                          <a:cs typeface="Calibri" panose="020F0502020204030204" pitchFamily="34" charset="0"/>
                        </a:rPr>
                        <a:t>S</a:t>
                      </a:r>
                      <a:r>
                        <a:rPr lang="en-GB" b="1" noProof="0" dirty="0">
                          <a:solidFill>
                            <a:srgbClr val="8ECC4E"/>
                          </a:solidFill>
                          <a:latin typeface="Calibri" panose="020F0502020204030204" pitchFamily="34" charset="0"/>
                          <a:cs typeface="Calibri" panose="020F0502020204030204" pitchFamily="34" charset="0"/>
                        </a:rPr>
                        <a:t>trengths</a:t>
                      </a:r>
                    </a:p>
                    <a:p>
                      <a:r>
                        <a:rPr lang="en-GB" noProof="0" dirty="0">
                          <a:solidFill>
                            <a:schemeClr val="tx2">
                              <a:lumMod val="50000"/>
                            </a:schemeClr>
                          </a:solidFill>
                          <a:latin typeface="Calibri" panose="020F0502020204030204" pitchFamily="34" charset="0"/>
                          <a:cs typeface="Calibri" panose="020F0502020204030204" pitchFamily="34" charset="0"/>
                        </a:rPr>
                        <a:t>Personal strengths and skill: </a:t>
                      </a:r>
                    </a:p>
                    <a:p>
                      <a:r>
                        <a:rPr lang="en-GB" noProof="0" dirty="0">
                          <a:solidFill>
                            <a:schemeClr val="tx2">
                              <a:lumMod val="50000"/>
                            </a:schemeClr>
                          </a:solidFill>
                          <a:latin typeface="Calibri" panose="020F0502020204030204" pitchFamily="34" charset="0"/>
                          <a:cs typeface="Calibri" panose="020F0502020204030204" pitchFamily="34" charset="0"/>
                        </a:rPr>
                        <a:t>Available resources(financial, technical, human):</a:t>
                      </a:r>
                    </a:p>
                    <a:p>
                      <a:r>
                        <a:rPr lang="en-GB" noProof="0" dirty="0">
                          <a:solidFill>
                            <a:schemeClr val="tx2">
                              <a:lumMod val="50000"/>
                            </a:schemeClr>
                          </a:solidFill>
                          <a:latin typeface="Calibri" panose="020F0502020204030204" pitchFamily="34" charset="0"/>
                          <a:cs typeface="Calibri" panose="020F0502020204030204" pitchFamily="34" charset="0"/>
                        </a:rPr>
                        <a:t>Mobilised partners, clients, suppliers/providers:</a:t>
                      </a:r>
                    </a:p>
                  </a:txBody>
                  <a:tcPr>
                    <a:lnR w="28575" cap="flat" cmpd="sng" algn="ctr">
                      <a:solidFill>
                        <a:schemeClr val="accent4">
                          <a:lumMod val="75000"/>
                        </a:schemeClr>
                      </a:solidFill>
                      <a:prstDash val="solid"/>
                      <a:round/>
                      <a:headEnd type="none" w="med" len="med"/>
                      <a:tailEnd type="none" w="med" len="med"/>
                    </a:lnR>
                    <a:lnB w="28575" cap="flat" cmpd="sng" algn="ctr">
                      <a:solidFill>
                        <a:schemeClr val="accent4">
                          <a:lumMod val="75000"/>
                        </a:schemeClr>
                      </a:solidFill>
                      <a:prstDash val="solid"/>
                      <a:round/>
                      <a:headEnd type="none" w="med" len="med"/>
                      <a:tailEnd type="none" w="med" len="med"/>
                    </a:lnB>
                  </a:tcPr>
                </a:tc>
                <a:tc>
                  <a:txBody>
                    <a:bodyPr/>
                    <a:lstStyle/>
                    <a:p>
                      <a:r>
                        <a:rPr lang="en-GB" sz="1800" b="1" noProof="0" dirty="0">
                          <a:solidFill>
                            <a:srgbClr val="8ECC4E"/>
                          </a:solidFill>
                          <a:latin typeface="Calibri" panose="020F0502020204030204" pitchFamily="34" charset="0"/>
                          <a:cs typeface="Calibri" panose="020F0502020204030204" pitchFamily="34" charset="0"/>
                        </a:rPr>
                        <a:t>W</a:t>
                      </a:r>
                      <a:r>
                        <a:rPr lang="en-GB" b="1" noProof="0" dirty="0">
                          <a:solidFill>
                            <a:srgbClr val="8ECC4E"/>
                          </a:solidFill>
                          <a:latin typeface="Calibri" panose="020F0502020204030204" pitchFamily="34" charset="0"/>
                          <a:cs typeface="Calibri" panose="020F0502020204030204" pitchFamily="34" charset="0"/>
                        </a:rPr>
                        <a:t>eakness</a:t>
                      </a:r>
                    </a:p>
                    <a:p>
                      <a:r>
                        <a:rPr lang="en-GB" noProof="0" dirty="0">
                          <a:solidFill>
                            <a:schemeClr val="tx2">
                              <a:lumMod val="50000"/>
                            </a:schemeClr>
                          </a:solidFill>
                          <a:latin typeface="Calibri" panose="020F0502020204030204" pitchFamily="34" charset="0"/>
                          <a:cs typeface="Calibri" panose="020F0502020204030204" pitchFamily="34" charset="0"/>
                        </a:rPr>
                        <a:t>Weak competition:</a:t>
                      </a:r>
                    </a:p>
                    <a:p>
                      <a:r>
                        <a:rPr lang="en-GB" noProof="0" dirty="0">
                          <a:solidFill>
                            <a:schemeClr val="tx2">
                              <a:lumMod val="50000"/>
                            </a:schemeClr>
                          </a:solidFill>
                          <a:latin typeface="Calibri" panose="020F0502020204030204" pitchFamily="34" charset="0"/>
                          <a:cs typeface="Calibri" panose="020F0502020204030204" pitchFamily="34" charset="0"/>
                        </a:rPr>
                        <a:t>Easy access to production factors/spaces:</a:t>
                      </a:r>
                    </a:p>
                    <a:p>
                      <a:r>
                        <a:rPr lang="en-GB" noProof="0" dirty="0">
                          <a:solidFill>
                            <a:schemeClr val="tx2">
                              <a:lumMod val="50000"/>
                            </a:schemeClr>
                          </a:solidFill>
                          <a:latin typeface="Calibri" panose="020F0502020204030204" pitchFamily="34" charset="0"/>
                          <a:cs typeface="Calibri" panose="020F0502020204030204" pitchFamily="34" charset="0"/>
                        </a:rPr>
                        <a:t>Existing market (need):</a:t>
                      </a:r>
                    </a:p>
                    <a:p>
                      <a:r>
                        <a:rPr lang="en-GB" noProof="0" dirty="0">
                          <a:solidFill>
                            <a:schemeClr val="tx2">
                              <a:lumMod val="50000"/>
                            </a:schemeClr>
                          </a:solidFill>
                          <a:latin typeface="Calibri" panose="020F0502020204030204" pitchFamily="34" charset="0"/>
                          <a:cs typeface="Calibri" panose="020F0502020204030204" pitchFamily="34" charset="0"/>
                        </a:rPr>
                        <a:t>Potential partners, customers/suppliers:</a:t>
                      </a:r>
                    </a:p>
                  </a:txBody>
                  <a:tcPr>
                    <a:lnL w="28575" cap="flat" cmpd="sng" algn="ctr">
                      <a:solidFill>
                        <a:schemeClr val="accent4">
                          <a:lumMod val="75000"/>
                        </a:schemeClr>
                      </a:solidFill>
                      <a:prstDash val="solid"/>
                      <a:round/>
                      <a:headEnd type="none" w="med" len="med"/>
                      <a:tailEnd type="none" w="med" len="med"/>
                    </a:lnL>
                    <a:lnB w="28575" cap="flat" cmpd="sng" algn="ctr">
                      <a:solidFill>
                        <a:schemeClr val="accent4">
                          <a:lumMod val="75000"/>
                        </a:schemeClr>
                      </a:solidFill>
                      <a:prstDash val="solid"/>
                      <a:round/>
                      <a:headEnd type="none" w="med" len="med"/>
                      <a:tailEnd type="none" w="med" len="med"/>
                    </a:lnB>
                  </a:tcPr>
                </a:tc>
                <a:extLst>
                  <a:ext uri="{0D108BD9-81ED-4DB2-BD59-A6C34878D82A}">
                    <a16:rowId xmlns:a16="http://schemas.microsoft.com/office/drawing/2014/main" val="1528624290"/>
                  </a:ext>
                </a:extLst>
              </a:tr>
              <a:tr h="1523987">
                <a:tc>
                  <a:txBody>
                    <a:bodyPr/>
                    <a:lstStyle/>
                    <a:p>
                      <a:r>
                        <a:rPr lang="en-GB" sz="1800" b="1" noProof="0" dirty="0">
                          <a:solidFill>
                            <a:srgbClr val="8ECC4E"/>
                          </a:solidFill>
                          <a:latin typeface="Calibri" panose="020F0502020204030204" pitchFamily="34" charset="0"/>
                          <a:cs typeface="Calibri" panose="020F0502020204030204" pitchFamily="34" charset="0"/>
                        </a:rPr>
                        <a:t>O</a:t>
                      </a:r>
                      <a:r>
                        <a:rPr lang="en-GB" b="1" noProof="0" dirty="0">
                          <a:solidFill>
                            <a:srgbClr val="8ECC4E"/>
                          </a:solidFill>
                          <a:latin typeface="Calibri" panose="020F0502020204030204" pitchFamily="34" charset="0"/>
                          <a:cs typeface="Calibri" panose="020F0502020204030204" pitchFamily="34" charset="0"/>
                        </a:rPr>
                        <a:t>pportunities</a:t>
                      </a:r>
                    </a:p>
                    <a:p>
                      <a:r>
                        <a:rPr lang="en-GB" noProof="0" dirty="0">
                          <a:solidFill>
                            <a:schemeClr val="tx2">
                              <a:lumMod val="50000"/>
                            </a:schemeClr>
                          </a:solidFill>
                          <a:latin typeface="Calibri" panose="020F0502020204030204" pitchFamily="34" charset="0"/>
                          <a:cs typeface="Calibri" panose="020F0502020204030204" pitchFamily="34" charset="0"/>
                        </a:rPr>
                        <a:t>Lack of resources:</a:t>
                      </a:r>
                    </a:p>
                    <a:p>
                      <a:r>
                        <a:rPr lang="en-GB" noProof="0" dirty="0">
                          <a:solidFill>
                            <a:schemeClr val="tx2">
                              <a:lumMod val="50000"/>
                            </a:schemeClr>
                          </a:solidFill>
                          <a:latin typeface="Calibri" panose="020F0502020204030204" pitchFamily="34" charset="0"/>
                          <a:cs typeface="Calibri" panose="020F0502020204030204" pitchFamily="34" charset="0"/>
                        </a:rPr>
                        <a:t>Narrow or under-developed market:</a:t>
                      </a:r>
                    </a:p>
                    <a:p>
                      <a:r>
                        <a:rPr lang="en-GB" noProof="0" dirty="0">
                          <a:solidFill>
                            <a:schemeClr val="tx2">
                              <a:lumMod val="50000"/>
                            </a:schemeClr>
                          </a:solidFill>
                          <a:latin typeface="Calibri" panose="020F0502020204030204" pitchFamily="34" charset="0"/>
                          <a:cs typeface="Calibri" panose="020F0502020204030204" pitchFamily="34" charset="0"/>
                        </a:rPr>
                        <a:t>Inappropriate natural spaces:</a:t>
                      </a:r>
                    </a:p>
                    <a:p>
                      <a:r>
                        <a:rPr lang="en-GB" noProof="0" dirty="0">
                          <a:solidFill>
                            <a:schemeClr val="tx2">
                              <a:lumMod val="50000"/>
                            </a:schemeClr>
                          </a:solidFill>
                          <a:latin typeface="Calibri" panose="020F0502020204030204" pitchFamily="34" charset="0"/>
                          <a:cs typeface="Calibri" panose="020F0502020204030204" pitchFamily="34" charset="0"/>
                        </a:rPr>
                        <a:t>Difficult administrative/regulatory framework:</a:t>
                      </a:r>
                    </a:p>
                  </a:txBody>
                  <a:tcPr>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tcPr>
                </a:tc>
                <a:tc>
                  <a:txBody>
                    <a:bodyPr/>
                    <a:lstStyle/>
                    <a:p>
                      <a:r>
                        <a:rPr lang="en-GB" sz="1800" b="1" noProof="0" dirty="0">
                          <a:solidFill>
                            <a:srgbClr val="8ECC4E"/>
                          </a:solidFill>
                          <a:latin typeface="Calibri" panose="020F0502020204030204" pitchFamily="34" charset="0"/>
                          <a:cs typeface="Calibri" panose="020F0502020204030204" pitchFamily="34" charset="0"/>
                        </a:rPr>
                        <a:t>T</a:t>
                      </a:r>
                      <a:r>
                        <a:rPr lang="en-GB" b="1" noProof="0" dirty="0">
                          <a:solidFill>
                            <a:srgbClr val="8ECC4E"/>
                          </a:solidFill>
                          <a:latin typeface="Calibri" panose="020F0502020204030204" pitchFamily="34" charset="0"/>
                          <a:cs typeface="Calibri" panose="020F0502020204030204" pitchFamily="34" charset="0"/>
                        </a:rPr>
                        <a:t>hreats</a:t>
                      </a:r>
                    </a:p>
                    <a:p>
                      <a:r>
                        <a:rPr lang="en-GB" noProof="0" dirty="0">
                          <a:solidFill>
                            <a:schemeClr val="tx2">
                              <a:lumMod val="50000"/>
                            </a:schemeClr>
                          </a:solidFill>
                          <a:latin typeface="Calibri" panose="020F0502020204030204" pitchFamily="34" charset="0"/>
                          <a:cs typeface="Calibri" panose="020F0502020204030204" pitchFamily="34" charset="0"/>
                        </a:rPr>
                        <a:t>Strong competition:</a:t>
                      </a:r>
                    </a:p>
                    <a:p>
                      <a:r>
                        <a:rPr lang="en-GB" noProof="0" dirty="0">
                          <a:solidFill>
                            <a:schemeClr val="tx2">
                              <a:lumMod val="50000"/>
                            </a:schemeClr>
                          </a:solidFill>
                          <a:latin typeface="Calibri" panose="020F0502020204030204" pitchFamily="34" charset="0"/>
                          <a:cs typeface="Calibri" panose="020F0502020204030204" pitchFamily="34" charset="0"/>
                        </a:rPr>
                        <a:t>Cultural and/or social resistances:</a:t>
                      </a:r>
                    </a:p>
                    <a:p>
                      <a:r>
                        <a:rPr lang="en-GB" noProof="0" dirty="0">
                          <a:solidFill>
                            <a:schemeClr val="tx2">
                              <a:lumMod val="50000"/>
                            </a:schemeClr>
                          </a:solidFill>
                          <a:latin typeface="Calibri" panose="020F0502020204030204" pitchFamily="34" charset="0"/>
                          <a:cs typeface="Calibri" panose="020F0502020204030204" pitchFamily="34" charset="0"/>
                        </a:rPr>
                        <a:t>Administrative challenges:</a:t>
                      </a:r>
                    </a:p>
                    <a:p>
                      <a:r>
                        <a:rPr lang="en-GB" noProof="0" dirty="0">
                          <a:solidFill>
                            <a:schemeClr val="tx2">
                              <a:lumMod val="50000"/>
                            </a:schemeClr>
                          </a:solidFill>
                          <a:latin typeface="Calibri" panose="020F0502020204030204" pitchFamily="34" charset="0"/>
                          <a:cs typeface="Calibri" panose="020F0502020204030204" pitchFamily="34" charset="0"/>
                        </a:rPr>
                        <a:t>Difficult access:</a:t>
                      </a:r>
                    </a:p>
                  </a:txBody>
                  <a:tcPr>
                    <a:lnL w="28575" cap="flat" cmpd="sng" algn="ctr">
                      <a:solidFill>
                        <a:schemeClr val="accent4">
                          <a:lumMod val="75000"/>
                        </a:schemeClr>
                      </a:solidFill>
                      <a:prstDash val="solid"/>
                      <a:round/>
                      <a:headEnd type="none" w="med" len="med"/>
                      <a:tailEnd type="none" w="med" len="med"/>
                    </a:lnL>
                    <a:lnT w="28575" cap="flat" cmpd="sng" algn="ctr">
                      <a:solidFill>
                        <a:schemeClr val="accent4">
                          <a:lumMod val="75000"/>
                        </a:schemeClr>
                      </a:solidFill>
                      <a:prstDash val="solid"/>
                      <a:round/>
                      <a:headEnd type="none" w="med" len="med"/>
                      <a:tailEnd type="none" w="med" len="med"/>
                    </a:lnT>
                  </a:tcPr>
                </a:tc>
                <a:extLst>
                  <a:ext uri="{0D108BD9-81ED-4DB2-BD59-A6C34878D82A}">
                    <a16:rowId xmlns:a16="http://schemas.microsoft.com/office/drawing/2014/main" val="2284200164"/>
                  </a:ext>
                </a:extLst>
              </a:tr>
            </a:tbl>
          </a:graphicData>
        </a:graphic>
      </p:graphicFrame>
    </p:spTree>
    <p:extLst>
      <p:ext uri="{BB962C8B-B14F-4D97-AF65-F5344CB8AC3E}">
        <p14:creationId xmlns:p14="http://schemas.microsoft.com/office/powerpoint/2010/main" val="3420040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8AA4F9A6-9F36-7300-24E7-3907538F24F3}"/>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DBEFF5FF-8F35-8773-EFC9-291F99AEED69}"/>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566" name="Google Shape;566;p71">
            <a:extLst>
              <a:ext uri="{FF2B5EF4-FFF2-40B4-BE49-F238E27FC236}">
                <a16:creationId xmlns:a16="http://schemas.microsoft.com/office/drawing/2014/main" id="{01241363-52B3-2820-58CB-CA36B2DCA9F1}"/>
              </a:ext>
            </a:extLst>
          </p:cNvPr>
          <p:cNvSpPr/>
          <p:nvPr/>
        </p:nvSpPr>
        <p:spPr>
          <a:xfrm flipH="1">
            <a:off x="4949744" y="-15734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567" name="Google Shape;567;p71">
            <a:extLst>
              <a:ext uri="{FF2B5EF4-FFF2-40B4-BE49-F238E27FC236}">
                <a16:creationId xmlns:a16="http://schemas.microsoft.com/office/drawing/2014/main" id="{F6905A32-DC24-E3AB-2959-11228A24E393}"/>
              </a:ext>
            </a:extLst>
          </p:cNvPr>
          <p:cNvSpPr txBox="1"/>
          <p:nvPr/>
        </p:nvSpPr>
        <p:spPr>
          <a:xfrm>
            <a:off x="1408908" y="1643910"/>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The</a:t>
            </a:r>
            <a:br>
              <a:rPr lang="sv-SE" sz="4500" dirty="0">
                <a:solidFill>
                  <a:schemeClr val="lt1"/>
                </a:solidFill>
                <a:latin typeface="Calibri"/>
                <a:ea typeface="Calibri"/>
                <a:cs typeface="Calibri"/>
                <a:sym typeface="Calibri"/>
              </a:rPr>
            </a:br>
            <a:r>
              <a:rPr lang="sv-SE" sz="4500" dirty="0" err="1">
                <a:solidFill>
                  <a:schemeClr val="lt1"/>
                </a:solidFill>
                <a:latin typeface="Calibri"/>
                <a:ea typeface="Calibri"/>
                <a:cs typeface="Calibri"/>
                <a:sym typeface="Calibri"/>
              </a:rPr>
              <a:t>Ecosystem</a:t>
            </a: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a:p>
            <a:pPr>
              <a:lnSpc>
                <a:spcPct val="80444"/>
              </a:lnSpc>
            </a:pPr>
            <a:endParaRPr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32F795D7-21CA-74F3-8853-0712444491DA}"/>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3B</a:t>
            </a:r>
            <a:endParaRPr sz="1401" dirty="0"/>
          </a:p>
        </p:txBody>
      </p:sp>
      <p:cxnSp>
        <p:nvCxnSpPr>
          <p:cNvPr id="569" name="Google Shape;569;p71">
            <a:extLst>
              <a:ext uri="{FF2B5EF4-FFF2-40B4-BE49-F238E27FC236}">
                <a16:creationId xmlns:a16="http://schemas.microsoft.com/office/drawing/2014/main" id="{B998C25E-2E24-6721-381E-D1B1F17126F5}"/>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D86899A1-EB44-D90E-9F71-2A9F05925BD2}"/>
              </a:ext>
            </a:extLst>
          </p:cNvPr>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571" name="Google Shape;571;p71">
            <a:extLst>
              <a:ext uri="{FF2B5EF4-FFF2-40B4-BE49-F238E27FC236}">
                <a16:creationId xmlns:a16="http://schemas.microsoft.com/office/drawing/2014/main" id="{1F77D40F-E484-3C01-3264-0CB68ED673C7}"/>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18</a:t>
            </a:fld>
            <a:endParaRPr sz="160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54575C2E-594D-F3CA-7619-8EAC476A61F9}"/>
              </a:ext>
            </a:extLst>
          </p:cNvPr>
          <p:cNvPicPr preferRelativeResize="0"/>
          <p:nvPr/>
        </p:nvPicPr>
        <p:blipFill rotWithShape="1">
          <a:blip r:embed="rId4">
            <a:alphaModFix amt="70000"/>
          </a:blip>
          <a:srcRect/>
          <a:stretch/>
        </p:blipFill>
        <p:spPr>
          <a:xfrm rot="-3551750">
            <a:off x="7114745" y="116750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77D0C460-B72C-9377-9DF7-1738AC5C0DF0}"/>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0F7D69BF-90FD-A0D7-7391-AD58DF8B9DAE}"/>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1C6B319E-4E63-0C21-9582-B1233C32EBF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76" name="Google Shape;576;p71">
                <a:extLst>
                  <a:ext uri="{FF2B5EF4-FFF2-40B4-BE49-F238E27FC236}">
                    <a16:creationId xmlns:a16="http://schemas.microsoft.com/office/drawing/2014/main" id="{80F79873-4E2B-D19E-E651-F87317067021}"/>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577" name="Google Shape;577;p71">
              <a:extLst>
                <a:ext uri="{FF2B5EF4-FFF2-40B4-BE49-F238E27FC236}">
                  <a16:creationId xmlns:a16="http://schemas.microsoft.com/office/drawing/2014/main" id="{66E18B30-8D2F-1824-B329-82D347712AA6}"/>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78" name="Google Shape;578;p71">
              <a:extLst>
                <a:ext uri="{FF2B5EF4-FFF2-40B4-BE49-F238E27FC236}">
                  <a16:creationId xmlns:a16="http://schemas.microsoft.com/office/drawing/2014/main" id="{08C6DEB0-6A18-C15C-5112-3A43C90C8C7F}"/>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C0048CA9-0D30-4BF6-D32A-222377FD97B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80" name="Google Shape;580;p71">
                <a:extLst>
                  <a:ext uri="{FF2B5EF4-FFF2-40B4-BE49-F238E27FC236}">
                    <a16:creationId xmlns:a16="http://schemas.microsoft.com/office/drawing/2014/main" id="{D6FCEBC9-CF4A-50A1-7653-7EE42921BDFA}"/>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6433D35D-D6B2-2ECC-42CD-E61AAA9FA289}"/>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21B3ACB9-72DB-728E-A958-2B040EEB462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3" name="Google Shape;583;p71">
                    <a:extLst>
                      <a:ext uri="{FF2B5EF4-FFF2-40B4-BE49-F238E27FC236}">
                        <a16:creationId xmlns:a16="http://schemas.microsoft.com/office/drawing/2014/main" id="{FF3101AD-3F4F-646F-89EC-01C2BF016CA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4" name="Google Shape;584;p71">
                    <a:extLst>
                      <a:ext uri="{FF2B5EF4-FFF2-40B4-BE49-F238E27FC236}">
                        <a16:creationId xmlns:a16="http://schemas.microsoft.com/office/drawing/2014/main" id="{BE9259C2-D9B8-E22E-1454-3900A2876AEF}"/>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585" name="Google Shape;585;p71">
                  <a:extLst>
                    <a:ext uri="{FF2B5EF4-FFF2-40B4-BE49-F238E27FC236}">
                      <a16:creationId xmlns:a16="http://schemas.microsoft.com/office/drawing/2014/main" id="{8A4BC171-A65B-53EE-E371-D668B568699D}"/>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F7976561-509C-F548-7BCA-BC9844A5D4D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7" name="Google Shape;587;p71">
                    <a:extLst>
                      <a:ext uri="{FF2B5EF4-FFF2-40B4-BE49-F238E27FC236}">
                        <a16:creationId xmlns:a16="http://schemas.microsoft.com/office/drawing/2014/main" id="{A0BB5294-388A-18D4-9FD7-EE2F8CB7AEF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8" name="Google Shape;588;p71">
                    <a:extLst>
                      <a:ext uri="{FF2B5EF4-FFF2-40B4-BE49-F238E27FC236}">
                        <a16:creationId xmlns:a16="http://schemas.microsoft.com/office/drawing/2014/main" id="{DF8BFD63-F69C-307D-8EE9-64478157FA2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grpSp>
    </p:spTree>
    <p:extLst>
      <p:ext uri="{BB962C8B-B14F-4D97-AF65-F5344CB8AC3E}">
        <p14:creationId xmlns:p14="http://schemas.microsoft.com/office/powerpoint/2010/main" val="2442698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F7EF6E0-ADC1-DF14-39BF-C787A21EF237}"/>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B68C80AC-43F8-B48F-F7B3-1AC0F54267A9}"/>
              </a:ext>
            </a:extLst>
          </p:cNvPr>
          <p:cNvSpPr/>
          <p:nvPr/>
        </p:nvSpPr>
        <p:spPr>
          <a:xfrm>
            <a:off x="10844" y="343782"/>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a:solidFill>
                <a:schemeClr val="lt1"/>
              </a:solidFill>
            </a:endParaRPr>
          </a:p>
        </p:txBody>
      </p:sp>
      <p:sp>
        <p:nvSpPr>
          <p:cNvPr id="595" name="Google Shape;595;p72">
            <a:extLst>
              <a:ext uri="{FF2B5EF4-FFF2-40B4-BE49-F238E27FC236}">
                <a16:creationId xmlns:a16="http://schemas.microsoft.com/office/drawing/2014/main" id="{D657871E-82BA-F9C8-7D1E-60A8D2B8159A}"/>
              </a:ext>
            </a:extLst>
          </p:cNvPr>
          <p:cNvSpPr txBox="1">
            <a:spLocks noGrp="1"/>
          </p:cNvSpPr>
          <p:nvPr>
            <p:ph type="body" idx="1"/>
          </p:nvPr>
        </p:nvSpPr>
        <p:spPr>
          <a:xfrm>
            <a:off x="142739" y="1478669"/>
            <a:ext cx="2416005" cy="1093081"/>
          </a:xfrm>
          <a:prstGeom prst="rect">
            <a:avLst/>
          </a:prstGeom>
          <a:noFill/>
          <a:ln>
            <a:noFill/>
          </a:ln>
        </p:spPr>
        <p:txBody>
          <a:bodyPr spcFirstLastPara="1" wrap="square" lIns="91426" tIns="91426" rIns="91426" bIns="91426" anchor="t" anchorCtr="0">
            <a:noAutofit/>
          </a:bodyPr>
          <a:lstStyle/>
          <a:p>
            <a:pPr marL="0" indent="0">
              <a:lnSpc>
                <a:spcPct val="82058"/>
              </a:lnSpc>
            </a:pPr>
            <a:r>
              <a:rPr lang="sv-SE" sz="2200" dirty="0" err="1"/>
              <a:t>Introduction</a:t>
            </a:r>
            <a:endParaRPr lang="sv-SE" sz="2200" dirty="0"/>
          </a:p>
          <a:p>
            <a:pPr marL="0" indent="0">
              <a:lnSpc>
                <a:spcPct val="82058"/>
              </a:lnSpc>
            </a:pPr>
            <a:endParaRPr lang="sv-SE" sz="2400" dirty="0"/>
          </a:p>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A289E4DD-2D1F-4FBB-4B53-BF74D997F6B1}"/>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3B</a:t>
            </a:r>
            <a:endParaRPr dirty="0"/>
          </a:p>
        </p:txBody>
      </p:sp>
      <p:sp>
        <p:nvSpPr>
          <p:cNvPr id="597" name="Google Shape;597;p72">
            <a:extLst>
              <a:ext uri="{FF2B5EF4-FFF2-40B4-BE49-F238E27FC236}">
                <a16:creationId xmlns:a16="http://schemas.microsoft.com/office/drawing/2014/main" id="{B72CA5F5-59AA-ACE7-BE2C-6248CF258C32}"/>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cxnSp>
        <p:nvCxnSpPr>
          <p:cNvPr id="599" name="Google Shape;599;p72">
            <a:extLst>
              <a:ext uri="{FF2B5EF4-FFF2-40B4-BE49-F238E27FC236}">
                <a16:creationId xmlns:a16="http://schemas.microsoft.com/office/drawing/2014/main" id="{7A87A519-E952-AE56-99A9-5154BC6D1AFB}"/>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6AD6DD56-A20B-4967-C75A-99D5848E330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19</a:t>
            </a:fld>
            <a:endParaRPr/>
          </a:p>
        </p:txBody>
      </p:sp>
      <p:sp>
        <p:nvSpPr>
          <p:cNvPr id="601" name="Google Shape;601;p72">
            <a:extLst>
              <a:ext uri="{FF2B5EF4-FFF2-40B4-BE49-F238E27FC236}">
                <a16:creationId xmlns:a16="http://schemas.microsoft.com/office/drawing/2014/main" id="{2B2F6EEE-0227-499E-A3CF-BE3B38D27F19}"/>
              </a:ext>
            </a:extLst>
          </p:cNvPr>
          <p:cNvSpPr txBox="1"/>
          <p:nvPr/>
        </p:nvSpPr>
        <p:spPr>
          <a:xfrm>
            <a:off x="2163881" y="445904"/>
            <a:ext cx="6571419" cy="2065529"/>
          </a:xfrm>
          <a:prstGeom prst="rect">
            <a:avLst/>
          </a:prstGeom>
          <a:noFill/>
          <a:ln>
            <a:noFill/>
          </a:ln>
        </p:spPr>
        <p:txBody>
          <a:bodyPr spcFirstLastPara="1" wrap="square" lIns="0" tIns="10124" rIns="0" bIns="0" anchor="t" anchorCtr="0">
            <a:spAutoFit/>
          </a:bodyPr>
          <a:lstStyle/>
          <a:p>
            <a:pPr marL="12701">
              <a:lnSpc>
                <a:spcPct val="105714"/>
              </a:lnSpc>
            </a:pPr>
            <a:r>
              <a:rPr lang="en-GB" sz="1600" b="1" noProof="0" dirty="0">
                <a:solidFill>
                  <a:srgbClr val="8ECC4E"/>
                </a:solidFill>
                <a:latin typeface="Calibri"/>
                <a:ea typeface="Calibri"/>
                <a:cs typeface="Calibri"/>
                <a:sym typeface="Calibri"/>
              </a:rPr>
              <a:t>Embarking on an ecotourism project requires more than just selecting a destination—it involves understanding and appreciating the unique ecosystem that surrounds it.</a:t>
            </a:r>
          </a:p>
          <a:p>
            <a:pPr marL="12701">
              <a:lnSpc>
                <a:spcPct val="105714"/>
              </a:lnSpc>
            </a:pPr>
            <a:endParaRPr lang="en-GB" sz="1600" noProof="0" dirty="0">
              <a:solidFill>
                <a:srgbClr val="6D6E71"/>
              </a:solidFill>
              <a:latin typeface="Calibri"/>
              <a:ea typeface="Calibri"/>
              <a:cs typeface="Calibri"/>
              <a:sym typeface="Calibri"/>
            </a:endParaRPr>
          </a:p>
          <a:p>
            <a:pPr marL="12701">
              <a:lnSpc>
                <a:spcPct val="105714"/>
              </a:lnSpc>
            </a:pPr>
            <a:r>
              <a:rPr lang="en-GB" sz="1600" noProof="0" dirty="0">
                <a:solidFill>
                  <a:srgbClr val="6D6E71"/>
                </a:solidFill>
                <a:latin typeface="Calibri"/>
                <a:ea typeface="Calibri"/>
                <a:cs typeface="Calibri"/>
                <a:sym typeface="Calibri"/>
              </a:rPr>
              <a:t>The ecosystem encompasses the natural environment, including its flora, fauna, landscapes, and geological features, as well as the cultural heritage and communities intertwined within it. </a:t>
            </a:r>
          </a:p>
          <a:p>
            <a:pPr marL="12701">
              <a:lnSpc>
                <a:spcPct val="105714"/>
              </a:lnSpc>
            </a:pPr>
            <a:endParaRPr lang="en-GB" sz="1401" noProof="0" dirty="0">
              <a:solidFill>
                <a:srgbClr val="6D6E71"/>
              </a:solidFill>
              <a:latin typeface="Calibri"/>
              <a:ea typeface="Calibri"/>
              <a:cs typeface="Calibri"/>
              <a:sym typeface="Calibri"/>
            </a:endParaRPr>
          </a:p>
        </p:txBody>
      </p:sp>
      <p:graphicFrame>
        <p:nvGraphicFramePr>
          <p:cNvPr id="2" name="Tabell 1">
            <a:extLst>
              <a:ext uri="{FF2B5EF4-FFF2-40B4-BE49-F238E27FC236}">
                <a16:creationId xmlns:a16="http://schemas.microsoft.com/office/drawing/2014/main" id="{65737802-11BE-B533-F2B2-6562F9527B25}"/>
              </a:ext>
            </a:extLst>
          </p:cNvPr>
          <p:cNvGraphicFramePr>
            <a:graphicFrameLocks noGrp="1"/>
          </p:cNvGraphicFramePr>
          <p:nvPr>
            <p:extLst>
              <p:ext uri="{D42A27DB-BD31-4B8C-83A1-F6EECF244321}">
                <p14:modId xmlns:p14="http://schemas.microsoft.com/office/powerpoint/2010/main" val="3891589945"/>
              </p:ext>
            </p:extLst>
          </p:nvPr>
        </p:nvGraphicFramePr>
        <p:xfrm>
          <a:off x="2163881" y="2540090"/>
          <a:ext cx="6457098" cy="2165223"/>
        </p:xfrm>
        <a:graphic>
          <a:graphicData uri="http://schemas.openxmlformats.org/drawingml/2006/table">
            <a:tbl>
              <a:tblPr firstRow="1" bandRow="1">
                <a:tableStyleId>{538008DE-9CB5-49C0-B233-6C6E2AA0C65B}</a:tableStyleId>
              </a:tblPr>
              <a:tblGrid>
                <a:gridCol w="2890719">
                  <a:extLst>
                    <a:ext uri="{9D8B030D-6E8A-4147-A177-3AD203B41FA5}">
                      <a16:colId xmlns:a16="http://schemas.microsoft.com/office/drawing/2014/main" val="3087292872"/>
                    </a:ext>
                  </a:extLst>
                </a:gridCol>
                <a:gridCol w="3566379">
                  <a:extLst>
                    <a:ext uri="{9D8B030D-6E8A-4147-A177-3AD203B41FA5}">
                      <a16:colId xmlns:a16="http://schemas.microsoft.com/office/drawing/2014/main" val="3175207195"/>
                    </a:ext>
                  </a:extLst>
                </a:gridCol>
              </a:tblGrid>
              <a:tr h="2133563">
                <a:tc>
                  <a:txBody>
                    <a:bodyPr/>
                    <a:lstStyle/>
                    <a:p>
                      <a:endPar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endParaRPr>
                    </a:p>
                    <a:p>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Step 1 – </a:t>
                      </a:r>
                      <a:r>
                        <a:rPr lang="sv-SE" sz="1401" b="1" i="0" u="none" strike="noStrike" cap="none" dirty="0" err="1">
                          <a:solidFill>
                            <a:schemeClr val="tx2">
                              <a:lumMod val="50000"/>
                            </a:schemeClr>
                          </a:solidFill>
                          <a:effectLst/>
                          <a:latin typeface="Calibri" panose="020F0502020204030204" pitchFamily="34" charset="0"/>
                          <a:ea typeface="Arial"/>
                          <a:cs typeface="Calibri" panose="020F0502020204030204" pitchFamily="34" charset="0"/>
                          <a:sym typeface="Arial"/>
                        </a:rPr>
                        <a:t>Choose</a:t>
                      </a:r>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 a </a:t>
                      </a:r>
                      <a:r>
                        <a:rPr lang="sv-SE" sz="1401" b="1" i="0" u="none" strike="noStrike" cap="none" dirty="0" err="1">
                          <a:solidFill>
                            <a:schemeClr val="tx2">
                              <a:lumMod val="50000"/>
                            </a:schemeClr>
                          </a:solidFill>
                          <a:effectLst/>
                          <a:latin typeface="Calibri" panose="020F0502020204030204" pitchFamily="34" charset="0"/>
                          <a:ea typeface="Arial"/>
                          <a:cs typeface="Calibri" panose="020F0502020204030204" pitchFamily="34" charset="0"/>
                          <a:sym typeface="Arial"/>
                        </a:rPr>
                        <a:t>location</a:t>
                      </a:r>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 </a:t>
                      </a:r>
                    </a:p>
                    <a:p>
                      <a:endPar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endParaRPr>
                    </a:p>
                    <a:p>
                      <a:pPr marL="342900" indent="-342900">
                        <a:spcAft>
                          <a:spcPts val="600"/>
                        </a:spcAft>
                        <a:buClr>
                          <a:schemeClr val="accent4">
                            <a:lumMod val="75000"/>
                          </a:schemeClr>
                        </a:buClr>
                        <a:buFont typeface="Wingdings" pitchFamily="2" charset="2"/>
                        <a:buChar char="v"/>
                      </a:pPr>
                      <a:r>
                        <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rPr>
                        <a:t>Pick a </a:t>
                      </a: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great</a:t>
                      </a:r>
                      <a:r>
                        <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rPr>
                        <a:t> spot</a:t>
                      </a:r>
                    </a:p>
                    <a:p>
                      <a:pPr marL="342900" indent="-342900">
                        <a:spcAft>
                          <a:spcPts val="600"/>
                        </a:spcAft>
                        <a:buClr>
                          <a:schemeClr val="accent4">
                            <a:lumMod val="75000"/>
                          </a:schemeClr>
                        </a:buClr>
                        <a:buFont typeface="Wingdings" pitchFamily="2" charset="2"/>
                        <a:buChar char="v"/>
                      </a:pP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Know</a:t>
                      </a:r>
                      <a:r>
                        <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rPr>
                        <a:t> </a:t>
                      </a: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your</a:t>
                      </a:r>
                      <a:r>
                        <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rPr>
                        <a:t> </a:t>
                      </a: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environment</a:t>
                      </a:r>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txBody>
                  <a:tcPr>
                    <a:lnL w="28575" cap="flat" cmpd="sng" algn="ctr">
                      <a:no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endParaRPr lang="en-GB" b="1" dirty="0">
                        <a:solidFill>
                          <a:schemeClr val="tx2">
                            <a:lumMod val="50000"/>
                          </a:schemeClr>
                        </a:solidFill>
                        <a:latin typeface="Calibri" panose="020F0502020204030204" pitchFamily="34" charset="0"/>
                        <a:cs typeface="Calibri" panose="020F0502020204030204" pitchFamily="34" charset="0"/>
                      </a:endParaRPr>
                    </a:p>
                    <a:p>
                      <a:r>
                        <a:rPr lang="en-GB" b="1" dirty="0">
                          <a:solidFill>
                            <a:schemeClr val="tx2">
                              <a:lumMod val="50000"/>
                            </a:schemeClr>
                          </a:solidFill>
                          <a:latin typeface="Calibri" panose="020F0502020204030204" pitchFamily="34" charset="0"/>
                          <a:cs typeface="Calibri" panose="020F0502020204030204" pitchFamily="34" charset="0"/>
                        </a:rPr>
                        <a:t>Step 2 - Observe and Interact:</a:t>
                      </a:r>
                    </a:p>
                    <a:p>
                      <a:endParaRPr lang="en-GB" b="1"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Permaculture and Business</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Systems Thinking</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Apply Understanding to Actions</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Ecosystems in Business</a:t>
                      </a:r>
                    </a:p>
                  </a:txBody>
                  <a:tcPr>
                    <a:lnL w="28575" cap="flat" cmpd="sng" algn="ctr">
                      <a:solidFill>
                        <a:schemeClr val="accent4">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3046582062"/>
                  </a:ext>
                </a:extLst>
              </a:tr>
            </a:tbl>
          </a:graphicData>
        </a:graphic>
      </p:graphicFrame>
    </p:spTree>
    <p:extLst>
      <p:ext uri="{BB962C8B-B14F-4D97-AF65-F5344CB8AC3E}">
        <p14:creationId xmlns:p14="http://schemas.microsoft.com/office/powerpoint/2010/main" val="1996588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CONTENTS</a:t>
            </a:r>
            <a:endParaRPr lang="en-GB" dirty="0"/>
          </a:p>
        </p:txBody>
      </p:sp>
      <p:sp>
        <p:nvSpPr>
          <p:cNvPr id="136" name="Google Shape;136;p62"/>
          <p:cNvSpPr txBox="1">
            <a:spLocks noGrp="1"/>
          </p:cNvSpPr>
          <p:nvPr>
            <p:ph type="body" idx="6"/>
          </p:nvPr>
        </p:nvSpPr>
        <p:spPr>
          <a:xfrm>
            <a:off x="873027" y="2101495"/>
            <a:ext cx="2038377"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800" dirty="0"/>
              <a:t>My Ecotourism Project</a:t>
            </a:r>
            <a:br>
              <a:rPr lang="en-GB" sz="1800" dirty="0"/>
            </a:br>
            <a:r>
              <a:rPr lang="en-GB" sz="1800" dirty="0"/>
              <a:t>Fundamentals</a:t>
            </a:r>
          </a:p>
        </p:txBody>
      </p:sp>
      <p:sp>
        <p:nvSpPr>
          <p:cNvPr id="137" name="Google Shape;137;p62"/>
          <p:cNvSpPr txBox="1">
            <a:spLocks noGrp="1"/>
          </p:cNvSpPr>
          <p:nvPr>
            <p:ph type="body" idx="7"/>
          </p:nvPr>
        </p:nvSpPr>
        <p:spPr>
          <a:xfrm>
            <a:off x="3178944" y="894"/>
            <a:ext cx="1573141" cy="65051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800" dirty="0"/>
              <a:t>The </a:t>
            </a:r>
            <a:br>
              <a:rPr lang="en-GB" sz="1800" dirty="0"/>
            </a:br>
            <a:r>
              <a:rPr lang="en-GB" sz="1800" dirty="0"/>
              <a:t>Ecosystem</a:t>
            </a:r>
          </a:p>
        </p:txBody>
      </p:sp>
      <p:sp>
        <p:nvSpPr>
          <p:cNvPr id="138" name="Google Shape;138;p62"/>
          <p:cNvSpPr txBox="1">
            <a:spLocks noGrp="1"/>
          </p:cNvSpPr>
          <p:nvPr>
            <p:ph type="body" idx="9"/>
          </p:nvPr>
        </p:nvSpPr>
        <p:spPr>
          <a:xfrm>
            <a:off x="5190374" y="1602793"/>
            <a:ext cx="1573141" cy="530697"/>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800" dirty="0"/>
              <a:t>The Purpose</a:t>
            </a:r>
          </a:p>
        </p:txBody>
      </p:sp>
      <p:sp>
        <p:nvSpPr>
          <p:cNvPr id="141" name="Google Shape;141;p62"/>
          <p:cNvSpPr txBox="1">
            <a:spLocks noGrp="1"/>
          </p:cNvSpPr>
          <p:nvPr>
            <p:ph type="body" idx="15"/>
          </p:nvPr>
        </p:nvSpPr>
        <p:spPr>
          <a:xfrm>
            <a:off x="7269487" y="63501"/>
            <a:ext cx="1092812" cy="473890"/>
          </a:xfrm>
          <a:prstGeom prst="rect">
            <a:avLst/>
          </a:prstGeom>
          <a:noFill/>
          <a:ln>
            <a:noFill/>
          </a:ln>
        </p:spPr>
        <p:txBody>
          <a:bodyPr spcFirstLastPara="1" wrap="square" lIns="91426" tIns="91426" rIns="91426" bIns="91426" anchor="t" anchorCtr="0">
            <a:noAutofit/>
          </a:bodyPr>
          <a:lstStyle/>
          <a:p>
            <a:pPr marL="0" indent="0">
              <a:lnSpc>
                <a:spcPct val="96000"/>
              </a:lnSpc>
            </a:pPr>
            <a:r>
              <a:rPr lang="en-GB" sz="1800" dirty="0"/>
              <a:t>The Customer Journey</a:t>
            </a:r>
          </a:p>
        </p:txBody>
      </p:sp>
      <p:sp>
        <p:nvSpPr>
          <p:cNvPr id="142" name="Google Shape;142;p62"/>
          <p:cNvSpPr txBox="1"/>
          <p:nvPr/>
        </p:nvSpPr>
        <p:spPr>
          <a:xfrm>
            <a:off x="1281826" y="2865350"/>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4 </a:t>
            </a:r>
            <a:endParaRPr lang="en-GB" dirty="0">
              <a:solidFill>
                <a:schemeClr val="bg1"/>
              </a:solidFill>
            </a:endParaRPr>
          </a:p>
        </p:txBody>
      </p:sp>
      <p:sp>
        <p:nvSpPr>
          <p:cNvPr id="143" name="Google Shape;143;p62"/>
          <p:cNvSpPr txBox="1"/>
          <p:nvPr/>
        </p:nvSpPr>
        <p:spPr>
          <a:xfrm>
            <a:off x="3213100" y="684545"/>
            <a:ext cx="1072323"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18</a:t>
            </a:r>
            <a:endParaRPr lang="en-GB" dirty="0">
              <a:solidFill>
                <a:schemeClr val="bg1"/>
              </a:solidFill>
            </a:endParaRPr>
          </a:p>
        </p:txBody>
      </p:sp>
      <p:sp>
        <p:nvSpPr>
          <p:cNvPr id="146" name="Google Shape;146;p62"/>
          <p:cNvSpPr txBox="1"/>
          <p:nvPr/>
        </p:nvSpPr>
        <p:spPr>
          <a:xfrm>
            <a:off x="7258618" y="810422"/>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34  </a:t>
            </a:r>
            <a:endParaRPr lang="en-GB" sz="1401" dirty="0"/>
          </a:p>
        </p:txBody>
      </p:sp>
      <p:sp>
        <p:nvSpPr>
          <p:cNvPr id="148" name="Google Shape;148;p62"/>
          <p:cNvSpPr txBox="1"/>
          <p:nvPr/>
        </p:nvSpPr>
        <p:spPr>
          <a:xfrm>
            <a:off x="834254" y="1634777"/>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3A</a:t>
            </a:r>
            <a:endParaRPr lang="en-GB" sz="1401" dirty="0"/>
          </a:p>
        </p:txBody>
      </p:sp>
      <p:cxnSp>
        <p:nvCxnSpPr>
          <p:cNvPr id="149" name="Google Shape;149;p62"/>
          <p:cNvCxnSpPr/>
          <p:nvPr/>
        </p:nvCxnSpPr>
        <p:spPr>
          <a:xfrm>
            <a:off x="1281826" y="1687844"/>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65051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05085" y="1882558"/>
            <a:ext cx="973811"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23 </a:t>
            </a:r>
            <a:endParaRPr lang="en-GB" dirty="0">
              <a:solidFill>
                <a:schemeClr val="bg1"/>
              </a:solidFill>
            </a:endParaRPr>
          </a:p>
        </p:txBody>
      </p:sp>
      <p:sp>
        <p:nvSpPr>
          <p:cNvPr id="155" name="Google Shape;155;p62"/>
          <p:cNvSpPr txBox="1"/>
          <p:nvPr/>
        </p:nvSpPr>
        <p:spPr>
          <a:xfrm>
            <a:off x="6842177" y="80751"/>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3D</a:t>
            </a:r>
            <a:endParaRPr lang="en-GB" sz="1401" dirty="0"/>
          </a:p>
        </p:txBody>
      </p:sp>
      <p:cxnSp>
        <p:nvCxnSpPr>
          <p:cNvPr id="156" name="Google Shape;156;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64" name="Google Shape;164;p62"/>
          <p:cNvPicPr preferRelativeResize="0">
            <a:picLocks noGrp="1"/>
          </p:cNvPicPr>
          <p:nvPr>
            <p:ph type="pic" idx="5"/>
          </p:nvPr>
        </p:nvPicPr>
        <p:blipFill rotWithShape="1">
          <a:blip r:embed="rId3">
            <a:alphaModFix/>
          </a:blip>
          <a:srcRect l="13718" r="13717"/>
          <a:stretch/>
        </p:blipFill>
        <p:spPr>
          <a:xfrm>
            <a:off x="781702" y="32312"/>
            <a:ext cx="1738800" cy="1599157"/>
          </a:xfrm>
          <a:prstGeom prst="rect">
            <a:avLst/>
          </a:prstGeom>
          <a:solidFill>
            <a:srgbClr val="F2F2F2"/>
          </a:solidFill>
          <a:ln>
            <a:noFill/>
          </a:ln>
        </p:spPr>
      </p:pic>
      <p:grpSp>
        <p:nvGrpSpPr>
          <p:cNvPr id="166" name="Google Shape;166;p62"/>
          <p:cNvGrpSpPr/>
          <p:nvPr/>
        </p:nvGrpSpPr>
        <p:grpSpPr>
          <a:xfrm>
            <a:off x="1765227" y="1289727"/>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4" name="Google Shape;194;p62"/>
          <p:cNvPicPr preferRelativeResize="0">
            <a:picLocks noGrp="1"/>
          </p:cNvPicPr>
          <p:nvPr>
            <p:ph type="pic" idx="18"/>
          </p:nvPr>
        </p:nvPicPr>
        <p:blipFill rotWithShape="1">
          <a:blip r:embed="rId4">
            <a:alphaModFix/>
          </a:blip>
          <a:srcRect t="23048" b="23048"/>
          <a:stretch/>
        </p:blipFill>
        <p:spPr>
          <a:xfrm>
            <a:off x="6520768" y="2583595"/>
            <a:ext cx="1740540" cy="1406955"/>
          </a:xfrm>
          <a:prstGeom prst="rect">
            <a:avLst/>
          </a:prstGeom>
          <a:solidFill>
            <a:srgbClr val="F2F2F2"/>
          </a:solidFill>
          <a:ln>
            <a:noFill/>
          </a:ln>
        </p:spPr>
      </p:pic>
      <p:pic>
        <p:nvPicPr>
          <p:cNvPr id="195" name="Google Shape;195;p62"/>
          <p:cNvPicPr preferRelativeResize="0">
            <a:picLocks noGrp="1"/>
          </p:cNvPicPr>
          <p:nvPr>
            <p:ph type="pic" idx="4"/>
          </p:nvPr>
        </p:nvPicPr>
        <p:blipFill rotWithShape="1">
          <a:blip r:embed="rId5">
            <a:alphaModFix/>
          </a:blip>
          <a:srcRect l="6623" r="6622"/>
          <a:stretch/>
        </p:blipFill>
        <p:spPr>
          <a:xfrm>
            <a:off x="6826308" y="1240451"/>
            <a:ext cx="1740540" cy="1224310"/>
          </a:xfrm>
          <a:prstGeom prst="rect">
            <a:avLst/>
          </a:prstGeom>
          <a:solidFill>
            <a:srgbClr val="F2F2F2"/>
          </a:solidFill>
          <a:ln>
            <a:noFill/>
          </a:ln>
        </p:spPr>
      </p:pic>
      <p:pic>
        <p:nvPicPr>
          <p:cNvPr id="196" name="Google Shape;196;p62"/>
          <p:cNvPicPr preferRelativeResize="0">
            <a:picLocks noGrp="1"/>
          </p:cNvPicPr>
          <p:nvPr>
            <p:ph type="pic" idx="3"/>
          </p:nvPr>
        </p:nvPicPr>
        <p:blipFill rotWithShape="1">
          <a:blip r:embed="rId6">
            <a:alphaModFix/>
          </a:blip>
          <a:srcRect l="7259" r="7259"/>
          <a:stretch/>
        </p:blipFill>
        <p:spPr>
          <a:xfrm>
            <a:off x="4768829" y="3"/>
            <a:ext cx="1738800" cy="1355835"/>
          </a:xfrm>
          <a:prstGeom prst="rect">
            <a:avLst/>
          </a:prstGeom>
          <a:solidFill>
            <a:srgbClr val="F2F2F2"/>
          </a:solidFill>
          <a:ln>
            <a:noFill/>
          </a:ln>
        </p:spPr>
      </p:pic>
      <p:pic>
        <p:nvPicPr>
          <p:cNvPr id="197" name="Google Shape;197;p62"/>
          <p:cNvPicPr preferRelativeResize="0">
            <a:picLocks noGrp="1"/>
          </p:cNvPicPr>
          <p:nvPr>
            <p:ph type="pic" idx="17"/>
          </p:nvPr>
        </p:nvPicPr>
        <p:blipFill rotWithShape="1">
          <a:blip r:embed="rId7">
            <a:alphaModFix/>
          </a:blip>
          <a:srcRect l="-398" t="60218" r="398" b="4978"/>
          <a:stretch/>
        </p:blipFill>
        <p:spPr>
          <a:xfrm>
            <a:off x="4440109" y="4234775"/>
            <a:ext cx="1738798" cy="907831"/>
          </a:xfrm>
          <a:prstGeom prst="rect">
            <a:avLst/>
          </a:prstGeom>
          <a:solidFill>
            <a:srgbClr val="F2F2F2"/>
          </a:solidFill>
          <a:ln>
            <a:noFill/>
          </a:ln>
        </p:spPr>
      </p:pic>
      <p:grpSp>
        <p:nvGrpSpPr>
          <p:cNvPr id="231" name="Google Shape;231;p62"/>
          <p:cNvGrpSpPr/>
          <p:nvPr/>
        </p:nvGrpSpPr>
        <p:grpSpPr>
          <a:xfrm>
            <a:off x="6872717" y="1164985"/>
            <a:ext cx="666248" cy="632818"/>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43" name="Google Shape;243;p62"/>
          <p:cNvPicPr preferRelativeResize="0">
            <a:picLocks noGrp="1"/>
          </p:cNvPicPr>
          <p:nvPr>
            <p:ph type="pic" idx="2"/>
          </p:nvPr>
        </p:nvPicPr>
        <p:blipFill rotWithShape="1">
          <a:blip r:embed="rId8">
            <a:alphaModFix/>
          </a:blip>
          <a:srcRect l="7773" t="43599" r="5905" b="3201"/>
          <a:stretch/>
        </p:blipFill>
        <p:spPr>
          <a:xfrm>
            <a:off x="2757815" y="1240451"/>
            <a:ext cx="1740540" cy="1256254"/>
          </a:xfrm>
          <a:prstGeom prst="rect">
            <a:avLst/>
          </a:prstGeom>
          <a:solidFill>
            <a:srgbClr val="F2F2F2"/>
          </a:solidFill>
          <a:ln>
            <a:noFill/>
          </a:ln>
        </p:spPr>
      </p:pic>
      <p:grpSp>
        <p:nvGrpSpPr>
          <p:cNvPr id="244" name="Google Shape;244;p62"/>
          <p:cNvGrpSpPr/>
          <p:nvPr/>
        </p:nvGrpSpPr>
        <p:grpSpPr>
          <a:xfrm>
            <a:off x="3773738" y="1008575"/>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9">
            <a:alphaModFix/>
            <a:extLst>
              <a:ext uri="{BEBA8EAE-BF5A-486C-A8C5-ECC9F3942E4B}">
                <a14:imgProps xmlns:a14="http://schemas.microsoft.com/office/drawing/2010/main">
                  <a14:imgLayer r:embed="rId10">
                    <a14:imgEffect>
                      <a14:saturation sat="0"/>
                    </a14:imgEffect>
                  </a14:imgLayer>
                </a14:imgProps>
              </a:ext>
            </a:extLst>
          </a:blip>
          <a:srcRect l="22302" b="22949"/>
          <a:stretch/>
        </p:blipFill>
        <p:spPr>
          <a:xfrm>
            <a:off x="2626259" y="3949737"/>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12" name="Google Shape;152;p62">
            <a:extLst>
              <a:ext uri="{FF2B5EF4-FFF2-40B4-BE49-F238E27FC236}">
                <a16:creationId xmlns:a16="http://schemas.microsoft.com/office/drawing/2014/main" id="{DA060175-98F3-A5F5-581F-8CF81CD3E41D}"/>
              </a:ext>
            </a:extLst>
          </p:cNvPr>
          <p:cNvSpPr txBox="1"/>
          <p:nvPr/>
        </p:nvSpPr>
        <p:spPr>
          <a:xfrm>
            <a:off x="4466899" y="3196402"/>
            <a:ext cx="490856" cy="106307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87272"/>
              </a:lnSpc>
              <a:buClr>
                <a:schemeClr val="dk2"/>
              </a:buClr>
              <a:buSzPts val="1800"/>
            </a:pPr>
            <a:r>
              <a:rPr lang="en-GB" sz="2201" b="1" dirty="0">
                <a:solidFill>
                  <a:schemeClr val="lt1"/>
                </a:solidFill>
                <a:latin typeface="Calibri"/>
                <a:ea typeface="Calibri"/>
                <a:cs typeface="Calibri"/>
                <a:sym typeface="Calibri"/>
              </a:rPr>
              <a:t>3E</a:t>
            </a:r>
            <a:endParaRPr lang="en-GB" sz="1401" dirty="0"/>
          </a:p>
        </p:txBody>
      </p:sp>
      <p:cxnSp>
        <p:nvCxnSpPr>
          <p:cNvPr id="13" name="Google Shape;153;p62">
            <a:extLst>
              <a:ext uri="{FF2B5EF4-FFF2-40B4-BE49-F238E27FC236}">
                <a16:creationId xmlns:a16="http://schemas.microsoft.com/office/drawing/2014/main" id="{B3DD9185-C4F7-B71F-3C0F-4F0C734421FA}"/>
              </a:ext>
            </a:extLst>
          </p:cNvPr>
          <p:cNvCxnSpPr/>
          <p:nvPr/>
        </p:nvCxnSpPr>
        <p:spPr>
          <a:xfrm>
            <a:off x="4883824" y="3169452"/>
            <a:ext cx="0" cy="504000"/>
          </a:xfrm>
          <a:prstGeom prst="straightConnector1">
            <a:avLst/>
          </a:prstGeom>
          <a:noFill/>
          <a:ln w="19050" cap="flat" cmpd="sng">
            <a:solidFill>
              <a:schemeClr val="lt1"/>
            </a:solidFill>
            <a:prstDash val="solid"/>
            <a:round/>
            <a:headEnd type="none" w="sm" len="sm"/>
            <a:tailEnd type="none" w="sm" len="sm"/>
          </a:ln>
        </p:spPr>
      </p:cxnSp>
      <p:cxnSp>
        <p:nvCxnSpPr>
          <p:cNvPr id="14" name="Google Shape;153;p62">
            <a:extLst>
              <a:ext uri="{FF2B5EF4-FFF2-40B4-BE49-F238E27FC236}">
                <a16:creationId xmlns:a16="http://schemas.microsoft.com/office/drawing/2014/main" id="{C8EF6B58-9654-CFBA-B630-9291417F5205}"/>
              </a:ext>
            </a:extLst>
          </p:cNvPr>
          <p:cNvCxnSpPr/>
          <p:nvPr/>
        </p:nvCxnSpPr>
        <p:spPr>
          <a:xfrm>
            <a:off x="9782969" y="4286794"/>
            <a:ext cx="0" cy="504000"/>
          </a:xfrm>
          <a:prstGeom prst="straightConnector1">
            <a:avLst/>
          </a:prstGeom>
          <a:noFill/>
          <a:ln w="19050" cap="flat" cmpd="sng">
            <a:solidFill>
              <a:schemeClr val="lt1"/>
            </a:solidFill>
            <a:prstDash val="solid"/>
            <a:round/>
            <a:headEnd type="none" w="sm" len="sm"/>
            <a:tailEnd type="none" w="sm" len="sm"/>
          </a:ln>
        </p:spPr>
      </p:cxnSp>
      <p:sp>
        <p:nvSpPr>
          <p:cNvPr id="15" name="Google Shape;136;p62">
            <a:extLst>
              <a:ext uri="{FF2B5EF4-FFF2-40B4-BE49-F238E27FC236}">
                <a16:creationId xmlns:a16="http://schemas.microsoft.com/office/drawing/2014/main" id="{52E2813B-BDEA-9653-39AF-D9353313E6DE}"/>
              </a:ext>
            </a:extLst>
          </p:cNvPr>
          <p:cNvSpPr txBox="1">
            <a:spLocks noGrp="1"/>
          </p:cNvSpPr>
          <p:nvPr/>
        </p:nvSpPr>
        <p:spPr>
          <a:xfrm>
            <a:off x="4848097" y="3093797"/>
            <a:ext cx="1573141" cy="106307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87272"/>
              </a:lnSpc>
              <a:spcBef>
                <a:spcPts val="0"/>
              </a:spcBef>
              <a:spcAft>
                <a:spcPts val="0"/>
              </a:spcAft>
              <a:buClr>
                <a:schemeClr val="dk2"/>
              </a:buClr>
              <a:buSzPts val="1800"/>
              <a:buFont typeface="Arial"/>
              <a:buNone/>
              <a:defRPr sz="2201"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1000"/>
              </a:lnSpc>
            </a:pPr>
            <a:r>
              <a:rPr lang="en-GB" sz="1800" dirty="0"/>
              <a:t>Sustainable Business </a:t>
            </a:r>
          </a:p>
          <a:p>
            <a:pPr marL="0" indent="0">
              <a:lnSpc>
                <a:spcPct val="91000"/>
              </a:lnSpc>
            </a:pPr>
            <a:r>
              <a:rPr lang="en-GB" sz="1800" dirty="0"/>
              <a:t>Models</a:t>
            </a:r>
          </a:p>
        </p:txBody>
      </p:sp>
      <p:sp>
        <p:nvSpPr>
          <p:cNvPr id="16" name="Google Shape;142;p62">
            <a:extLst>
              <a:ext uri="{FF2B5EF4-FFF2-40B4-BE49-F238E27FC236}">
                <a16:creationId xmlns:a16="http://schemas.microsoft.com/office/drawing/2014/main" id="{AA919D38-0268-0625-5C35-C108930F09E9}"/>
              </a:ext>
            </a:extLst>
          </p:cNvPr>
          <p:cNvSpPr txBox="1"/>
          <p:nvPr/>
        </p:nvSpPr>
        <p:spPr>
          <a:xfrm>
            <a:off x="4875814" y="3828853"/>
            <a:ext cx="1049823"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40 </a:t>
            </a:r>
            <a:endParaRPr lang="en-GB"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80A93D70-ABB3-56EB-2211-9487F28D1D7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BB135433-D0E4-B7BF-2831-24209F65B84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9A69501F-5854-DC69-C679-18B8930A32A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6992864A-A8B5-8F6B-B2EB-5FD2396ED9FC}"/>
              </a:ext>
            </a:extLst>
          </p:cNvPr>
          <p:cNvSpPr txBox="1">
            <a:spLocks noGrp="1"/>
          </p:cNvSpPr>
          <p:nvPr>
            <p:ph type="body" idx="1"/>
          </p:nvPr>
        </p:nvSpPr>
        <p:spPr>
          <a:xfrm>
            <a:off x="723900" y="1155958"/>
            <a:ext cx="7543800" cy="3248176"/>
          </a:xfrm>
          <a:prstGeom prst="rect">
            <a:avLst/>
          </a:prstGeom>
          <a:noFill/>
          <a:ln>
            <a:noFill/>
          </a:ln>
        </p:spPr>
        <p:txBody>
          <a:bodyPr spcFirstLastPara="1" wrap="square" lIns="91426" tIns="91426" rIns="91426" bIns="91426" anchor="t" anchorCtr="0">
            <a:noAutofit/>
          </a:bodyPr>
          <a:lstStyle/>
          <a:p>
            <a:pPr marL="285750" indent="-285750">
              <a:lnSpc>
                <a:spcPct val="100000"/>
              </a:lnSpc>
              <a:buFont typeface="Wingdings" pitchFamily="2" charset="2"/>
              <a:buChar char="Ø"/>
            </a:pPr>
            <a:r>
              <a:rPr lang="en-GB" sz="1600" dirty="0"/>
              <a:t>Visually represent our ideas and connections in a structured manner. Starting with a central idea, branch out into subtopics, using keywords, images, and colours to stimulate creativity and innovation. This helps you make sense of complex information and explore new possibilities for your ecotourism project.</a:t>
            </a:r>
          </a:p>
          <a:p>
            <a:pPr marL="0" indent="0">
              <a:lnSpc>
                <a:spcPct val="100000"/>
              </a:lnSpc>
            </a:pPr>
            <a:endParaRPr lang="en-GB" sz="1400" dirty="0"/>
          </a:p>
        </p:txBody>
      </p:sp>
      <p:sp>
        <p:nvSpPr>
          <p:cNvPr id="1354" name="Google Shape;1354;p94">
            <a:extLst>
              <a:ext uri="{FF2B5EF4-FFF2-40B4-BE49-F238E27FC236}">
                <a16:creationId xmlns:a16="http://schemas.microsoft.com/office/drawing/2014/main" id="{B54EC3A2-022E-FEB5-A05C-E6BA4A8283D4}"/>
              </a:ext>
            </a:extLst>
          </p:cNvPr>
          <p:cNvSpPr txBox="1">
            <a:spLocks noGrp="1"/>
          </p:cNvSpPr>
          <p:nvPr>
            <p:ph type="body" idx="2"/>
          </p:nvPr>
        </p:nvSpPr>
        <p:spPr>
          <a:xfrm>
            <a:off x="1421644" y="335999"/>
            <a:ext cx="7228721"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Mind Mapping</a:t>
            </a:r>
          </a:p>
        </p:txBody>
      </p:sp>
      <p:sp>
        <p:nvSpPr>
          <p:cNvPr id="1355" name="Google Shape;1355;p94">
            <a:extLst>
              <a:ext uri="{FF2B5EF4-FFF2-40B4-BE49-F238E27FC236}">
                <a16:creationId xmlns:a16="http://schemas.microsoft.com/office/drawing/2014/main" id="{B075B359-91C6-D5FB-FAFE-893B493A09E5}"/>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sp>
        <p:nvSpPr>
          <p:cNvPr id="1356" name="Google Shape;1356;p94">
            <a:extLst>
              <a:ext uri="{FF2B5EF4-FFF2-40B4-BE49-F238E27FC236}">
                <a16:creationId xmlns:a16="http://schemas.microsoft.com/office/drawing/2014/main" id="{DD88CF15-FED5-5D49-8840-93824DF5B097}"/>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lang="en-GB" sz="1051"/>
          </a:p>
        </p:txBody>
      </p:sp>
      <p:sp>
        <p:nvSpPr>
          <p:cNvPr id="1357" name="Google Shape;1357;p94">
            <a:extLst>
              <a:ext uri="{FF2B5EF4-FFF2-40B4-BE49-F238E27FC236}">
                <a16:creationId xmlns:a16="http://schemas.microsoft.com/office/drawing/2014/main" id="{F286ED41-6F46-8E90-041D-40BCC644CC5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20</a:t>
            </a:fld>
            <a:endParaRPr lang="en-GB"/>
          </a:p>
        </p:txBody>
      </p:sp>
      <p:grpSp>
        <p:nvGrpSpPr>
          <p:cNvPr id="1358" name="Google Shape;1358;p94">
            <a:extLst>
              <a:ext uri="{FF2B5EF4-FFF2-40B4-BE49-F238E27FC236}">
                <a16:creationId xmlns:a16="http://schemas.microsoft.com/office/drawing/2014/main" id="{DD24A308-B980-F2F0-E976-E6505AC807FB}"/>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E8D97A2D-EF52-3530-305A-4D30D3BFE7D2}"/>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E953A6A0-9BCA-2A4D-2CC0-805BBA6C30EA}"/>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074DFF6D-3F2C-D4FF-42ED-A0892F01234E}"/>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BB706110-8200-D6E7-226B-386159CDD010}"/>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972CEA68-D9CE-403D-FE52-DEE464002F73}"/>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9F506AEF-87A1-F795-4676-2D48767306D6}"/>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4E773762-9373-664D-D6D1-5EC59E6735FD}"/>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73F82857-1955-C41F-05A5-F8EEF1288813}"/>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EC28006C-35A1-F52A-F91A-D8368F163332}"/>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61D1565C-E23C-0FDE-94B2-F06D5EE2A1F2}"/>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AC8657A3-8B03-42C0-D5FD-F9F70AA2A48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E.20</a:t>
            </a:r>
            <a:endParaRPr sz="3000" dirty="0">
              <a:solidFill>
                <a:srgbClr val="FF9934"/>
              </a:solidFill>
            </a:endParaRPr>
          </a:p>
        </p:txBody>
      </p:sp>
    </p:spTree>
    <p:extLst>
      <p:ext uri="{BB962C8B-B14F-4D97-AF65-F5344CB8AC3E}">
        <p14:creationId xmlns:p14="http://schemas.microsoft.com/office/powerpoint/2010/main" val="1847906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6DB5A5A6-07C8-BAE6-F3F5-290A289E0E34}"/>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5FBCA274-6BDE-B0E2-0830-F192A929A411}"/>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401C6C11-B785-3CB1-B3DF-177AFCC9D63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4C48060E-C0EF-A962-8A0A-4199B3381A4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9C6FD3B1-8A7E-E0EC-6E49-26101126B0C5}"/>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Worksheet</a:t>
            </a:r>
            <a:r>
              <a:rPr lang="sv-SE" dirty="0">
                <a:solidFill>
                  <a:srgbClr val="FF9933"/>
                </a:solidFill>
              </a:rPr>
              <a:t>: </a:t>
            </a:r>
            <a:r>
              <a:rPr lang="sv-SE" sz="2000" b="0" dirty="0" err="1">
                <a:solidFill>
                  <a:schemeClr val="tx2">
                    <a:lumMod val="50000"/>
                  </a:schemeClr>
                </a:solidFill>
              </a:rPr>
              <a:t>Understanding</a:t>
            </a:r>
            <a:r>
              <a:rPr lang="sv-SE" sz="2000" b="0" dirty="0">
                <a:solidFill>
                  <a:schemeClr val="tx2">
                    <a:lumMod val="50000"/>
                  </a:schemeClr>
                </a:solidFill>
              </a:rPr>
              <a:t> </a:t>
            </a:r>
            <a:r>
              <a:rPr lang="sv-SE" sz="2000" b="0" dirty="0" err="1">
                <a:solidFill>
                  <a:schemeClr val="tx2">
                    <a:lumMod val="50000"/>
                  </a:schemeClr>
                </a:solidFill>
              </a:rPr>
              <a:t>Stakeholders</a:t>
            </a:r>
            <a:endParaRPr lang="sv-SE" sz="2000" b="0" dirty="0">
              <a:solidFill>
                <a:schemeClr val="tx2">
                  <a:lumMod val="50000"/>
                </a:schemeClr>
              </a:solidFill>
            </a:endParaRPr>
          </a:p>
        </p:txBody>
      </p:sp>
      <p:sp>
        <p:nvSpPr>
          <p:cNvPr id="530" name="Google Shape;530;p70">
            <a:extLst>
              <a:ext uri="{FF2B5EF4-FFF2-40B4-BE49-F238E27FC236}">
                <a16:creationId xmlns:a16="http://schemas.microsoft.com/office/drawing/2014/main" id="{8168B3A4-E84C-2F47-D58E-AEB04148EBC9}"/>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EAD6A120-11E0-6121-D96F-59ECB9963DDA}"/>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21</a:t>
            </a:fld>
            <a:endParaRPr/>
          </a:p>
        </p:txBody>
      </p:sp>
      <p:sp>
        <p:nvSpPr>
          <p:cNvPr id="3" name="Google Shape;895;p81">
            <a:extLst>
              <a:ext uri="{FF2B5EF4-FFF2-40B4-BE49-F238E27FC236}">
                <a16:creationId xmlns:a16="http://schemas.microsoft.com/office/drawing/2014/main" id="{4606B41F-366B-ED62-7ED6-E78652C3332A}"/>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6BBD0232-4C28-E536-2432-65844096A2E7}"/>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W.20</a:t>
            </a:r>
            <a:endParaRPr sz="1401" dirty="0"/>
          </a:p>
        </p:txBody>
      </p:sp>
      <p:grpSp>
        <p:nvGrpSpPr>
          <p:cNvPr id="6" name="Google Shape;678;p17">
            <a:extLst>
              <a:ext uri="{FF2B5EF4-FFF2-40B4-BE49-F238E27FC236}">
                <a16:creationId xmlns:a16="http://schemas.microsoft.com/office/drawing/2014/main" id="{C3AFD932-5A91-1FE9-0600-BB34635013AD}"/>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94ED8ABE-3D0C-F6E7-5DA0-8B89E156E5E2}"/>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E1E49D66-AC93-A61E-A10E-BC28F73BE23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F5B113AA-F449-A242-0119-847E50092D4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E8FEE7A4-F146-B666-B4D6-93DF88C680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D84752E-BE3D-7A13-2323-B2B70AC8DEBE}"/>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757528BF-BF8E-EE82-543C-9B1E6077A2D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0E7D5BD8-903F-A63E-5A42-C9B0E7E33114}"/>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AF9C643C-67C9-5AC8-DFF2-D47A2D3686DA}"/>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DBA21630-064C-69B1-4F7D-3C7AEE96F41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C7DC1364-9546-96BB-8D93-9DBCC1CBB87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C39A4BBC-BD3E-1AFA-00B9-CEE85E5E5429}"/>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8DB9B7A1-2344-7A58-54A1-5F06E2CAB990}"/>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6C927D22-18EA-6E1A-F2AD-3FF4E19764B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ACCECBEF-98E0-37D8-9352-1964F0CAC94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A066527F-D706-F1F8-B105-3F994FB8C4D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2" name="Google Shape;343;p3">
            <a:extLst>
              <a:ext uri="{FF2B5EF4-FFF2-40B4-BE49-F238E27FC236}">
                <a16:creationId xmlns:a16="http://schemas.microsoft.com/office/drawing/2014/main" id="{4EE10C55-53AC-311E-2B0D-2868A00CB0F4}"/>
              </a:ext>
            </a:extLst>
          </p:cNvPr>
          <p:cNvGraphicFramePr/>
          <p:nvPr>
            <p:extLst>
              <p:ext uri="{D42A27DB-BD31-4B8C-83A1-F6EECF244321}">
                <p14:modId xmlns:p14="http://schemas.microsoft.com/office/powerpoint/2010/main" val="1367699342"/>
              </p:ext>
            </p:extLst>
          </p:nvPr>
        </p:nvGraphicFramePr>
        <p:xfrm>
          <a:off x="381434" y="1187271"/>
          <a:ext cx="8381132" cy="2876850"/>
        </p:xfrm>
        <a:graphic>
          <a:graphicData uri="http://schemas.openxmlformats.org/drawingml/2006/table">
            <a:tbl>
              <a:tblPr>
                <a:noFill/>
                <a:tableStyleId>{538008DE-9CB5-49C0-B233-6C6E2AA0C65B}</a:tableStyleId>
              </a:tblPr>
              <a:tblGrid>
                <a:gridCol w="1231706">
                  <a:extLst>
                    <a:ext uri="{9D8B030D-6E8A-4147-A177-3AD203B41FA5}">
                      <a16:colId xmlns:a16="http://schemas.microsoft.com/office/drawing/2014/main" val="20000"/>
                    </a:ext>
                  </a:extLst>
                </a:gridCol>
                <a:gridCol w="2941607">
                  <a:extLst>
                    <a:ext uri="{9D8B030D-6E8A-4147-A177-3AD203B41FA5}">
                      <a16:colId xmlns:a16="http://schemas.microsoft.com/office/drawing/2014/main" val="20001"/>
                    </a:ext>
                  </a:extLst>
                </a:gridCol>
                <a:gridCol w="4207819">
                  <a:extLst>
                    <a:ext uri="{9D8B030D-6E8A-4147-A177-3AD203B41FA5}">
                      <a16:colId xmlns:a16="http://schemas.microsoft.com/office/drawing/2014/main" val="20002"/>
                    </a:ext>
                  </a:extLst>
                </a:gridCol>
              </a:tblGrid>
              <a:tr h="499625">
                <a:tc>
                  <a:txBody>
                    <a:bodyPr/>
                    <a:lstStyle/>
                    <a:p>
                      <a:pPr marL="0" marR="0" lvl="0" indent="0" algn="l" rtl="0">
                        <a:lnSpc>
                          <a:spcPct val="100000"/>
                        </a:lnSpc>
                        <a:spcBef>
                          <a:spcPts val="0"/>
                        </a:spcBef>
                        <a:spcAft>
                          <a:spcPts val="0"/>
                        </a:spcAft>
                        <a:buClr>
                          <a:srgbClr val="000000"/>
                        </a:buClr>
                        <a:buSzPts val="1400"/>
                        <a:buFont typeface="Arial"/>
                        <a:buNone/>
                      </a:pPr>
                      <a:r>
                        <a:rPr lang="it" sz="1600" b="1" u="none" strike="noStrike" cap="none" dirty="0">
                          <a:solidFill>
                            <a:schemeClr val="lt1"/>
                          </a:solidFill>
                          <a:latin typeface="Calibri"/>
                          <a:ea typeface="Calibri"/>
                          <a:cs typeface="Calibri"/>
                          <a:sym typeface="Calibri"/>
                        </a:rPr>
                        <a:t>Stakeholder </a:t>
                      </a: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sv-SE" sz="1200" b="1" u="none" strike="noStrike" cap="none" dirty="0" err="1">
                          <a:solidFill>
                            <a:srgbClr val="6D6E71"/>
                          </a:solidFill>
                          <a:latin typeface="Calibri"/>
                          <a:ea typeface="Calibri"/>
                          <a:cs typeface="Calibri"/>
                          <a:sym typeface="Calibri"/>
                        </a:rPr>
                        <a:t>Concerns</a:t>
                      </a:r>
                      <a:r>
                        <a:rPr lang="sv-SE" sz="1200" b="1" u="none" strike="noStrike" cap="none" dirty="0">
                          <a:solidFill>
                            <a:srgbClr val="6D6E71"/>
                          </a:solidFill>
                          <a:latin typeface="Calibri"/>
                          <a:ea typeface="Calibri"/>
                          <a:cs typeface="Calibri"/>
                          <a:sym typeface="Calibri"/>
                        </a:rPr>
                        <a:t>, </a:t>
                      </a:r>
                      <a:r>
                        <a:rPr lang="sv-SE" sz="1200" b="1" u="none" strike="noStrike" cap="none" dirty="0" err="1">
                          <a:solidFill>
                            <a:srgbClr val="6D6E71"/>
                          </a:solidFill>
                          <a:latin typeface="Calibri"/>
                          <a:ea typeface="Calibri"/>
                          <a:cs typeface="Calibri"/>
                          <a:sym typeface="Calibri"/>
                        </a:rPr>
                        <a:t>needs</a:t>
                      </a:r>
                      <a:r>
                        <a:rPr lang="sv-SE" sz="1200" b="1" u="none" strike="noStrike" cap="none" dirty="0">
                          <a:solidFill>
                            <a:srgbClr val="6D6E71"/>
                          </a:solidFill>
                          <a:latin typeface="Calibri"/>
                          <a:ea typeface="Calibri"/>
                          <a:cs typeface="Calibri"/>
                          <a:sym typeface="Calibri"/>
                        </a:rPr>
                        <a:t>, </a:t>
                      </a:r>
                      <a:r>
                        <a:rPr lang="sv-SE" sz="1200" b="1" u="none" strike="noStrike" cap="none" dirty="0" err="1">
                          <a:solidFill>
                            <a:srgbClr val="6D6E71"/>
                          </a:solidFill>
                          <a:latin typeface="Calibri"/>
                          <a:ea typeface="Calibri"/>
                          <a:cs typeface="Calibri"/>
                          <a:sym typeface="Calibri"/>
                        </a:rPr>
                        <a:t>expectations</a:t>
                      </a:r>
                      <a:r>
                        <a:rPr lang="sv-SE" sz="1200" b="1" u="none" strike="noStrike" cap="none" dirty="0">
                          <a:solidFill>
                            <a:srgbClr val="6D6E71"/>
                          </a:solidFill>
                          <a:latin typeface="Calibri"/>
                          <a:ea typeface="Calibri"/>
                          <a:cs typeface="Calibri"/>
                          <a:sym typeface="Calibri"/>
                        </a:rPr>
                        <a:t> &amp; </a:t>
                      </a:r>
                      <a:r>
                        <a:rPr lang="sv-SE" sz="1200" b="1" u="none" strike="noStrike" cap="none" dirty="0" err="1">
                          <a:solidFill>
                            <a:srgbClr val="6D6E71"/>
                          </a:solidFill>
                          <a:latin typeface="Calibri"/>
                          <a:ea typeface="Calibri"/>
                          <a:cs typeface="Calibri"/>
                          <a:sym typeface="Calibri"/>
                        </a:rPr>
                        <a:t>desires</a:t>
                      </a:r>
                      <a:r>
                        <a:rPr lang="sv-SE" sz="1200" b="1" u="none" strike="noStrike" cap="none" dirty="0">
                          <a:solidFill>
                            <a:srgbClr val="6D6E71"/>
                          </a:solidFill>
                          <a:latin typeface="Calibri"/>
                          <a:ea typeface="Calibri"/>
                          <a:cs typeface="Calibri"/>
                          <a:sym typeface="Calibri"/>
                        </a:rPr>
                        <a:t> </a:t>
                      </a:r>
                      <a:endParaRPr sz="1200" b="1"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158750" marR="0" lvl="0" indent="0" algn="l" rtl="0">
                        <a:lnSpc>
                          <a:spcPct val="100000"/>
                        </a:lnSpc>
                        <a:spcBef>
                          <a:spcPts val="0"/>
                        </a:spcBef>
                        <a:spcAft>
                          <a:spcPts val="0"/>
                        </a:spcAft>
                        <a:buClr>
                          <a:srgbClr val="97C679"/>
                        </a:buClr>
                        <a:buSzPts val="1100"/>
                        <a:buFont typeface="Arial"/>
                        <a:buNone/>
                      </a:pPr>
                      <a:r>
                        <a:rPr lang="sv-SE" sz="1100" b="1" u="none" strike="noStrike" cap="none" dirty="0" err="1">
                          <a:solidFill>
                            <a:srgbClr val="6D6E71"/>
                          </a:solidFill>
                          <a:latin typeface="Calibri"/>
                          <a:ea typeface="Calibri"/>
                          <a:cs typeface="Calibri"/>
                          <a:sym typeface="Calibri"/>
                        </a:rPr>
                        <a:t>Assessing</a:t>
                      </a:r>
                      <a:r>
                        <a:rPr lang="sv-SE" sz="1100" b="1" u="none" strike="noStrike" cap="none" dirty="0">
                          <a:solidFill>
                            <a:srgbClr val="6D6E71"/>
                          </a:solidFill>
                          <a:latin typeface="Calibri"/>
                          <a:ea typeface="Calibri"/>
                          <a:cs typeface="Calibri"/>
                          <a:sym typeface="Calibri"/>
                        </a:rPr>
                        <a:t> </a:t>
                      </a:r>
                      <a:r>
                        <a:rPr lang="sv-SE" sz="1100" b="1" u="none" strike="noStrike" cap="none" dirty="0" err="1">
                          <a:solidFill>
                            <a:srgbClr val="6D6E71"/>
                          </a:solidFill>
                          <a:latin typeface="Calibri"/>
                          <a:ea typeface="Calibri"/>
                          <a:cs typeface="Calibri"/>
                          <a:sym typeface="Calibri"/>
                        </a:rPr>
                        <a:t>Impact</a:t>
                      </a:r>
                      <a:r>
                        <a:rPr lang="sv-SE" sz="1100" b="1"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how</a:t>
                      </a:r>
                      <a:r>
                        <a:rPr lang="sv-SE" sz="1100" b="0" u="none" strike="noStrike" cap="none" dirty="0">
                          <a:solidFill>
                            <a:srgbClr val="6D6E71"/>
                          </a:solidFill>
                          <a:latin typeface="Calibri"/>
                          <a:ea typeface="Calibri"/>
                          <a:cs typeface="Calibri"/>
                          <a:sym typeface="Calibri"/>
                        </a:rPr>
                        <a:t> the </a:t>
                      </a:r>
                      <a:r>
                        <a:rPr lang="sv-SE" sz="1100" b="0" u="none" strike="noStrike" cap="none" dirty="0" err="1">
                          <a:solidFill>
                            <a:srgbClr val="6D6E71"/>
                          </a:solidFill>
                          <a:latin typeface="Calibri"/>
                          <a:ea typeface="Calibri"/>
                          <a:cs typeface="Calibri"/>
                          <a:sym typeface="Calibri"/>
                        </a:rPr>
                        <a:t>activities</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of</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each</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stakeholder</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affect</a:t>
                      </a:r>
                      <a:r>
                        <a:rPr lang="sv-SE" sz="1100" b="0" u="none" strike="noStrike" cap="none" dirty="0">
                          <a:solidFill>
                            <a:srgbClr val="6D6E71"/>
                          </a:solidFill>
                          <a:latin typeface="Calibri"/>
                          <a:ea typeface="Calibri"/>
                          <a:cs typeface="Calibri"/>
                          <a:sym typeface="Calibri"/>
                        </a:rPr>
                        <a:t> human </a:t>
                      </a:r>
                      <a:r>
                        <a:rPr lang="sv-SE" sz="1100" b="0" u="none" strike="noStrike" cap="none" dirty="0" err="1">
                          <a:solidFill>
                            <a:srgbClr val="6D6E71"/>
                          </a:solidFill>
                          <a:latin typeface="Calibri"/>
                          <a:ea typeface="Calibri"/>
                          <a:cs typeface="Calibri"/>
                          <a:sym typeface="Calibri"/>
                        </a:rPr>
                        <a:t>well-being</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environmental</a:t>
                      </a:r>
                      <a:r>
                        <a:rPr lang="sv-SE" sz="1100" b="0"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conservation</a:t>
                      </a:r>
                      <a:r>
                        <a:rPr lang="sv-SE" sz="1100" b="0" u="none" strike="noStrike" cap="none" dirty="0">
                          <a:solidFill>
                            <a:srgbClr val="6D6E71"/>
                          </a:solidFill>
                          <a:latin typeface="Calibri"/>
                          <a:ea typeface="Calibri"/>
                          <a:cs typeface="Calibri"/>
                          <a:sym typeface="Calibri"/>
                        </a:rPr>
                        <a:t>, and fair </a:t>
                      </a:r>
                      <a:r>
                        <a:rPr lang="sv-SE" sz="1100" b="0" u="none" strike="noStrike" cap="none" dirty="0" err="1">
                          <a:solidFill>
                            <a:srgbClr val="6D6E71"/>
                          </a:solidFill>
                          <a:latin typeface="Calibri"/>
                          <a:ea typeface="Calibri"/>
                          <a:cs typeface="Calibri"/>
                          <a:sym typeface="Calibri"/>
                        </a:rPr>
                        <a:t>share</a:t>
                      </a:r>
                      <a:endParaRPr sz="1100" b="1"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0"/>
                  </a:ext>
                </a:extLst>
              </a:tr>
              <a:tr h="590182">
                <a:tc>
                  <a:txBody>
                    <a:bodyPr/>
                    <a:lstStyle/>
                    <a:p>
                      <a:pPr marL="0" marR="0" lvl="0" indent="0" algn="l" rtl="0">
                        <a:lnSpc>
                          <a:spcPct val="100000"/>
                        </a:lnSpc>
                        <a:spcBef>
                          <a:spcPts val="0"/>
                        </a:spcBef>
                        <a:spcAft>
                          <a:spcPts val="0"/>
                        </a:spcAft>
                        <a:buClr>
                          <a:srgbClr val="000000"/>
                        </a:buClr>
                        <a:buSzPts val="1400"/>
                        <a:buFont typeface="Arial"/>
                        <a:buNone/>
                      </a:pPr>
                      <a:r>
                        <a:rPr lang="it" sz="1600" b="1" u="none" strike="noStrike" cap="none" dirty="0">
                          <a:solidFill>
                            <a:schemeClr val="lt1"/>
                          </a:solidFill>
                          <a:latin typeface="Calibri"/>
                          <a:ea typeface="Calibri"/>
                          <a:cs typeface="Calibri"/>
                          <a:sym typeface="Calibri"/>
                        </a:rPr>
                        <a:t> </a:t>
                      </a: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1"/>
                  </a:ext>
                </a:extLst>
              </a:tr>
              <a:tr h="553913">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2"/>
                  </a:ext>
                </a:extLst>
              </a:tr>
              <a:tr h="597371">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lgn="ctr">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3"/>
                  </a:ext>
                </a:extLst>
              </a:tr>
              <a:tr h="617252">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lgn="ctr">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lgn="ctr">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393084291"/>
                  </a:ext>
                </a:extLst>
              </a:tr>
            </a:tbl>
          </a:graphicData>
        </a:graphic>
      </p:graphicFrame>
    </p:spTree>
    <p:extLst>
      <p:ext uri="{BB962C8B-B14F-4D97-AF65-F5344CB8AC3E}">
        <p14:creationId xmlns:p14="http://schemas.microsoft.com/office/powerpoint/2010/main" val="1161045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829529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7">
          <a:extLst>
            <a:ext uri="{FF2B5EF4-FFF2-40B4-BE49-F238E27FC236}">
              <a16:creationId xmlns:a16="http://schemas.microsoft.com/office/drawing/2014/main" id="{CF6B8645-C4D3-1D07-60AE-8017D2363F61}"/>
            </a:ext>
          </a:extLst>
        </p:cNvPr>
        <p:cNvGrpSpPr/>
        <p:nvPr/>
      </p:nvGrpSpPr>
      <p:grpSpPr>
        <a:xfrm>
          <a:off x="0" y="0"/>
          <a:ext cx="0" cy="0"/>
          <a:chOff x="0" y="0"/>
          <a:chExt cx="0" cy="0"/>
        </a:xfrm>
      </p:grpSpPr>
      <p:sp>
        <p:nvSpPr>
          <p:cNvPr id="698" name="Google Shape;698;p75">
            <a:extLst>
              <a:ext uri="{FF2B5EF4-FFF2-40B4-BE49-F238E27FC236}">
                <a16:creationId xmlns:a16="http://schemas.microsoft.com/office/drawing/2014/main" id="{F346884E-6657-FB05-1E3D-3683AB066D83}"/>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9A23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699" name="Google Shape;699;p75">
            <a:extLst>
              <a:ext uri="{FF2B5EF4-FFF2-40B4-BE49-F238E27FC236}">
                <a16:creationId xmlns:a16="http://schemas.microsoft.com/office/drawing/2014/main" id="{2FB28456-F1FA-990D-A2E5-28B5CEE6DA12}"/>
              </a:ext>
            </a:extLst>
          </p:cNvPr>
          <p:cNvSpPr/>
          <p:nvPr/>
        </p:nvSpPr>
        <p:spPr>
          <a:xfrm flipH="1">
            <a:off x="5141402" y="-131940"/>
            <a:ext cx="4183022" cy="4183024"/>
          </a:xfrm>
          <a:prstGeom prst="ellipse">
            <a:avLst/>
          </a:prstGeom>
          <a:blipFill rotWithShape="1">
            <a:blip r:embed="rId3">
              <a:alphaModFix/>
            </a:blip>
            <a:stretch>
              <a:fillRect l="-24998" r="-28836" b="-255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700" name="Google Shape;700;p75">
            <a:extLst>
              <a:ext uri="{FF2B5EF4-FFF2-40B4-BE49-F238E27FC236}">
                <a16:creationId xmlns:a16="http://schemas.microsoft.com/office/drawing/2014/main" id="{5D86FC68-29E4-6424-ADA2-3B4C72ECD5D3}"/>
              </a:ext>
            </a:extLst>
          </p:cNvPr>
          <p:cNvSpPr txBox="1"/>
          <p:nvPr/>
        </p:nvSpPr>
        <p:spPr>
          <a:xfrm>
            <a:off x="1323229" y="1206461"/>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The </a:t>
            </a:r>
            <a:r>
              <a:rPr lang="sv-SE" sz="4500" dirty="0" err="1">
                <a:solidFill>
                  <a:schemeClr val="lt1"/>
                </a:solidFill>
                <a:latin typeface="Calibri"/>
                <a:ea typeface="Calibri"/>
                <a:cs typeface="Calibri"/>
                <a:sym typeface="Calibri"/>
              </a:rPr>
              <a:t>Purpose</a:t>
            </a: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a:p>
            <a:pPr>
              <a:lnSpc>
                <a:spcPct val="80444"/>
              </a:lnSpc>
            </a:pPr>
            <a:endParaRPr sz="4500" dirty="0">
              <a:solidFill>
                <a:schemeClr val="lt1"/>
              </a:solidFill>
              <a:latin typeface="Calibri"/>
              <a:ea typeface="Calibri"/>
              <a:cs typeface="Calibri"/>
              <a:sym typeface="Calibri"/>
            </a:endParaRPr>
          </a:p>
        </p:txBody>
      </p:sp>
      <p:sp>
        <p:nvSpPr>
          <p:cNvPr id="701" name="Google Shape;701;p75">
            <a:extLst>
              <a:ext uri="{FF2B5EF4-FFF2-40B4-BE49-F238E27FC236}">
                <a16:creationId xmlns:a16="http://schemas.microsoft.com/office/drawing/2014/main" id="{88C97DAB-B7D2-5B21-B1F4-E83709654532}"/>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3C</a:t>
            </a:r>
            <a:endParaRPr sz="1401" dirty="0"/>
          </a:p>
        </p:txBody>
      </p:sp>
      <p:cxnSp>
        <p:nvCxnSpPr>
          <p:cNvPr id="702" name="Google Shape;702;p75">
            <a:extLst>
              <a:ext uri="{FF2B5EF4-FFF2-40B4-BE49-F238E27FC236}">
                <a16:creationId xmlns:a16="http://schemas.microsoft.com/office/drawing/2014/main" id="{6613E80D-ED2C-5AB2-81A2-3998F74A25B4}"/>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703" name="Google Shape;703;p75">
            <a:extLst>
              <a:ext uri="{FF2B5EF4-FFF2-40B4-BE49-F238E27FC236}">
                <a16:creationId xmlns:a16="http://schemas.microsoft.com/office/drawing/2014/main" id="{BE54608D-486C-75AB-6A7D-C5655F4AFCFA}"/>
              </a:ext>
            </a:extLst>
          </p:cNvPr>
          <p:cNvSpPr/>
          <p:nvPr/>
        </p:nvSpPr>
        <p:spPr>
          <a:xfrm>
            <a:off x="4864100" y="-461273"/>
            <a:ext cx="4764258" cy="4764258"/>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704" name="Google Shape;704;p75">
            <a:extLst>
              <a:ext uri="{FF2B5EF4-FFF2-40B4-BE49-F238E27FC236}">
                <a16:creationId xmlns:a16="http://schemas.microsoft.com/office/drawing/2014/main" id="{E5A88C4E-F69D-A0EE-7312-CDC5AFB4AF99}"/>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23</a:t>
            </a:fld>
            <a:endParaRPr sz="1600">
              <a:solidFill>
                <a:srgbClr val="8AC03B"/>
              </a:solidFill>
              <a:latin typeface="Calibri"/>
              <a:ea typeface="Calibri"/>
              <a:cs typeface="Calibri"/>
              <a:sym typeface="Calibri"/>
            </a:endParaRPr>
          </a:p>
        </p:txBody>
      </p:sp>
      <p:grpSp>
        <p:nvGrpSpPr>
          <p:cNvPr id="706" name="Google Shape;706;p75">
            <a:extLst>
              <a:ext uri="{FF2B5EF4-FFF2-40B4-BE49-F238E27FC236}">
                <a16:creationId xmlns:a16="http://schemas.microsoft.com/office/drawing/2014/main" id="{977A40DA-4C7D-047D-2F6E-7E8807216801}"/>
              </a:ext>
            </a:extLst>
          </p:cNvPr>
          <p:cNvGrpSpPr/>
          <p:nvPr/>
        </p:nvGrpSpPr>
        <p:grpSpPr>
          <a:xfrm>
            <a:off x="286440" y="3079787"/>
            <a:ext cx="1792119" cy="1883262"/>
            <a:chOff x="14597956" y="5536700"/>
            <a:chExt cx="1074543" cy="1196714"/>
          </a:xfrm>
        </p:grpSpPr>
        <p:grpSp>
          <p:nvGrpSpPr>
            <p:cNvPr id="707" name="Google Shape;707;p75">
              <a:extLst>
                <a:ext uri="{FF2B5EF4-FFF2-40B4-BE49-F238E27FC236}">
                  <a16:creationId xmlns:a16="http://schemas.microsoft.com/office/drawing/2014/main" id="{F25ABF8E-47BF-21C4-05E1-B4161944848F}"/>
                </a:ext>
              </a:extLst>
            </p:cNvPr>
            <p:cNvGrpSpPr/>
            <p:nvPr/>
          </p:nvGrpSpPr>
          <p:grpSpPr>
            <a:xfrm>
              <a:off x="14937980" y="5958682"/>
              <a:ext cx="402748" cy="402201"/>
              <a:chOff x="14937980" y="5958682"/>
              <a:chExt cx="402748" cy="402201"/>
            </a:xfrm>
          </p:grpSpPr>
          <p:sp>
            <p:nvSpPr>
              <p:cNvPr id="708" name="Google Shape;708;p75">
                <a:extLst>
                  <a:ext uri="{FF2B5EF4-FFF2-40B4-BE49-F238E27FC236}">
                    <a16:creationId xmlns:a16="http://schemas.microsoft.com/office/drawing/2014/main" id="{E1360D00-750C-6DAF-7AF5-62AA9F45DB20}"/>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09" name="Google Shape;709;p75">
                <a:extLst>
                  <a:ext uri="{FF2B5EF4-FFF2-40B4-BE49-F238E27FC236}">
                    <a16:creationId xmlns:a16="http://schemas.microsoft.com/office/drawing/2014/main" id="{6420BE35-CC8E-F75F-740E-86A6AAEF2DCE}"/>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0" name="Google Shape;710;p75">
                <a:extLst>
                  <a:ext uri="{FF2B5EF4-FFF2-40B4-BE49-F238E27FC236}">
                    <a16:creationId xmlns:a16="http://schemas.microsoft.com/office/drawing/2014/main" id="{055C27D5-4D12-E41D-3D60-D093E47DB8A0}"/>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1" name="Google Shape;711;p75">
                <a:extLst>
                  <a:ext uri="{FF2B5EF4-FFF2-40B4-BE49-F238E27FC236}">
                    <a16:creationId xmlns:a16="http://schemas.microsoft.com/office/drawing/2014/main" id="{DBCCA81D-A498-CBCD-8075-0FB8D8BEA992}"/>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2" name="Google Shape;712;p75">
                <a:extLst>
                  <a:ext uri="{FF2B5EF4-FFF2-40B4-BE49-F238E27FC236}">
                    <a16:creationId xmlns:a16="http://schemas.microsoft.com/office/drawing/2014/main" id="{5961F419-D2E4-82EA-4EA3-F6CB4D9A395F}"/>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3" name="Google Shape;713;p75">
                <a:extLst>
                  <a:ext uri="{FF2B5EF4-FFF2-40B4-BE49-F238E27FC236}">
                    <a16:creationId xmlns:a16="http://schemas.microsoft.com/office/drawing/2014/main" id="{7A7363DE-F718-51C8-E4F7-B2BB9BF09A2E}"/>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grpSp>
          <p:nvGrpSpPr>
            <p:cNvPr id="714" name="Google Shape;714;p75">
              <a:extLst>
                <a:ext uri="{FF2B5EF4-FFF2-40B4-BE49-F238E27FC236}">
                  <a16:creationId xmlns:a16="http://schemas.microsoft.com/office/drawing/2014/main" id="{5B906566-69EC-B9CD-426B-27ABA643A7A0}"/>
                </a:ext>
              </a:extLst>
            </p:cNvPr>
            <p:cNvGrpSpPr/>
            <p:nvPr/>
          </p:nvGrpSpPr>
          <p:grpSpPr>
            <a:xfrm>
              <a:off x="15031979" y="5536700"/>
              <a:ext cx="217988" cy="375827"/>
              <a:chOff x="15031979" y="5536700"/>
              <a:chExt cx="217988" cy="375827"/>
            </a:xfrm>
          </p:grpSpPr>
          <p:grpSp>
            <p:nvGrpSpPr>
              <p:cNvPr id="715" name="Google Shape;715;p75">
                <a:extLst>
                  <a:ext uri="{FF2B5EF4-FFF2-40B4-BE49-F238E27FC236}">
                    <a16:creationId xmlns:a16="http://schemas.microsoft.com/office/drawing/2014/main" id="{890C43EF-0FDF-3AA4-7DB9-6E00A95A78C6}"/>
                  </a:ext>
                </a:extLst>
              </p:cNvPr>
              <p:cNvGrpSpPr/>
              <p:nvPr/>
            </p:nvGrpSpPr>
            <p:grpSpPr>
              <a:xfrm>
                <a:off x="15031979" y="5536700"/>
                <a:ext cx="217988" cy="375827"/>
                <a:chOff x="15031979" y="5536700"/>
                <a:chExt cx="217988" cy="375827"/>
              </a:xfrm>
            </p:grpSpPr>
            <p:sp>
              <p:nvSpPr>
                <p:cNvPr id="716" name="Google Shape;716;p75">
                  <a:extLst>
                    <a:ext uri="{FF2B5EF4-FFF2-40B4-BE49-F238E27FC236}">
                      <a16:creationId xmlns:a16="http://schemas.microsoft.com/office/drawing/2014/main" id="{A1C2D8CC-A567-1DC6-9FBD-7DE250413FBD}"/>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17" name="Google Shape;717;p75">
                  <a:extLst>
                    <a:ext uri="{FF2B5EF4-FFF2-40B4-BE49-F238E27FC236}">
                      <a16:creationId xmlns:a16="http://schemas.microsoft.com/office/drawing/2014/main" id="{A4C1EB2C-8360-A86C-34C8-38CFF41DC66E}"/>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18" name="Google Shape;718;p75">
                <a:extLst>
                  <a:ext uri="{FF2B5EF4-FFF2-40B4-BE49-F238E27FC236}">
                    <a16:creationId xmlns:a16="http://schemas.microsoft.com/office/drawing/2014/main" id="{119398D5-6A18-7D90-0658-9CCD7358567A}"/>
                  </a:ext>
                </a:extLst>
              </p:cNvPr>
              <p:cNvGrpSpPr/>
              <p:nvPr/>
            </p:nvGrpSpPr>
            <p:grpSpPr>
              <a:xfrm>
                <a:off x="15065077" y="5648789"/>
                <a:ext cx="150204" cy="47802"/>
                <a:chOff x="15065077" y="5648789"/>
                <a:chExt cx="150204" cy="47802"/>
              </a:xfrm>
            </p:grpSpPr>
            <p:sp>
              <p:nvSpPr>
                <p:cNvPr id="719" name="Google Shape;719;p75">
                  <a:extLst>
                    <a:ext uri="{FF2B5EF4-FFF2-40B4-BE49-F238E27FC236}">
                      <a16:creationId xmlns:a16="http://schemas.microsoft.com/office/drawing/2014/main" id="{B5D1E39A-9646-0A88-3703-C1F93BCD5BB5}"/>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0" name="Google Shape;720;p75">
                  <a:extLst>
                    <a:ext uri="{FF2B5EF4-FFF2-40B4-BE49-F238E27FC236}">
                      <a16:creationId xmlns:a16="http://schemas.microsoft.com/office/drawing/2014/main" id="{4B698C87-F55F-21B6-4247-1473D2565683}"/>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21" name="Google Shape;721;p75">
                <a:extLst>
                  <a:ext uri="{FF2B5EF4-FFF2-40B4-BE49-F238E27FC236}">
                    <a16:creationId xmlns:a16="http://schemas.microsoft.com/office/drawing/2014/main" id="{10826B78-7A60-5139-2CCC-EA671A282D63}"/>
                  </a:ext>
                </a:extLst>
              </p:cNvPr>
              <p:cNvGrpSpPr/>
              <p:nvPr/>
            </p:nvGrpSpPr>
            <p:grpSpPr>
              <a:xfrm>
                <a:off x="15033715" y="5731207"/>
                <a:ext cx="212928" cy="69231"/>
                <a:chOff x="15033715" y="5731207"/>
                <a:chExt cx="212928" cy="69231"/>
              </a:xfrm>
            </p:grpSpPr>
            <p:sp>
              <p:nvSpPr>
                <p:cNvPr id="722" name="Google Shape;722;p75">
                  <a:extLst>
                    <a:ext uri="{FF2B5EF4-FFF2-40B4-BE49-F238E27FC236}">
                      <a16:creationId xmlns:a16="http://schemas.microsoft.com/office/drawing/2014/main" id="{3B25F0C1-BE41-9F54-C30A-649AFF460B2C}"/>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3" name="Google Shape;723;p75">
                  <a:extLst>
                    <a:ext uri="{FF2B5EF4-FFF2-40B4-BE49-F238E27FC236}">
                      <a16:creationId xmlns:a16="http://schemas.microsoft.com/office/drawing/2014/main" id="{52BA7CEA-D5A7-3800-EC86-4DF1C4864A6B}"/>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24" name="Google Shape;724;p75">
              <a:extLst>
                <a:ext uri="{FF2B5EF4-FFF2-40B4-BE49-F238E27FC236}">
                  <a16:creationId xmlns:a16="http://schemas.microsoft.com/office/drawing/2014/main" id="{BF248A6C-8572-AFDC-D3FA-BE00C549A03E}"/>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5" name="Google Shape;725;p75">
              <a:extLst>
                <a:ext uri="{FF2B5EF4-FFF2-40B4-BE49-F238E27FC236}">
                  <a16:creationId xmlns:a16="http://schemas.microsoft.com/office/drawing/2014/main" id="{783D0337-551F-F687-DDAB-96213B67314A}"/>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726" name="Google Shape;726;p75">
              <a:extLst>
                <a:ext uri="{FF2B5EF4-FFF2-40B4-BE49-F238E27FC236}">
                  <a16:creationId xmlns:a16="http://schemas.microsoft.com/office/drawing/2014/main" id="{B61626DC-54C6-5834-90ED-94439F3B58F7}"/>
                </a:ext>
              </a:extLst>
            </p:cNvPr>
            <p:cNvGrpSpPr/>
            <p:nvPr/>
          </p:nvGrpSpPr>
          <p:grpSpPr>
            <a:xfrm>
              <a:off x="14597956" y="5994946"/>
              <a:ext cx="226132" cy="329673"/>
              <a:chOff x="14597956" y="5994946"/>
              <a:chExt cx="226132" cy="329673"/>
            </a:xfrm>
          </p:grpSpPr>
          <p:sp>
            <p:nvSpPr>
              <p:cNvPr id="727" name="Google Shape;727;p75">
                <a:extLst>
                  <a:ext uri="{FF2B5EF4-FFF2-40B4-BE49-F238E27FC236}">
                    <a16:creationId xmlns:a16="http://schemas.microsoft.com/office/drawing/2014/main" id="{0E2E950B-BAD2-5D33-CE28-A3A6A5A06281}"/>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28" name="Google Shape;728;p75">
                <a:extLst>
                  <a:ext uri="{FF2B5EF4-FFF2-40B4-BE49-F238E27FC236}">
                    <a16:creationId xmlns:a16="http://schemas.microsoft.com/office/drawing/2014/main" id="{7C4AECB9-454D-2A3A-2BB2-B59E52F55E3B}"/>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sp>
          <p:nvSpPr>
            <p:cNvPr id="729" name="Google Shape;729;p75">
              <a:extLst>
                <a:ext uri="{FF2B5EF4-FFF2-40B4-BE49-F238E27FC236}">
                  <a16:creationId xmlns:a16="http://schemas.microsoft.com/office/drawing/2014/main" id="{EE6338DA-9E08-E5A8-33B7-3DB2E37A9C04}"/>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0" name="Google Shape;730;p75">
              <a:extLst>
                <a:ext uri="{FF2B5EF4-FFF2-40B4-BE49-F238E27FC236}">
                  <a16:creationId xmlns:a16="http://schemas.microsoft.com/office/drawing/2014/main" id="{8F11B5A2-D7BD-FC41-AB90-19B79111D95A}"/>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1" name="Google Shape;731;p75">
              <a:extLst>
                <a:ext uri="{FF2B5EF4-FFF2-40B4-BE49-F238E27FC236}">
                  <a16:creationId xmlns:a16="http://schemas.microsoft.com/office/drawing/2014/main" id="{BD9FE8A8-9758-671A-3A6F-1B265E989C55}"/>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2" name="Google Shape;732;p75">
              <a:extLst>
                <a:ext uri="{FF2B5EF4-FFF2-40B4-BE49-F238E27FC236}">
                  <a16:creationId xmlns:a16="http://schemas.microsoft.com/office/drawing/2014/main" id="{58DBA950-BBA6-57AA-F8D2-1880A7F3B40F}"/>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3" name="Google Shape;733;p75">
              <a:extLst>
                <a:ext uri="{FF2B5EF4-FFF2-40B4-BE49-F238E27FC236}">
                  <a16:creationId xmlns:a16="http://schemas.microsoft.com/office/drawing/2014/main" id="{F253B59A-99C2-555C-881A-D885BD39DC5F}"/>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4" name="Google Shape;734;p75">
              <a:extLst>
                <a:ext uri="{FF2B5EF4-FFF2-40B4-BE49-F238E27FC236}">
                  <a16:creationId xmlns:a16="http://schemas.microsoft.com/office/drawing/2014/main" id="{6A7F683C-0301-4E11-21A8-AD2C3697E16C}"/>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5" name="Google Shape;735;p75">
              <a:extLst>
                <a:ext uri="{FF2B5EF4-FFF2-40B4-BE49-F238E27FC236}">
                  <a16:creationId xmlns:a16="http://schemas.microsoft.com/office/drawing/2014/main" id="{5A15EE77-CF2C-0D6A-9FCB-75DFA1284B6E}"/>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6" name="Google Shape;736;p75">
              <a:extLst>
                <a:ext uri="{FF2B5EF4-FFF2-40B4-BE49-F238E27FC236}">
                  <a16:creationId xmlns:a16="http://schemas.microsoft.com/office/drawing/2014/main" id="{F35C27B5-676B-3D58-54E9-FC3414F8B009}"/>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Tree>
    <p:extLst>
      <p:ext uri="{BB962C8B-B14F-4D97-AF65-F5344CB8AC3E}">
        <p14:creationId xmlns:p14="http://schemas.microsoft.com/office/powerpoint/2010/main" val="2090248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AF86876-C5D4-8B65-B91E-038B52B2CAB2}"/>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D7952A0-6F32-3C6F-1C07-D385C8BBB94B}"/>
              </a:ext>
            </a:extLst>
          </p:cNvPr>
          <p:cNvSpPr txBox="1"/>
          <p:nvPr/>
        </p:nvSpPr>
        <p:spPr>
          <a:xfrm>
            <a:off x="2629918" y="708822"/>
            <a:ext cx="6111900" cy="2718657"/>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Simon Sinek's Golden Circle method is based on a simple diagram, arranged in the form of a circle with 3 layers.</a:t>
            </a:r>
          </a:p>
          <a:p>
            <a:pPr>
              <a:buClr>
                <a:srgbClr val="97C679"/>
              </a:buClr>
              <a:buSzPts val="1400"/>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What? </a:t>
            </a:r>
          </a:p>
          <a:p>
            <a:pPr>
              <a:buClr>
                <a:srgbClr val="97C679"/>
              </a:buClr>
              <a:buSzPts val="1400"/>
            </a:pPr>
            <a:r>
              <a:rPr lang="en-GB" sz="1600" dirty="0">
                <a:solidFill>
                  <a:srgbClr val="6D6E71"/>
                </a:solidFill>
                <a:latin typeface="Calibri"/>
                <a:ea typeface="Calibri"/>
                <a:cs typeface="Calibri"/>
                <a:sym typeface="Calibri"/>
              </a:rPr>
              <a:t> </a:t>
            </a:r>
            <a:r>
              <a:rPr lang="en-GB" sz="1600" dirty="0">
                <a:solidFill>
                  <a:srgbClr val="6D6E71"/>
                </a:solidFill>
                <a:latin typeface="Calibri"/>
                <a:ea typeface="Calibri"/>
                <a:cs typeface="Calibri"/>
                <a:sym typeface="Wingdings" pitchFamily="2" charset="2"/>
              </a:rPr>
              <a:t> </a:t>
            </a:r>
            <a:r>
              <a:rPr lang="en-GB" sz="1600" dirty="0">
                <a:solidFill>
                  <a:srgbClr val="6D6E71"/>
                </a:solidFill>
                <a:latin typeface="Calibri"/>
                <a:ea typeface="Calibri"/>
                <a:cs typeface="Calibri"/>
                <a:sym typeface="Calibri"/>
              </a:rPr>
              <a:t>What services or products do you sell?</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How? </a:t>
            </a:r>
          </a:p>
          <a:p>
            <a:pPr>
              <a:buClr>
                <a:srgbClr val="97C679"/>
              </a:buClr>
              <a:buSzPts val="1400"/>
            </a:pPr>
            <a:r>
              <a:rPr lang="en-GB" sz="1600" dirty="0">
                <a:solidFill>
                  <a:srgbClr val="6D6E71"/>
                </a:solidFill>
                <a:latin typeface="Calibri"/>
                <a:ea typeface="Calibri"/>
                <a:cs typeface="Calibri"/>
                <a:sym typeface="Wingdings" pitchFamily="2" charset="2"/>
              </a:rPr>
              <a:t></a:t>
            </a:r>
            <a:r>
              <a:rPr lang="en-GB" sz="1600" dirty="0">
                <a:solidFill>
                  <a:srgbClr val="6D6E71"/>
                </a:solidFill>
                <a:latin typeface="Calibri"/>
                <a:ea typeface="Calibri"/>
                <a:cs typeface="Calibri"/>
                <a:sym typeface="Calibri"/>
              </a:rPr>
              <a:t> It is the way of doing things that sets you apart from your competitors.</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Why? </a:t>
            </a:r>
          </a:p>
          <a:p>
            <a:pPr>
              <a:buClr>
                <a:srgbClr val="97C679"/>
              </a:buClr>
              <a:buSzPts val="1400"/>
            </a:pPr>
            <a:r>
              <a:rPr lang="en-GB" sz="1600" dirty="0">
                <a:solidFill>
                  <a:srgbClr val="6D6E71"/>
                </a:solidFill>
                <a:latin typeface="Calibri"/>
                <a:ea typeface="Calibri"/>
                <a:cs typeface="Calibri"/>
                <a:sym typeface="Wingdings" pitchFamily="2" charset="2"/>
              </a:rPr>
              <a:t> </a:t>
            </a:r>
            <a:r>
              <a:rPr lang="en-GB" sz="1600" dirty="0">
                <a:solidFill>
                  <a:srgbClr val="6D6E71"/>
                </a:solidFill>
                <a:latin typeface="Calibri"/>
                <a:ea typeface="Calibri"/>
                <a:cs typeface="Calibri"/>
                <a:sym typeface="Calibri"/>
              </a:rPr>
              <a:t>It is s the most crucial part of the method. </a:t>
            </a:r>
          </a:p>
        </p:txBody>
      </p:sp>
      <p:pic>
        <p:nvPicPr>
          <p:cNvPr id="382" name="Google Shape;382;p64">
            <a:extLst>
              <a:ext uri="{FF2B5EF4-FFF2-40B4-BE49-F238E27FC236}">
                <a16:creationId xmlns:a16="http://schemas.microsoft.com/office/drawing/2014/main" id="{2EE4FB9D-7671-4780-9C26-F7124A4D6F3F}"/>
              </a:ext>
            </a:extLst>
          </p:cNvPr>
          <p:cNvPicPr preferRelativeResize="0"/>
          <p:nvPr/>
        </p:nvPicPr>
        <p:blipFill rotWithShape="1">
          <a:blip r:embed="rId3">
            <a:alphaModFix amt="70000"/>
          </a:blip>
          <a:srcRect/>
          <a:stretch/>
        </p:blipFill>
        <p:spPr>
          <a:xfrm flipH="1">
            <a:off x="7039335" y="291505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D7CA4563-525A-2F6E-7955-03A5592D6EA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24</a:t>
            </a:fld>
            <a:endParaRPr/>
          </a:p>
        </p:txBody>
      </p:sp>
      <p:sp>
        <p:nvSpPr>
          <p:cNvPr id="2" name="Google Shape;379;p64">
            <a:extLst>
              <a:ext uri="{FF2B5EF4-FFF2-40B4-BE49-F238E27FC236}">
                <a16:creationId xmlns:a16="http://schemas.microsoft.com/office/drawing/2014/main" id="{06A6435E-2ACB-1031-FB8B-F968A016F0E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44D3FDFF-3D1F-8295-EFA3-19E3DC4B59D4}"/>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Does </a:t>
            </a:r>
            <a:r>
              <a:rPr lang="sv-SE" sz="2400" dirty="0" err="1">
                <a:latin typeface="Calibri" panose="020F0502020204030204" pitchFamily="34" charset="0"/>
                <a:cs typeface="Calibri" panose="020F0502020204030204" pitchFamily="34" charset="0"/>
              </a:rPr>
              <a:t>Your</a:t>
            </a:r>
            <a:r>
              <a:rPr lang="sv-SE" sz="2400" dirty="0">
                <a:latin typeface="Calibri" panose="020F0502020204030204" pitchFamily="34" charset="0"/>
                <a:cs typeface="Calibri" panose="020F0502020204030204" pitchFamily="34" charset="0"/>
              </a:rPr>
              <a:t> </a:t>
            </a:r>
          </a:p>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Project Has A </a:t>
            </a:r>
            <a:r>
              <a:rPr lang="sv-SE" sz="2400" dirty="0" err="1">
                <a:latin typeface="Calibri" panose="020F0502020204030204" pitchFamily="34" charset="0"/>
                <a:cs typeface="Calibri" panose="020F0502020204030204" pitchFamily="34" charset="0"/>
              </a:rPr>
              <a:t>Purpose</a:t>
            </a:r>
            <a:r>
              <a:rPr lang="sv-SE" sz="2400" dirty="0">
                <a:latin typeface="Calibri" panose="020F0502020204030204" pitchFamily="34" charset="0"/>
                <a:cs typeface="Calibri" panose="020F0502020204030204" pitchFamily="34" charset="0"/>
              </a:rPr>
              <a:t>?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8887FB79-9BD8-64FE-9DEE-1338BAB80CD2}"/>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7" name="Google Shape;458;p68">
            <a:extLst>
              <a:ext uri="{FF2B5EF4-FFF2-40B4-BE49-F238E27FC236}">
                <a16:creationId xmlns:a16="http://schemas.microsoft.com/office/drawing/2014/main" id="{29835612-7F10-142F-9BF5-C8855743BB19}"/>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472127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C0867B9E-A1FC-7908-6F25-6FF3D7A4D1B6}"/>
            </a:ext>
          </a:extLst>
        </p:cNvPr>
        <p:cNvGrpSpPr/>
        <p:nvPr/>
      </p:nvGrpSpPr>
      <p:grpSpPr>
        <a:xfrm>
          <a:off x="0" y="0"/>
          <a:ext cx="0" cy="0"/>
          <a:chOff x="0" y="0"/>
          <a:chExt cx="0" cy="0"/>
        </a:xfrm>
      </p:grpSpPr>
      <p:sp>
        <p:nvSpPr>
          <p:cNvPr id="745" name="Google Shape;745;p76">
            <a:extLst>
              <a:ext uri="{FF2B5EF4-FFF2-40B4-BE49-F238E27FC236}">
                <a16:creationId xmlns:a16="http://schemas.microsoft.com/office/drawing/2014/main" id="{5FCBA03B-78F1-88D5-CDCE-5B47B7034FBE}"/>
              </a:ext>
            </a:extLst>
          </p:cNvPr>
          <p:cNvSpPr txBox="1"/>
          <p:nvPr/>
        </p:nvSpPr>
        <p:spPr>
          <a:xfrm>
            <a:off x="2575097" y="393344"/>
            <a:ext cx="6301273" cy="4545243"/>
          </a:xfrm>
          <a:prstGeom prst="rect">
            <a:avLst/>
          </a:prstGeom>
          <a:noFill/>
          <a:ln>
            <a:noFill/>
          </a:ln>
        </p:spPr>
        <p:txBody>
          <a:bodyPr spcFirstLastPara="1" wrap="square" lIns="91426" tIns="45700" rIns="91426" bIns="45700" anchor="t" anchorCtr="0">
            <a:spAutoFit/>
          </a:bodyPr>
          <a:lstStyle/>
          <a:p>
            <a:pPr marL="12701" marR="50799">
              <a:lnSpc>
                <a:spcPct val="105714"/>
              </a:lnSpc>
            </a:pPr>
            <a:r>
              <a:rPr lang="en-GB" sz="1300" b="1" dirty="0">
                <a:solidFill>
                  <a:srgbClr val="6D6E71"/>
                </a:solidFill>
                <a:latin typeface="Calibri"/>
                <a:ea typeface="Calibri"/>
                <a:cs typeface="Calibri"/>
                <a:sym typeface="Calibri"/>
              </a:rPr>
              <a:t>Welcome TO THE FIRST Purpose Workshop FOR YOUR ECOTOURISM PROJECT! </a:t>
            </a:r>
          </a:p>
          <a:p>
            <a:pPr marL="12701" marR="50799">
              <a:lnSpc>
                <a:spcPct val="105714"/>
              </a:lnSpc>
            </a:pPr>
            <a:endParaRPr lang="en-GB" sz="1300" dirty="0">
              <a:solidFill>
                <a:srgbClr val="6D6E71"/>
              </a:solidFill>
              <a:latin typeface="Calibri"/>
              <a:ea typeface="Calibri"/>
              <a:cs typeface="Calibri"/>
              <a:sym typeface="Calibri"/>
            </a:endParaRPr>
          </a:p>
          <a:p>
            <a:pPr marL="12701" marR="50799">
              <a:lnSpc>
                <a:spcPct val="105714"/>
              </a:lnSpc>
            </a:pPr>
            <a:r>
              <a:rPr lang="en-GB" sz="1300" dirty="0">
                <a:solidFill>
                  <a:srgbClr val="6D6E71"/>
                </a:solidFill>
                <a:latin typeface="Calibri"/>
                <a:ea typeface="Calibri"/>
                <a:cs typeface="Calibri"/>
                <a:sym typeface="Calibri"/>
              </a:rPr>
              <a:t>Now that you've identified your ecosystem and gained insights into the concerns, challenges, needs, and desires of those involved, it's time to bring together your most valuable stakeholders to define the purpose of your project.</a:t>
            </a:r>
          </a:p>
          <a:p>
            <a:pPr marL="12701" marR="50799">
              <a:lnSpc>
                <a:spcPct val="105714"/>
              </a:lnSpc>
            </a:pPr>
            <a:endParaRPr lang="en-GB" sz="1300" dirty="0">
              <a:solidFill>
                <a:srgbClr val="6D6E71"/>
              </a:solidFill>
              <a:latin typeface="Calibri"/>
              <a:ea typeface="Calibri"/>
              <a:cs typeface="Calibri"/>
              <a:sym typeface="Calibri"/>
            </a:endParaRPr>
          </a:p>
          <a:p>
            <a:pPr marL="12701" marR="50799">
              <a:lnSpc>
                <a:spcPct val="105714"/>
              </a:lnSpc>
            </a:pPr>
            <a:r>
              <a:rPr lang="en-GB" sz="1300" dirty="0">
                <a:solidFill>
                  <a:srgbClr val="6D6E71"/>
                </a:solidFill>
                <a:latin typeface="Calibri"/>
                <a:ea typeface="Calibri"/>
                <a:cs typeface="Calibri"/>
                <a:sym typeface="Calibri"/>
              </a:rPr>
              <a:t>During this workshop, we'll embark on a collaborative journey to answer the fundamental question: "Why do we do what we do?" from the beneficiaries' perspective. Each participant will have the opportunity to share their insights and perspectives, contributing to the collective understanding of our project's purpose.</a:t>
            </a:r>
          </a:p>
          <a:p>
            <a:pPr marL="12701" marR="50799">
              <a:lnSpc>
                <a:spcPct val="105714"/>
              </a:lnSpc>
            </a:pPr>
            <a:endParaRPr lang="en-GB" sz="1300" dirty="0">
              <a:solidFill>
                <a:srgbClr val="6D6E71"/>
              </a:solidFill>
              <a:latin typeface="Calibri"/>
              <a:ea typeface="Calibri"/>
              <a:cs typeface="Calibri"/>
              <a:sym typeface="Calibri"/>
            </a:endParaRPr>
          </a:p>
          <a:p>
            <a:pPr marL="12701" marR="50799">
              <a:lnSpc>
                <a:spcPct val="105714"/>
              </a:lnSpc>
            </a:pPr>
            <a:r>
              <a:rPr lang="en-GB" sz="1300" dirty="0">
                <a:solidFill>
                  <a:srgbClr val="6D6E71"/>
                </a:solidFill>
                <a:latin typeface="Calibri"/>
                <a:ea typeface="Calibri"/>
                <a:cs typeface="Calibri"/>
                <a:sym typeface="Calibri"/>
              </a:rPr>
              <a:t>Throughout the workshop, we'll maintain a spirit of inclusivity and transparency, ensuring that everyone feels heard and involved in the decision-making process. As the business owner, your role is to facilitate the discussion and encourage open dialogue, allowing the purpose to evolve organically based on the collective wisdom of the group.</a:t>
            </a:r>
          </a:p>
          <a:p>
            <a:pPr marL="12701" marR="50799">
              <a:lnSpc>
                <a:spcPct val="105714"/>
              </a:lnSpc>
            </a:pPr>
            <a:endParaRPr lang="en-GB" sz="1300" dirty="0">
              <a:solidFill>
                <a:srgbClr val="6D6E71"/>
              </a:solidFill>
              <a:latin typeface="Calibri"/>
              <a:ea typeface="Calibri"/>
              <a:cs typeface="Calibri"/>
              <a:sym typeface="Calibri"/>
            </a:endParaRPr>
          </a:p>
          <a:p>
            <a:pPr marL="12701" marR="50799">
              <a:lnSpc>
                <a:spcPct val="105714"/>
              </a:lnSpc>
            </a:pPr>
            <a:r>
              <a:rPr lang="en-GB" sz="1300" dirty="0">
                <a:solidFill>
                  <a:srgbClr val="6D6E71"/>
                </a:solidFill>
                <a:latin typeface="Calibri"/>
                <a:ea typeface="Calibri"/>
                <a:cs typeface="Calibri"/>
                <a:sym typeface="Calibri"/>
              </a:rPr>
              <a:t>Remember, the purpose we define today is just the beginning—it will continue to evolve and refine as we engage with other stakeholders, including your team. So let's embrace this opportunity for collaboration and collective visioning, as we work together to create a purpose-driven ecotourism project that makes a positive impact on both people and the planet.</a:t>
            </a:r>
          </a:p>
        </p:txBody>
      </p:sp>
      <p:sp>
        <p:nvSpPr>
          <p:cNvPr id="746" name="Google Shape;746;p76">
            <a:extLst>
              <a:ext uri="{FF2B5EF4-FFF2-40B4-BE49-F238E27FC236}">
                <a16:creationId xmlns:a16="http://schemas.microsoft.com/office/drawing/2014/main" id="{453FB173-FD77-269C-CB43-0B1203E8351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25</a:t>
            </a:fld>
            <a:endParaRPr/>
          </a:p>
        </p:txBody>
      </p:sp>
      <p:sp>
        <p:nvSpPr>
          <p:cNvPr id="6" name="Google Shape;379;p64">
            <a:extLst>
              <a:ext uri="{FF2B5EF4-FFF2-40B4-BE49-F238E27FC236}">
                <a16:creationId xmlns:a16="http://schemas.microsoft.com/office/drawing/2014/main" id="{648DA3EB-EA53-13EF-28E0-0D2C62CF155B}"/>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BF7BABE9-2A9E-7240-8225-C48D012790A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Purpose</a:t>
            </a:r>
            <a:r>
              <a:rPr lang="sv-SE" sz="2400" dirty="0">
                <a:latin typeface="Calibri" panose="020F0502020204030204" pitchFamily="34" charset="0"/>
                <a:cs typeface="Calibri" panose="020F0502020204030204" pitchFamily="34" charset="0"/>
              </a:rPr>
              <a:t> Workshop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9305F558-4929-3050-2148-489B02F01AF4}"/>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63FC49B1-45F8-7C33-6102-3388BFB76392}"/>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4040880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446BDCD-DB05-8C86-E727-7F4BF0BF1FE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2345AC8F-998A-0F88-4EA0-A93F70EFF0D9}"/>
              </a:ext>
            </a:extLst>
          </p:cNvPr>
          <p:cNvSpPr txBox="1"/>
          <p:nvPr/>
        </p:nvSpPr>
        <p:spPr>
          <a:xfrm>
            <a:off x="2440103" y="719979"/>
            <a:ext cx="6301715" cy="2472435"/>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The recommendation for this workshop is to have an expert in defining the purpose to facilitate the session. Your role is to step aside and observe what emerges and how it feels within you.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Pay attention to any ideas that arise which you may not have thought of before. It might be challenging as you are emotionally involved, and at times, it may feel uncomfortable. However, please stay open-minded. The facilitator is here to assist you in developing your project.</a:t>
            </a: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4134DCE2-6418-B6AF-7538-5799D414357A}"/>
              </a:ext>
            </a:extLst>
          </p:cNvPr>
          <p:cNvPicPr preferRelativeResize="0"/>
          <p:nvPr/>
        </p:nvPicPr>
        <p:blipFill rotWithShape="1">
          <a:blip r:embed="rId3">
            <a:alphaModFix amt="70000"/>
          </a:blip>
          <a:srcRect/>
          <a:stretch/>
        </p:blipFill>
        <p:spPr>
          <a:xfrm flipH="1">
            <a:off x="6844394" y="280151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88AAABE-D9D2-B6BB-6A59-8CDF409CB12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26</a:t>
            </a:fld>
            <a:endParaRPr/>
          </a:p>
        </p:txBody>
      </p:sp>
      <p:sp>
        <p:nvSpPr>
          <p:cNvPr id="6" name="Google Shape;379;p64">
            <a:extLst>
              <a:ext uri="{FF2B5EF4-FFF2-40B4-BE49-F238E27FC236}">
                <a16:creationId xmlns:a16="http://schemas.microsoft.com/office/drawing/2014/main" id="{CCEB4E53-916A-BECB-99CA-7503C9420378}"/>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23B99D69-F0E5-D0CA-F321-4DB62D4BE0EC}"/>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A. </a:t>
            </a:r>
            <a:r>
              <a:rPr lang="sv-SE" sz="2400" dirty="0" err="1">
                <a:latin typeface="Calibri" panose="020F0502020204030204" pitchFamily="34" charset="0"/>
                <a:cs typeface="Calibri" panose="020F0502020204030204" pitchFamily="34" charset="0"/>
              </a:rPr>
              <a:t>Purpose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Workshop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CF48E486-8BBC-B351-DCB4-9DC6163CE69B}"/>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E230F717-4659-C4B4-1B5E-4EB063DF056E}"/>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131613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59CD920-2117-DD1F-1B94-ED02E042DEE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1236B5B1-C369-BA84-2C79-7F860EB742A9}"/>
              </a:ext>
            </a:extLst>
          </p:cNvPr>
          <p:cNvSpPr txBox="1"/>
          <p:nvPr/>
        </p:nvSpPr>
        <p:spPr>
          <a:xfrm>
            <a:off x="2440103" y="719979"/>
            <a:ext cx="6301715" cy="321109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Step 1: </a:t>
            </a:r>
          </a:p>
          <a:p>
            <a:pPr>
              <a:buClr>
                <a:srgbClr val="97C679"/>
              </a:buClr>
              <a:buSzPts val="1400"/>
            </a:pPr>
            <a:r>
              <a:rPr lang="en-GB" sz="1600" dirty="0">
                <a:solidFill>
                  <a:srgbClr val="6D6E71"/>
                </a:solidFill>
                <a:latin typeface="Calibri"/>
                <a:ea typeface="Calibri"/>
                <a:cs typeface="Calibri"/>
                <a:sym typeface="Calibri"/>
              </a:rPr>
              <a:t>It's time to involve the most important and valuable stakeholders in your project. You'll invite them to a workshop where each person will provide their perspective to define the purpose of your project.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Together, you will answer the question: "Why do we do what we do?" from the beneficiaries' point of view using action verbs and being precise. Each person will write one phrase on a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note. They can write as many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as they wish. 1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- 1 phrase. Each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will represent a unique perspective on our purpose. You will collect these notes and display them on a board or table.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8AB4A730-EAD9-1658-A189-E72DFDD98355}"/>
              </a:ext>
            </a:extLst>
          </p:cNvPr>
          <p:cNvPicPr preferRelativeResize="0"/>
          <p:nvPr/>
        </p:nvPicPr>
        <p:blipFill rotWithShape="1">
          <a:blip r:embed="rId3">
            <a:alphaModFix amt="70000"/>
          </a:blip>
          <a:srcRect/>
          <a:stretch/>
        </p:blipFill>
        <p:spPr>
          <a:xfrm flipH="1">
            <a:off x="7039335" y="299949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F6B1636C-5093-F9E6-6318-B0B766098C2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27</a:t>
            </a:fld>
            <a:endParaRPr/>
          </a:p>
        </p:txBody>
      </p:sp>
      <p:sp>
        <p:nvSpPr>
          <p:cNvPr id="6" name="Google Shape;379;p64">
            <a:extLst>
              <a:ext uri="{FF2B5EF4-FFF2-40B4-BE49-F238E27FC236}">
                <a16:creationId xmlns:a16="http://schemas.microsoft.com/office/drawing/2014/main" id="{CD0873DC-255E-F0C5-0075-D87C0CF8729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F5CBDB6D-EF84-8119-A29C-534EC0F9847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A. </a:t>
            </a:r>
            <a:r>
              <a:rPr lang="sv-SE" sz="2400" dirty="0" err="1">
                <a:latin typeface="Calibri" panose="020F0502020204030204" pitchFamily="34" charset="0"/>
                <a:cs typeface="Calibri" panose="020F0502020204030204" pitchFamily="34" charset="0"/>
              </a:rPr>
              <a:t>Purpose</a:t>
            </a:r>
            <a:r>
              <a:rPr lang="sv-SE" sz="2400" dirty="0">
                <a:latin typeface="Calibri" panose="020F0502020204030204" pitchFamily="34" charset="0"/>
                <a:cs typeface="Calibri" panose="020F0502020204030204" pitchFamily="34" charset="0"/>
              </a:rPr>
              <a:t> Workshop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81E82E04-2D29-3351-F1E3-E5F3886FBB1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9AD02BC8-A0AD-8FBF-2BD0-CDCC7BE0BB5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3369010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BCE1A26-E007-2D60-524A-3A2FC8CA231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3E2335C-65B1-927A-2704-EB0742324B00}"/>
              </a:ext>
            </a:extLst>
          </p:cNvPr>
          <p:cNvSpPr txBox="1"/>
          <p:nvPr/>
        </p:nvSpPr>
        <p:spPr>
          <a:xfrm>
            <a:off x="2440103" y="719979"/>
            <a:ext cx="6301715" cy="3949763"/>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Step 2: Categorization: </a:t>
            </a:r>
          </a:p>
          <a:p>
            <a:pPr>
              <a:buClr>
                <a:srgbClr val="97C679"/>
              </a:buClr>
              <a:buSzPts val="1400"/>
            </a:pPr>
            <a:r>
              <a:rPr lang="en-GB" sz="1600" dirty="0">
                <a:solidFill>
                  <a:srgbClr val="6D6E71"/>
                </a:solidFill>
                <a:latin typeface="Calibri"/>
                <a:ea typeface="Calibri"/>
                <a:cs typeface="Calibri"/>
                <a:sym typeface="Calibri"/>
              </a:rPr>
              <a:t>Prioritize all the posts in the following manner by asking yourself the following question: Does this post address why, how, or what?</a:t>
            </a:r>
          </a:p>
          <a:p>
            <a:pPr>
              <a:buClr>
                <a:srgbClr val="97C679"/>
              </a:buClr>
              <a:buSzPts val="1400"/>
            </a:pPr>
            <a:r>
              <a:rPr lang="en-GB" sz="1600" dirty="0">
                <a:solidFill>
                  <a:srgbClr val="6D6E71"/>
                </a:solidFill>
                <a:latin typeface="Calibri"/>
                <a:ea typeface="Calibri"/>
                <a:cs typeface="Calibri"/>
                <a:sym typeface="Calibri"/>
              </a:rPr>
              <a:t>The why goes at the top, the how in the middle and the what at the bottom.</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b="1" dirty="0">
                <a:solidFill>
                  <a:schemeClr val="accent4"/>
                </a:solidFill>
                <a:latin typeface="Calibri"/>
                <a:ea typeface="Calibri"/>
                <a:cs typeface="Calibri"/>
                <a:sym typeface="Calibri"/>
              </a:rPr>
              <a:t>Step 3:</a:t>
            </a:r>
          </a:p>
          <a:p>
            <a:pPr>
              <a:buClr>
                <a:srgbClr val="97C679"/>
              </a:buClr>
              <a:buSzPts val="1400"/>
            </a:pPr>
            <a:r>
              <a:rPr lang="en-GB" sz="1600" dirty="0">
                <a:solidFill>
                  <a:srgbClr val="6D6E71"/>
                </a:solidFill>
                <a:latin typeface="Calibri"/>
                <a:ea typeface="Calibri"/>
                <a:cs typeface="Calibri"/>
                <a:sym typeface="Calibri"/>
              </a:rPr>
              <a:t>Once that's done, keep all the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notes that answer the WHY and set aside the rest. They will be useful later on.</a:t>
            </a:r>
          </a:p>
          <a:p>
            <a:pPr>
              <a:buClr>
                <a:srgbClr val="97C679"/>
              </a:buClr>
              <a:buSzPts val="1400"/>
            </a:pPr>
            <a:r>
              <a:rPr lang="en-GB" sz="1600" dirty="0">
                <a:solidFill>
                  <a:srgbClr val="6D6E71"/>
                </a:solidFill>
                <a:latin typeface="Calibri"/>
                <a:ea typeface="Calibri"/>
                <a:cs typeface="Calibri"/>
                <a:sym typeface="Calibri"/>
              </a:rPr>
              <a:t>Ask the audience to vote confidentially on which one they feel is most relevant to your business based on the 3 ethical principles: </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Taking good care of humans.</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Taking good care of our planet.</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Fair share.</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D1D76D64-3D97-7623-CC89-DF59F6F300A4}"/>
              </a:ext>
            </a:extLst>
          </p:cNvPr>
          <p:cNvPicPr preferRelativeResize="0"/>
          <p:nvPr/>
        </p:nvPicPr>
        <p:blipFill rotWithShape="1">
          <a:blip r:embed="rId3">
            <a:alphaModFix amt="70000"/>
          </a:blip>
          <a:srcRect/>
          <a:stretch/>
        </p:blipFill>
        <p:spPr>
          <a:xfrm flipH="1">
            <a:off x="6655209" y="345888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B6943F8-5178-02F0-2B3D-CC73C70994C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28</a:t>
            </a:fld>
            <a:endParaRPr/>
          </a:p>
        </p:txBody>
      </p:sp>
      <p:sp>
        <p:nvSpPr>
          <p:cNvPr id="6" name="Google Shape;379;p64">
            <a:extLst>
              <a:ext uri="{FF2B5EF4-FFF2-40B4-BE49-F238E27FC236}">
                <a16:creationId xmlns:a16="http://schemas.microsoft.com/office/drawing/2014/main" id="{D86A1DAC-8BE3-2F27-AEBB-492AF3A5FE8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84B1C5FF-2153-7F24-7D7F-E00BE8CEE68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A. </a:t>
            </a:r>
            <a:r>
              <a:rPr lang="sv-SE" sz="2400" dirty="0" err="1">
                <a:latin typeface="Calibri" panose="020F0502020204030204" pitchFamily="34" charset="0"/>
                <a:cs typeface="Calibri" panose="020F0502020204030204" pitchFamily="34" charset="0"/>
              </a:rPr>
              <a:t>Purpose</a:t>
            </a:r>
            <a:r>
              <a:rPr lang="sv-SE" sz="2400" dirty="0">
                <a:latin typeface="Calibri" panose="020F0502020204030204" pitchFamily="34" charset="0"/>
                <a:cs typeface="Calibri" panose="020F0502020204030204" pitchFamily="34" charset="0"/>
              </a:rPr>
              <a:t> Workshop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84D356D8-8498-7B35-4B14-40258EBAFFBE}"/>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7BCDE97D-5ECB-1D1B-900F-019237A2E05C}"/>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403945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670230D8-296C-6C6B-1038-8372F1AB876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DCFF35F-F3F8-1BD4-12A0-08B8A27B454B}"/>
              </a:ext>
            </a:extLst>
          </p:cNvPr>
          <p:cNvSpPr txBox="1"/>
          <p:nvPr/>
        </p:nvSpPr>
        <p:spPr>
          <a:xfrm>
            <a:off x="2400369" y="590582"/>
            <a:ext cx="6301715" cy="4934648"/>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Wrapping Up:</a:t>
            </a:r>
          </a:p>
          <a:p>
            <a:pPr>
              <a:buClr>
                <a:srgbClr val="97C679"/>
              </a:buClr>
              <a:buSzPts val="1400"/>
            </a:pPr>
            <a:endParaRPr lang="en-GB" sz="1600" b="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Based on the results, draft a first purpose. </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Ask the audience to react and express what they understand and don't understand, what they agree or disagree with, and any modifications they propose. </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Ensure everyone is involved in the decision-making process. Progressively you will have by the end of the session the beginning of your purpose which can always evolve after confronting it with other stakeholders such as your team.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i="1" dirty="0">
                <a:solidFill>
                  <a:srgbClr val="6D6E71"/>
                </a:solidFill>
                <a:latin typeface="Calibri"/>
                <a:ea typeface="Calibri"/>
                <a:cs typeface="Calibri"/>
                <a:sym typeface="Calibri"/>
              </a:rPr>
              <a:t>As the business owner, it is essential to keep an open mind and let the process unfold without interference. However, you can question to clarify the meaning if necessary.</a:t>
            </a:r>
          </a:p>
          <a:p>
            <a:pPr>
              <a:buClr>
                <a:srgbClr val="97C679"/>
              </a:buClr>
              <a:buSzPts val="1400"/>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03F3C475-9103-24E3-B8EE-2B88B1503FD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29</a:t>
            </a:fld>
            <a:endParaRPr/>
          </a:p>
        </p:txBody>
      </p:sp>
      <p:sp>
        <p:nvSpPr>
          <p:cNvPr id="2" name="Google Shape;379;p64">
            <a:extLst>
              <a:ext uri="{FF2B5EF4-FFF2-40B4-BE49-F238E27FC236}">
                <a16:creationId xmlns:a16="http://schemas.microsoft.com/office/drawing/2014/main" id="{4F132D30-6DD8-388C-DE91-BC61C037A27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45140FB6-7C09-AF8C-D8F0-0F8640826489}"/>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A. </a:t>
            </a:r>
            <a:r>
              <a:rPr lang="sv-SE" sz="2400" dirty="0" err="1">
                <a:latin typeface="Calibri" panose="020F0502020204030204" pitchFamily="34" charset="0"/>
                <a:cs typeface="Calibri" panose="020F0502020204030204" pitchFamily="34" charset="0"/>
              </a:rPr>
              <a:t>Purpose</a:t>
            </a:r>
            <a:r>
              <a:rPr lang="sv-SE" sz="2400" dirty="0">
                <a:latin typeface="Calibri" panose="020F0502020204030204" pitchFamily="34" charset="0"/>
                <a:cs typeface="Calibri" panose="020F0502020204030204" pitchFamily="34" charset="0"/>
              </a:rPr>
              <a:t> Workshop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E375D9EA-3CC6-CBF8-F28E-E503AD7B8FA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5" name="Google Shape;458;p68">
            <a:extLst>
              <a:ext uri="{FF2B5EF4-FFF2-40B4-BE49-F238E27FC236}">
                <a16:creationId xmlns:a16="http://schemas.microsoft.com/office/drawing/2014/main" id="{2A5AC074-A7E9-47D5-FF6A-153041640DC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74174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cs typeface="Calibri"/>
                <a:sym typeface="Calibri"/>
              </a:rPr>
              <a:t>About</a:t>
            </a:r>
            <a:r>
              <a:rPr lang="sv-SE" sz="3500" b="1" dirty="0">
                <a:solidFill>
                  <a:schemeClr val="lt1"/>
                </a:solidFill>
                <a:latin typeface="Calibri"/>
                <a:cs typeface="Calibri"/>
                <a:sym typeface="Calibri"/>
              </a:rPr>
              <a:t> </a:t>
            </a:r>
            <a:r>
              <a:rPr lang="sv-SE" sz="3500" b="1" dirty="0" err="1">
                <a:solidFill>
                  <a:schemeClr val="lt1"/>
                </a:solidFill>
                <a:latin typeface="Calibri"/>
                <a:cs typeface="Calibri"/>
                <a:sym typeface="Calibri"/>
              </a:rPr>
              <a:t>This</a:t>
            </a:r>
            <a:r>
              <a:rPr lang="sv-SE" sz="3500" b="1" dirty="0">
                <a:solidFill>
                  <a:schemeClr val="lt1"/>
                </a:solidFill>
                <a:latin typeface="Calibri"/>
                <a:cs typeface="Calibri"/>
                <a:sym typeface="Calibri"/>
              </a:rPr>
              <a:t> Course</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492941" y="1396738"/>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it" sz="2000" dirty="0">
                <a:solidFill>
                  <a:schemeClr val="tx2">
                    <a:lumMod val="50000"/>
                  </a:schemeClr>
                </a:solidFill>
              </a:rPr>
              <a:t>Is the last course in a series of three</a:t>
            </a:r>
            <a:endParaRPr sz="2000" dirty="0">
              <a:solidFill>
                <a:schemeClr val="tx2">
                  <a:lumMod val="50000"/>
                </a:schemeClr>
              </a:solidFill>
            </a:endParaRPr>
          </a:p>
        </p:txBody>
      </p:sp>
      <p:pic>
        <p:nvPicPr>
          <p:cNvPr id="392" name="Google Shape;392;p65">
            <a:extLst>
              <a:ext uri="{FF2B5EF4-FFF2-40B4-BE49-F238E27FC236}">
                <a16:creationId xmlns:a16="http://schemas.microsoft.com/office/drawing/2014/main" id="{91A030A8-571E-BB48-3587-B562BFC6DB5F}"/>
              </a:ext>
            </a:extLst>
          </p:cNvPr>
          <p:cNvPicPr preferRelativeResize="0"/>
          <p:nvPr/>
        </p:nvPicPr>
        <p:blipFill rotWithShape="1">
          <a:blip r:embed="rId3">
            <a:alphaModFix amt="70000"/>
          </a:blip>
          <a:srcRect/>
          <a:stretch/>
        </p:blipFill>
        <p:spPr>
          <a:xfrm flipH="1">
            <a:off x="7974526" y="3672058"/>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4" y="1396738"/>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It provides participants  with a structure and tools to help them start their own ecotourism projects </a:t>
            </a:r>
            <a:endParaRPr lang="en-GB" sz="2000"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2" y="1400706"/>
            <a:ext cx="2594734" cy="2956049"/>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In this journey, we aim to shift our perspective, embracing a holistic approach that recognizes the interconnectedness of ecosystems, cultural heritage, and local communities</a:t>
            </a: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573EE0DE-B45F-7E8A-31B7-08E8A9FD89D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FC519778-E545-BF2D-A8BC-98A96BC38BE7}"/>
              </a:ext>
            </a:extLst>
          </p:cNvPr>
          <p:cNvSpPr txBox="1"/>
          <p:nvPr/>
        </p:nvSpPr>
        <p:spPr>
          <a:xfrm>
            <a:off x="2400369" y="372541"/>
            <a:ext cx="6301715" cy="4596094"/>
          </a:xfrm>
          <a:prstGeom prst="rect">
            <a:avLst/>
          </a:prstGeom>
          <a:noFill/>
          <a:ln>
            <a:noFill/>
          </a:ln>
        </p:spPr>
        <p:txBody>
          <a:bodyPr spcFirstLastPara="1" wrap="square" lIns="0" tIns="10124" rIns="0" bIns="0" anchor="t" anchorCtr="0">
            <a:spAutoFit/>
          </a:bodyPr>
          <a:lstStyle/>
          <a:p>
            <a:pPr>
              <a:buClr>
                <a:srgbClr val="97C679"/>
              </a:buClr>
              <a:buSzPts val="1400"/>
            </a:pPr>
            <a:r>
              <a:rPr lang="en-GB" b="1" dirty="0">
                <a:solidFill>
                  <a:schemeClr val="accent4"/>
                </a:solidFill>
                <a:latin typeface="Calibri"/>
                <a:ea typeface="Calibri"/>
                <a:cs typeface="Calibri"/>
                <a:sym typeface="Calibri"/>
              </a:rPr>
              <a:t>Step 4: </a:t>
            </a:r>
            <a:r>
              <a:rPr lang="en-GB" dirty="0">
                <a:solidFill>
                  <a:srgbClr val="6D6E71"/>
                </a:solidFill>
                <a:latin typeface="Calibri"/>
                <a:ea typeface="Calibri"/>
                <a:cs typeface="Calibri"/>
                <a:sym typeface="Calibri"/>
              </a:rPr>
              <a:t>involves figuring out how to configure this purpose by addressing the concerns, needs &amp; expectations identified in your ecosystem research and how your project can develop in the HOW and WHAT activities. </a:t>
            </a:r>
          </a:p>
          <a:p>
            <a:pPr>
              <a:buClr>
                <a:srgbClr val="97C679"/>
              </a:buClr>
              <a:buSzPts val="1400"/>
            </a:pPr>
            <a:endParaRPr lang="en-GB" sz="1100" dirty="0">
              <a:solidFill>
                <a:srgbClr val="6D6E71"/>
              </a:solidFill>
              <a:latin typeface="Calibri"/>
              <a:ea typeface="Calibri"/>
              <a:cs typeface="Calibri"/>
              <a:sym typeface="Calibri"/>
            </a:endParaRPr>
          </a:p>
          <a:p>
            <a:pPr marL="342900" indent="-342900">
              <a:buClr>
                <a:srgbClr val="97C679"/>
              </a:buClr>
              <a:buSzPts val="1400"/>
              <a:buFont typeface="+mj-lt"/>
              <a:buAutoNum type="arabicParenR"/>
            </a:pPr>
            <a:r>
              <a:rPr lang="en-GB" b="1" dirty="0">
                <a:solidFill>
                  <a:srgbClr val="6D6E71"/>
                </a:solidFill>
                <a:latin typeface="Calibri"/>
                <a:ea typeface="Calibri"/>
                <a:cs typeface="Calibri"/>
                <a:sym typeface="Calibri"/>
              </a:rPr>
              <a:t>Consider Your Expertise: </a:t>
            </a:r>
            <a:r>
              <a:rPr lang="en-GB" dirty="0">
                <a:solidFill>
                  <a:srgbClr val="6D6E71"/>
                </a:solidFill>
                <a:latin typeface="Calibri"/>
                <a:ea typeface="Calibri"/>
                <a:cs typeface="Calibri"/>
                <a:sym typeface="Calibri"/>
              </a:rPr>
              <a:t>What are the skills you have within your project that can contribute to fulfilling the purpose. Identify areas where you excel and how you can leverage your strengths to address the identified needs.</a:t>
            </a:r>
          </a:p>
          <a:p>
            <a:pPr marL="342900" indent="-342900">
              <a:buClr>
                <a:srgbClr val="97C679"/>
              </a:buClr>
              <a:buSzPts val="1400"/>
              <a:buFont typeface="+mj-lt"/>
              <a:buAutoNum type="arabicParenR"/>
            </a:pPr>
            <a:r>
              <a:rPr lang="en-GB" b="1" dirty="0">
                <a:solidFill>
                  <a:srgbClr val="6D6E71"/>
                </a:solidFill>
                <a:latin typeface="Calibri"/>
                <a:ea typeface="Calibri"/>
                <a:cs typeface="Calibri"/>
                <a:sym typeface="Calibri"/>
              </a:rPr>
              <a:t>Resource Assessment: </a:t>
            </a:r>
            <a:r>
              <a:rPr lang="en-GB" dirty="0">
                <a:solidFill>
                  <a:srgbClr val="6D6E71"/>
                </a:solidFill>
                <a:latin typeface="Calibri"/>
                <a:ea typeface="Calibri"/>
                <a:cs typeface="Calibri"/>
                <a:sym typeface="Calibri"/>
              </a:rPr>
              <a:t>Determine if you have the necessary resources to implement your purpose. If there are gaps, consider who within your ecosystem or network could provide support or assistance. This might include other stakeholders, partners, or community organizations.</a:t>
            </a:r>
          </a:p>
          <a:p>
            <a:pPr marL="342900" indent="-342900">
              <a:buClr>
                <a:srgbClr val="97C679"/>
              </a:buClr>
              <a:buSzPts val="1400"/>
              <a:buFont typeface="+mj-lt"/>
              <a:buAutoNum type="arabicParenR"/>
            </a:pPr>
            <a:r>
              <a:rPr lang="en-GB" b="1" dirty="0">
                <a:solidFill>
                  <a:srgbClr val="6D6E71"/>
                </a:solidFill>
                <a:latin typeface="Calibri"/>
                <a:ea typeface="Calibri"/>
                <a:cs typeface="Calibri"/>
                <a:sym typeface="Calibri"/>
              </a:rPr>
              <a:t>Collaboration Opportunities: </a:t>
            </a:r>
            <a:r>
              <a:rPr lang="en-GB" dirty="0">
                <a:solidFill>
                  <a:srgbClr val="6D6E71"/>
                </a:solidFill>
                <a:latin typeface="Calibri"/>
                <a:ea typeface="Calibri"/>
                <a:cs typeface="Calibri"/>
                <a:sym typeface="Calibri"/>
              </a:rPr>
              <a:t>Explore opportunities for collaboration with other stakeholders or organizations. Consider how collaborative efforts could enhance your project's impact and effectiveness. Look for ways to align these collaborations with the three ethical principles of taking care of humans, our planet, and ensuring fair share.</a:t>
            </a:r>
          </a:p>
          <a:p>
            <a:pPr marL="342900" indent="-342900">
              <a:buClr>
                <a:srgbClr val="97C679"/>
              </a:buClr>
              <a:buSzPts val="1400"/>
              <a:buFont typeface="+mj-lt"/>
              <a:buAutoNum type="arabicParenR"/>
            </a:pPr>
            <a:r>
              <a:rPr lang="en-GB" b="1" dirty="0">
                <a:solidFill>
                  <a:srgbClr val="6D6E71"/>
                </a:solidFill>
                <a:latin typeface="Calibri"/>
                <a:ea typeface="Calibri"/>
                <a:cs typeface="Calibri"/>
                <a:sym typeface="Calibri"/>
              </a:rPr>
              <a:t>Assess Benefits: </a:t>
            </a:r>
            <a:r>
              <a:rPr lang="en-GB" dirty="0">
                <a:solidFill>
                  <a:srgbClr val="6D6E71"/>
                </a:solidFill>
                <a:latin typeface="Calibri"/>
                <a:ea typeface="Calibri"/>
                <a:cs typeface="Calibri"/>
                <a:sym typeface="Calibri"/>
              </a:rPr>
              <a:t>Evaluate the potential benefits of engaging in collaborative efforts and how they align with your purpose and values. Consider how these collaborations could contribute to achieving your project's objectives while also promoting sustainability, community well-being, and environmental conservation.</a:t>
            </a:r>
          </a:p>
          <a:p>
            <a:pPr>
              <a:buClr>
                <a:srgbClr val="97C679"/>
              </a:buClr>
              <a:buSzPts val="1400"/>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45FFFD27-5AFD-4D4D-90D0-1941276671C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30</a:t>
            </a:fld>
            <a:endParaRPr/>
          </a:p>
        </p:txBody>
      </p:sp>
      <p:sp>
        <p:nvSpPr>
          <p:cNvPr id="2" name="Google Shape;379;p64">
            <a:extLst>
              <a:ext uri="{FF2B5EF4-FFF2-40B4-BE49-F238E27FC236}">
                <a16:creationId xmlns:a16="http://schemas.microsoft.com/office/drawing/2014/main" id="{BF618F6F-A524-A312-A8F0-775A4B4ED6EB}"/>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60C225C1-84CB-BE13-BBE8-B7B388B9AA51}"/>
              </a:ext>
            </a:extLst>
          </p:cNvPr>
          <p:cNvSpPr txBox="1">
            <a:spLocks/>
          </p:cNvSpPr>
          <p:nvPr/>
        </p:nvSpPr>
        <p:spPr>
          <a:xfrm>
            <a:off x="166421" y="1758721"/>
            <a:ext cx="2233948"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 </a:t>
            </a:r>
            <a:r>
              <a:rPr lang="sv-SE" sz="2400" dirty="0" err="1">
                <a:solidFill>
                  <a:schemeClr val="lt1"/>
                </a:solidFill>
                <a:latin typeface="Calibri" panose="020F0502020204030204" pitchFamily="34" charset="0"/>
                <a:cs typeface="Calibri" panose="020F0502020204030204" pitchFamily="34" charset="0"/>
                <a:sym typeface="Calibri"/>
              </a:rPr>
              <a:t>Returning</a:t>
            </a:r>
            <a:r>
              <a:rPr lang="sv-SE" sz="2400" dirty="0">
                <a:solidFill>
                  <a:schemeClr val="lt1"/>
                </a:solidFill>
                <a:latin typeface="Calibri" panose="020F0502020204030204" pitchFamily="34" charset="0"/>
                <a:cs typeface="Calibri" panose="020F0502020204030204" pitchFamily="34" charset="0"/>
                <a:sym typeface="Calibri"/>
              </a:rPr>
              <a:t> To </a:t>
            </a: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Your</a:t>
            </a:r>
            <a:r>
              <a:rPr lang="sv-SE" sz="2400" dirty="0">
                <a:solidFill>
                  <a:schemeClr val="lt1"/>
                </a:solidFill>
                <a:latin typeface="Calibri" panose="020F0502020204030204" pitchFamily="34" charset="0"/>
                <a:cs typeface="Calibri" panose="020F0502020204030204" pitchFamily="34" charset="0"/>
                <a:sym typeface="Calibri"/>
              </a:rPr>
              <a:t> Team </a:t>
            </a:r>
            <a:endParaRPr lang="sv-SE" sz="3500" b="1" dirty="0">
              <a:solidFill>
                <a:schemeClr val="lt1"/>
              </a:solidFill>
              <a:latin typeface="Calibri"/>
              <a:ea typeface="Calibri"/>
              <a:cs typeface="Calibri"/>
              <a:sym typeface="Calibri"/>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BD179592-E441-7B86-3FEE-E2C7C6A0E9F6}"/>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5" name="Google Shape;458;p68">
            <a:extLst>
              <a:ext uri="{FF2B5EF4-FFF2-40B4-BE49-F238E27FC236}">
                <a16:creationId xmlns:a16="http://schemas.microsoft.com/office/drawing/2014/main" id="{95451A8A-3CD9-1D42-796D-17AB0B1CE4FE}"/>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20539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2E9285A-75D8-7FCD-17B8-B0EDAB03929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6C689155-B758-CC8E-CE35-4E53F2A8F543}"/>
              </a:ext>
            </a:extLst>
          </p:cNvPr>
          <p:cNvSpPr txBox="1"/>
          <p:nvPr/>
        </p:nvSpPr>
        <p:spPr>
          <a:xfrm>
            <a:off x="2400369" y="530197"/>
            <a:ext cx="6301715" cy="2887934"/>
          </a:xfrm>
          <a:prstGeom prst="rect">
            <a:avLst/>
          </a:prstGeom>
          <a:noFill/>
          <a:ln>
            <a:noFill/>
          </a:ln>
        </p:spPr>
        <p:txBody>
          <a:bodyPr spcFirstLastPara="1" wrap="square" lIns="0" tIns="10124" rIns="0" bIns="0" anchor="t" anchorCtr="0">
            <a:spAutoFit/>
          </a:bodyPr>
          <a:lstStyle/>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By addressing these questions and considerations with your team, you can develop a clear plan of action to translate your purpose into tangible initiatives, activities and outcomes. This collaborative approach ensures that your purpose becomes an integral part of your project's activities and helps guide your actions in alignment with your values and ethical principles.</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This part ensures that your purpose becomes more than just a beautiful phrase—it becomes a guiding anchor for your project's actions to develop the how and what.</a:t>
            </a:r>
          </a:p>
          <a:p>
            <a:pPr>
              <a:buClr>
                <a:srgbClr val="97C679"/>
              </a:buClr>
              <a:buSzPts val="1400"/>
            </a:pPr>
            <a:endParaRPr lang="en-GB" sz="11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A903E04D-0626-A696-454D-991016BFEE65}"/>
              </a:ext>
            </a:extLst>
          </p:cNvPr>
          <p:cNvPicPr preferRelativeResize="0"/>
          <p:nvPr/>
        </p:nvPicPr>
        <p:blipFill rotWithShape="1">
          <a:blip r:embed="rId3">
            <a:alphaModFix amt="70000"/>
          </a:blip>
          <a:srcRect/>
          <a:stretch/>
        </p:blipFill>
        <p:spPr>
          <a:xfrm flipH="1">
            <a:off x="6854905" y="29227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61D5C10-FDCD-A512-523F-5239F9D9C36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31</a:t>
            </a:fld>
            <a:endParaRPr/>
          </a:p>
        </p:txBody>
      </p:sp>
      <p:sp>
        <p:nvSpPr>
          <p:cNvPr id="5" name="Google Shape;379;p64">
            <a:extLst>
              <a:ext uri="{FF2B5EF4-FFF2-40B4-BE49-F238E27FC236}">
                <a16:creationId xmlns:a16="http://schemas.microsoft.com/office/drawing/2014/main" id="{1ADA3892-1F6F-DF02-DA4B-411A7308693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CD7E68C7-2DF0-8AE2-7B34-454CA479D509}"/>
              </a:ext>
            </a:extLst>
          </p:cNvPr>
          <p:cNvSpPr txBox="1">
            <a:spLocks/>
          </p:cNvSpPr>
          <p:nvPr/>
        </p:nvSpPr>
        <p:spPr>
          <a:xfrm>
            <a:off x="111760" y="1744914"/>
            <a:ext cx="2109457"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 </a:t>
            </a:r>
            <a:r>
              <a:rPr lang="sv-SE" sz="2400" dirty="0" err="1">
                <a:solidFill>
                  <a:schemeClr val="lt1"/>
                </a:solidFill>
                <a:latin typeface="Calibri" panose="020F0502020204030204" pitchFamily="34" charset="0"/>
                <a:cs typeface="Calibri" panose="020F0502020204030204" pitchFamily="34" charset="0"/>
                <a:sym typeface="Calibri"/>
              </a:rPr>
              <a:t>Returning</a:t>
            </a:r>
            <a:r>
              <a:rPr lang="sv-SE" sz="2400" dirty="0">
                <a:solidFill>
                  <a:schemeClr val="lt1"/>
                </a:solidFill>
                <a:latin typeface="Calibri" panose="020F0502020204030204" pitchFamily="34" charset="0"/>
                <a:cs typeface="Calibri" panose="020F0502020204030204" pitchFamily="34" charset="0"/>
                <a:sym typeface="Calibri"/>
              </a:rPr>
              <a:t> To </a:t>
            </a: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Your</a:t>
            </a:r>
            <a:r>
              <a:rPr lang="sv-SE" sz="2400" dirty="0">
                <a:solidFill>
                  <a:schemeClr val="lt1"/>
                </a:solidFill>
                <a:latin typeface="Calibri" panose="020F0502020204030204" pitchFamily="34" charset="0"/>
                <a:cs typeface="Calibri" panose="020F0502020204030204" pitchFamily="34" charset="0"/>
                <a:sym typeface="Calibri"/>
              </a:rPr>
              <a:t> Team </a:t>
            </a:r>
            <a:endParaRPr lang="sv-SE" sz="3500" b="1" dirty="0">
              <a:solidFill>
                <a:schemeClr val="lt1"/>
              </a:solidFill>
              <a:latin typeface="Calibri"/>
              <a:ea typeface="Calibri"/>
              <a:cs typeface="Calibri"/>
              <a:sym typeface="Calibri"/>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4486FCF-333A-DE28-AC03-6CC0E30405DF}"/>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8" name="Google Shape;458;p68">
            <a:extLst>
              <a:ext uri="{FF2B5EF4-FFF2-40B4-BE49-F238E27FC236}">
                <a16:creationId xmlns:a16="http://schemas.microsoft.com/office/drawing/2014/main" id="{28596BBB-D40D-1F38-3B96-42A870BDFD7B}"/>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781447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64FACD4-B6BA-26F4-3BF4-34D9FF61121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3BAB3CD5-06AD-4C7A-2219-770D1511F69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AEB95DAF-8EC0-8450-962A-2A781DE7BD4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9879A16A-1A06-CA1B-0C8B-6358ED89A4D4}"/>
              </a:ext>
            </a:extLst>
          </p:cNvPr>
          <p:cNvSpPr txBox="1">
            <a:spLocks noGrp="1"/>
          </p:cNvSpPr>
          <p:nvPr>
            <p:ph type="body" idx="1"/>
          </p:nvPr>
        </p:nvSpPr>
        <p:spPr>
          <a:xfrm>
            <a:off x="343148" y="1155958"/>
            <a:ext cx="8361236" cy="3248176"/>
          </a:xfrm>
          <a:prstGeom prst="rect">
            <a:avLst/>
          </a:prstGeom>
          <a:noFill/>
          <a:ln>
            <a:noFill/>
          </a:ln>
        </p:spPr>
        <p:txBody>
          <a:bodyPr spcFirstLastPara="1" wrap="square" lIns="91426" tIns="91426" rIns="91426" bIns="91426" anchor="t" anchorCtr="0">
            <a:noAutofit/>
          </a:bodyPr>
          <a:lstStyle/>
          <a:p>
            <a:pPr marL="0" indent="0">
              <a:lnSpc>
                <a:spcPct val="100000"/>
              </a:lnSpc>
            </a:pPr>
            <a:r>
              <a:rPr lang="en-GB" sz="1600" dirty="0"/>
              <a:t>This is an exercise that should be done as an assignment, in pairs or small groups.</a:t>
            </a:r>
          </a:p>
          <a:p>
            <a:pPr marL="0" indent="0">
              <a:lnSpc>
                <a:spcPct val="100000"/>
              </a:lnSpc>
            </a:pPr>
            <a:endParaRPr lang="en-GB" sz="1600" dirty="0"/>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Identify &amp; involve a facilitator</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Conduct the four steps of the workshop</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Reflect &amp; discuss</a:t>
            </a:r>
          </a:p>
          <a:p>
            <a:pPr marL="285750" indent="-285750">
              <a:lnSpc>
                <a:spcPct val="100000"/>
              </a:lnSpc>
              <a:buFont typeface="Wingdings" pitchFamily="2" charset="2"/>
              <a:buChar char="Ø"/>
            </a:pPr>
            <a:endParaRPr lang="en-GB" sz="1400" dirty="0"/>
          </a:p>
          <a:p>
            <a:pPr marL="0" indent="0">
              <a:lnSpc>
                <a:spcPct val="100000"/>
              </a:lnSpc>
            </a:pPr>
            <a:endParaRPr lang="en-GB" sz="1400" dirty="0"/>
          </a:p>
        </p:txBody>
      </p:sp>
      <p:sp>
        <p:nvSpPr>
          <p:cNvPr id="1354" name="Google Shape;1354;p94">
            <a:extLst>
              <a:ext uri="{FF2B5EF4-FFF2-40B4-BE49-F238E27FC236}">
                <a16:creationId xmlns:a16="http://schemas.microsoft.com/office/drawing/2014/main" id="{3445BEB3-5CEC-5338-BE85-FE1926AB03DC}"/>
              </a:ext>
            </a:extLst>
          </p:cNvPr>
          <p:cNvSpPr txBox="1">
            <a:spLocks noGrp="1"/>
          </p:cNvSpPr>
          <p:nvPr>
            <p:ph type="body" idx="2"/>
          </p:nvPr>
        </p:nvSpPr>
        <p:spPr>
          <a:xfrm>
            <a:off x="1421644" y="335999"/>
            <a:ext cx="7228721"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The Purpose Workshop</a:t>
            </a:r>
          </a:p>
        </p:txBody>
      </p:sp>
      <p:sp>
        <p:nvSpPr>
          <p:cNvPr id="1355" name="Google Shape;1355;p94">
            <a:extLst>
              <a:ext uri="{FF2B5EF4-FFF2-40B4-BE49-F238E27FC236}">
                <a16:creationId xmlns:a16="http://schemas.microsoft.com/office/drawing/2014/main" id="{94811D65-BDC8-970D-252F-E4DAE84B8343}"/>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709A48"/>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sp>
        <p:nvSpPr>
          <p:cNvPr id="1356" name="Google Shape;1356;p94">
            <a:extLst>
              <a:ext uri="{FF2B5EF4-FFF2-40B4-BE49-F238E27FC236}">
                <a16:creationId xmlns:a16="http://schemas.microsoft.com/office/drawing/2014/main" id="{CC99E774-D98B-3A4F-6C81-79F1171E01A4}"/>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lang="en-GB" sz="1051"/>
          </a:p>
        </p:txBody>
      </p:sp>
      <p:sp>
        <p:nvSpPr>
          <p:cNvPr id="1357" name="Google Shape;1357;p94">
            <a:extLst>
              <a:ext uri="{FF2B5EF4-FFF2-40B4-BE49-F238E27FC236}">
                <a16:creationId xmlns:a16="http://schemas.microsoft.com/office/drawing/2014/main" id="{1C6F5D62-C26A-D5F5-C945-9A1D891E3E1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pPr/>
              <a:t>32</a:t>
            </a:fld>
            <a:endParaRPr lang="en-GB"/>
          </a:p>
        </p:txBody>
      </p:sp>
      <p:grpSp>
        <p:nvGrpSpPr>
          <p:cNvPr id="1358" name="Google Shape;1358;p94">
            <a:extLst>
              <a:ext uri="{FF2B5EF4-FFF2-40B4-BE49-F238E27FC236}">
                <a16:creationId xmlns:a16="http://schemas.microsoft.com/office/drawing/2014/main" id="{C6233144-CA9B-BF3B-DD05-41F22BAC4507}"/>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E222C4C3-9D86-CA44-853E-24ED35A3617B}"/>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2B5B96C2-5233-D02D-5A0E-989FFB42B061}"/>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161B0B68-F477-5398-D113-A0D12A91605F}"/>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B07D2CD1-CCE4-1F75-45C7-2C0439630E31}"/>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537B9611-2E6D-5C2C-44DA-3A97FFAC5BF4}"/>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46263723-3421-3578-9386-5E9FCB33F6BE}"/>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62C87010-D20B-FEF6-B4B3-4925304627D6}"/>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EECF412E-A67D-98C7-5E2C-9458DB37BDD2}"/>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6D74EB90-5086-D54E-C84B-F1B15160D0C2}"/>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6340ACA3-A88E-0A7F-52F8-CB0122108B4F}"/>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64F3ED81-C402-A2AE-98AB-A62567773FAA}"/>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E.21</a:t>
            </a:r>
            <a:endParaRPr sz="3000" dirty="0">
              <a:solidFill>
                <a:srgbClr val="FF9934"/>
              </a:solidFill>
            </a:endParaRPr>
          </a:p>
        </p:txBody>
      </p:sp>
    </p:spTree>
    <p:extLst>
      <p:ext uri="{BB962C8B-B14F-4D97-AF65-F5344CB8AC3E}">
        <p14:creationId xmlns:p14="http://schemas.microsoft.com/office/powerpoint/2010/main" val="914039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33</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144505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60">
          <a:extLst>
            <a:ext uri="{FF2B5EF4-FFF2-40B4-BE49-F238E27FC236}">
              <a16:creationId xmlns:a16="http://schemas.microsoft.com/office/drawing/2014/main" id="{82F6D5E5-AC3D-E8AA-8740-2B77F4A61B55}"/>
            </a:ext>
          </a:extLst>
        </p:cNvPr>
        <p:cNvGrpSpPr/>
        <p:nvPr/>
      </p:nvGrpSpPr>
      <p:grpSpPr>
        <a:xfrm>
          <a:off x="0" y="0"/>
          <a:ext cx="0" cy="0"/>
          <a:chOff x="0" y="0"/>
          <a:chExt cx="0" cy="0"/>
        </a:xfrm>
      </p:grpSpPr>
      <p:pic>
        <p:nvPicPr>
          <p:cNvPr id="880" name="Google Shape;880;p79" descr="A person sitting at a table with a computer and a drink&#10;&#10;Description automatically generated">
            <a:extLst>
              <a:ext uri="{FF2B5EF4-FFF2-40B4-BE49-F238E27FC236}">
                <a16:creationId xmlns:a16="http://schemas.microsoft.com/office/drawing/2014/main" id="{1F6F6D26-402F-BEF8-3801-360930BE265D}"/>
              </a:ext>
            </a:extLst>
          </p:cNvPr>
          <p:cNvPicPr preferRelativeResize="0"/>
          <p:nvPr/>
        </p:nvPicPr>
        <p:blipFill rotWithShape="1">
          <a:blip r:embed="rId3">
            <a:alphaModFix/>
          </a:blip>
          <a:srcRect l="39385"/>
          <a:stretch/>
        </p:blipFill>
        <p:spPr>
          <a:xfrm>
            <a:off x="5089288" y="-109776"/>
            <a:ext cx="4112684" cy="4523308"/>
          </a:xfrm>
          <a:prstGeom prst="flowChartConnector">
            <a:avLst/>
          </a:prstGeom>
          <a:noFill/>
          <a:ln>
            <a:noFill/>
          </a:ln>
        </p:spPr>
      </p:pic>
      <p:sp>
        <p:nvSpPr>
          <p:cNvPr id="861" name="Google Shape;861;p79">
            <a:extLst>
              <a:ext uri="{FF2B5EF4-FFF2-40B4-BE49-F238E27FC236}">
                <a16:creationId xmlns:a16="http://schemas.microsoft.com/office/drawing/2014/main" id="{FEE6B8BE-77D1-E5E4-2DEE-9FB6401143BA}"/>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862" name="Google Shape;862;p79">
            <a:extLst>
              <a:ext uri="{FF2B5EF4-FFF2-40B4-BE49-F238E27FC236}">
                <a16:creationId xmlns:a16="http://schemas.microsoft.com/office/drawing/2014/main" id="{CA912A16-4F54-05F7-69F9-77FF277C4156}"/>
              </a:ext>
            </a:extLst>
          </p:cNvPr>
          <p:cNvSpPr txBox="1"/>
          <p:nvPr/>
        </p:nvSpPr>
        <p:spPr>
          <a:xfrm>
            <a:off x="1285305" y="1491814"/>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The </a:t>
            </a:r>
            <a:r>
              <a:rPr lang="sv-SE" sz="4500" dirty="0" err="1">
                <a:solidFill>
                  <a:schemeClr val="lt1"/>
                </a:solidFill>
                <a:latin typeface="Calibri"/>
                <a:ea typeface="Calibri"/>
                <a:cs typeface="Calibri"/>
                <a:sym typeface="Calibri"/>
              </a:rPr>
              <a:t>Customer</a:t>
            </a:r>
            <a:r>
              <a:rPr lang="sv-SE" sz="4500" dirty="0">
                <a:solidFill>
                  <a:schemeClr val="lt1"/>
                </a:solidFill>
                <a:latin typeface="Calibri"/>
                <a:ea typeface="Calibri"/>
                <a:cs typeface="Calibri"/>
                <a:sym typeface="Calibri"/>
              </a:rPr>
              <a:t> </a:t>
            </a:r>
            <a:r>
              <a:rPr lang="sv-SE" sz="4500" dirty="0" err="1">
                <a:solidFill>
                  <a:schemeClr val="lt1"/>
                </a:solidFill>
                <a:latin typeface="Calibri"/>
                <a:ea typeface="Calibri"/>
                <a:cs typeface="Calibri"/>
                <a:sym typeface="Calibri"/>
              </a:rPr>
              <a:t>Journey</a:t>
            </a: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p:txBody>
      </p:sp>
      <p:sp>
        <p:nvSpPr>
          <p:cNvPr id="863" name="Google Shape;863;p79">
            <a:extLst>
              <a:ext uri="{FF2B5EF4-FFF2-40B4-BE49-F238E27FC236}">
                <a16:creationId xmlns:a16="http://schemas.microsoft.com/office/drawing/2014/main" id="{69383557-9DCD-E621-7F6D-0853D0472B68}"/>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3D</a:t>
            </a:r>
            <a:endParaRPr sz="1401" dirty="0"/>
          </a:p>
        </p:txBody>
      </p:sp>
      <p:cxnSp>
        <p:nvCxnSpPr>
          <p:cNvPr id="864" name="Google Shape;864;p79">
            <a:extLst>
              <a:ext uri="{FF2B5EF4-FFF2-40B4-BE49-F238E27FC236}">
                <a16:creationId xmlns:a16="http://schemas.microsoft.com/office/drawing/2014/main" id="{0E683CDF-4C8C-C65C-575F-C3F23309C0DF}"/>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65" name="Google Shape;865;p79">
            <a:extLst>
              <a:ext uri="{FF2B5EF4-FFF2-40B4-BE49-F238E27FC236}">
                <a16:creationId xmlns:a16="http://schemas.microsoft.com/office/drawing/2014/main" id="{5E01425F-9AD5-1091-ADBE-12E07380B9FA}"/>
              </a:ext>
            </a:extLst>
          </p:cNvPr>
          <p:cNvSpPr/>
          <p:nvPr/>
        </p:nvSpPr>
        <p:spPr>
          <a:xfrm>
            <a:off x="4874049" y="-381120"/>
            <a:ext cx="4826075" cy="5065995"/>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866" name="Google Shape;866;p79">
            <a:extLst>
              <a:ext uri="{FF2B5EF4-FFF2-40B4-BE49-F238E27FC236}">
                <a16:creationId xmlns:a16="http://schemas.microsoft.com/office/drawing/2014/main" id="{F34A7937-35B4-B4BA-77AE-20BE89669313}"/>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34</a:t>
            </a:fld>
            <a:endParaRPr sz="1600">
              <a:solidFill>
                <a:srgbClr val="8AC03B"/>
              </a:solidFill>
              <a:latin typeface="Calibri"/>
              <a:ea typeface="Calibri"/>
              <a:cs typeface="Calibri"/>
              <a:sym typeface="Calibri"/>
            </a:endParaRPr>
          </a:p>
        </p:txBody>
      </p:sp>
      <p:grpSp>
        <p:nvGrpSpPr>
          <p:cNvPr id="867" name="Google Shape;867;p79">
            <a:extLst>
              <a:ext uri="{FF2B5EF4-FFF2-40B4-BE49-F238E27FC236}">
                <a16:creationId xmlns:a16="http://schemas.microsoft.com/office/drawing/2014/main" id="{1ED7361C-F7E1-8612-EF71-B77AF6F20CD5}"/>
              </a:ext>
            </a:extLst>
          </p:cNvPr>
          <p:cNvGrpSpPr/>
          <p:nvPr/>
        </p:nvGrpSpPr>
        <p:grpSpPr>
          <a:xfrm>
            <a:off x="263557" y="3445257"/>
            <a:ext cx="1771886" cy="1650832"/>
            <a:chOff x="16392163" y="830616"/>
            <a:chExt cx="989004" cy="921436"/>
          </a:xfrm>
        </p:grpSpPr>
        <p:grpSp>
          <p:nvGrpSpPr>
            <p:cNvPr id="868" name="Google Shape;868;p79">
              <a:extLst>
                <a:ext uri="{FF2B5EF4-FFF2-40B4-BE49-F238E27FC236}">
                  <a16:creationId xmlns:a16="http://schemas.microsoft.com/office/drawing/2014/main" id="{BC68525A-87A3-DA18-DB57-7A22742AF236}"/>
                </a:ext>
              </a:extLst>
            </p:cNvPr>
            <p:cNvGrpSpPr/>
            <p:nvPr/>
          </p:nvGrpSpPr>
          <p:grpSpPr>
            <a:xfrm>
              <a:off x="16489549" y="926221"/>
              <a:ext cx="729567" cy="728577"/>
              <a:chOff x="16489549" y="926221"/>
              <a:chExt cx="729567" cy="728577"/>
            </a:xfrm>
          </p:grpSpPr>
          <p:sp>
            <p:nvSpPr>
              <p:cNvPr id="869" name="Google Shape;869;p79">
                <a:extLst>
                  <a:ext uri="{FF2B5EF4-FFF2-40B4-BE49-F238E27FC236}">
                    <a16:creationId xmlns:a16="http://schemas.microsoft.com/office/drawing/2014/main" id="{BA5CD1F3-A8C2-6D74-C3F2-CAB9333CCA6D}"/>
                  </a:ext>
                </a:extLst>
              </p:cNvPr>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0" name="Google Shape;870;p79">
                <a:extLst>
                  <a:ext uri="{FF2B5EF4-FFF2-40B4-BE49-F238E27FC236}">
                    <a16:creationId xmlns:a16="http://schemas.microsoft.com/office/drawing/2014/main" id="{F7F6C74C-16CA-FA2B-AAFC-72E1A4C20066}"/>
                  </a:ext>
                </a:extLst>
              </p:cNvPr>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1" name="Google Shape;871;p79">
                <a:extLst>
                  <a:ext uri="{FF2B5EF4-FFF2-40B4-BE49-F238E27FC236}">
                    <a16:creationId xmlns:a16="http://schemas.microsoft.com/office/drawing/2014/main" id="{E6A72F13-2955-3124-8D80-45C47F171AB9}"/>
                  </a:ext>
                </a:extLst>
              </p:cNvPr>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2" name="Google Shape;872;p79">
                <a:extLst>
                  <a:ext uri="{FF2B5EF4-FFF2-40B4-BE49-F238E27FC236}">
                    <a16:creationId xmlns:a16="http://schemas.microsoft.com/office/drawing/2014/main" id="{0351FA68-7A0E-9289-4DE8-F1277582A393}"/>
                  </a:ext>
                </a:extLst>
              </p:cNvPr>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3" name="Google Shape;873;p79">
                <a:extLst>
                  <a:ext uri="{FF2B5EF4-FFF2-40B4-BE49-F238E27FC236}">
                    <a16:creationId xmlns:a16="http://schemas.microsoft.com/office/drawing/2014/main" id="{B106206B-DD24-3F23-14AC-C29B8EED2930}"/>
                  </a:ext>
                </a:extLst>
              </p:cNvPr>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4" name="Google Shape;874;p79">
                <a:extLst>
                  <a:ext uri="{FF2B5EF4-FFF2-40B4-BE49-F238E27FC236}">
                    <a16:creationId xmlns:a16="http://schemas.microsoft.com/office/drawing/2014/main" id="{4113EFA2-0E2F-B1D9-DD55-2B60E83F2DDB}"/>
                  </a:ext>
                </a:extLst>
              </p:cNvPr>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875" name="Google Shape;875;p79">
              <a:extLst>
                <a:ext uri="{FF2B5EF4-FFF2-40B4-BE49-F238E27FC236}">
                  <a16:creationId xmlns:a16="http://schemas.microsoft.com/office/drawing/2014/main" id="{4D67F55E-C0CA-B056-AE70-E3612940AB7E}"/>
                </a:ext>
              </a:extLst>
            </p:cNvPr>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a:p>
          </p:txBody>
        </p:sp>
        <p:sp>
          <p:nvSpPr>
            <p:cNvPr id="876" name="Google Shape;876;p79">
              <a:extLst>
                <a:ext uri="{FF2B5EF4-FFF2-40B4-BE49-F238E27FC236}">
                  <a16:creationId xmlns:a16="http://schemas.microsoft.com/office/drawing/2014/main" id="{069603AD-4405-E25F-DA06-EE2A36F2E79E}"/>
                </a:ext>
              </a:extLst>
            </p:cNvPr>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7" name="Google Shape;877;p79">
              <a:extLst>
                <a:ext uri="{FF2B5EF4-FFF2-40B4-BE49-F238E27FC236}">
                  <a16:creationId xmlns:a16="http://schemas.microsoft.com/office/drawing/2014/main" id="{DAECCED3-9901-426C-9534-CF2538AA5625}"/>
                </a:ext>
              </a:extLst>
            </p:cNvPr>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8" name="Google Shape;878;p79">
              <a:extLst>
                <a:ext uri="{FF2B5EF4-FFF2-40B4-BE49-F238E27FC236}">
                  <a16:creationId xmlns:a16="http://schemas.microsoft.com/office/drawing/2014/main" id="{683E93DD-6E4A-645F-2808-D101E4D280E3}"/>
                </a:ext>
              </a:extLst>
            </p:cNvPr>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879" name="Google Shape;879;p79">
            <a:extLst>
              <a:ext uri="{FF2B5EF4-FFF2-40B4-BE49-F238E27FC236}">
                <a16:creationId xmlns:a16="http://schemas.microsoft.com/office/drawing/2014/main" id="{8455354B-1B60-7004-0CC2-AAC3BD63E9C6}"/>
              </a:ext>
            </a:extLst>
          </p:cNvPr>
          <p:cNvPicPr preferRelativeResize="0"/>
          <p:nvPr/>
        </p:nvPicPr>
        <p:blipFill rotWithShape="1">
          <a:blip r:embed="rId4">
            <a:alphaModFix amt="70000"/>
          </a:blip>
          <a:srcRect/>
          <a:stretch/>
        </p:blipFill>
        <p:spPr>
          <a:xfrm rot="-3551750">
            <a:off x="6749319" y="141199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extLst>
      <p:ext uri="{BB962C8B-B14F-4D97-AF65-F5344CB8AC3E}">
        <p14:creationId xmlns:p14="http://schemas.microsoft.com/office/powerpoint/2010/main" val="1038757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4705C6A1-3655-210D-95E8-887CE3C684D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36A150C0-2D59-EFEF-36D2-7C70057641E5}"/>
              </a:ext>
            </a:extLst>
          </p:cNvPr>
          <p:cNvSpPr txBox="1"/>
          <p:nvPr/>
        </p:nvSpPr>
        <p:spPr>
          <a:xfrm>
            <a:off x="2440103" y="719979"/>
            <a:ext cx="6301715" cy="4072873"/>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Embarking on the journey of designing a customer journey plan for your ecotourism project is not just about logistics—it's about crafting transformative experiences that leave a lasting impact.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Each traveller's journey is unique, a tapestry woven with threads of personal interests, cultural connections, and environmental stewardship.</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Designing a customer journey plan for your project is important because it helps you understand customer needs, improve their experience, identify touchpoints, optimize marketing efforts, drive conversions, build brand loyalty, and adapt to feedback efficiently.</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Identifying the singularity and diversity of your ecotourism customer experience involves recognizing the unique aspects and varied elements that make each traveller's journey special and inclusive.</a:t>
            </a: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F17B010A-8B56-8D57-C794-7FB5C6C5CC2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35</a:t>
            </a:fld>
            <a:endParaRPr/>
          </a:p>
        </p:txBody>
      </p:sp>
      <p:sp>
        <p:nvSpPr>
          <p:cNvPr id="2" name="Google Shape;379;p64">
            <a:extLst>
              <a:ext uri="{FF2B5EF4-FFF2-40B4-BE49-F238E27FC236}">
                <a16:creationId xmlns:a16="http://schemas.microsoft.com/office/drawing/2014/main" id="{7AC9A761-B743-1E79-CF4D-B564925FF131}"/>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7F418A74-E54A-8348-8E86-6AAA6A4C6391}"/>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Introduction</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B9EEDC7E-D7C5-282D-7828-1FF1D27ABAF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F6ECBE50-CEA8-230B-7D29-A1012EDDAE3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591249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F7B9712-CCCA-9858-2301-9AF3272CE0D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78A65D0-B4D7-A8DF-39D5-88B37BB1FE3E}"/>
              </a:ext>
            </a:extLst>
          </p:cNvPr>
          <p:cNvSpPr txBox="1"/>
          <p:nvPr/>
        </p:nvSpPr>
        <p:spPr>
          <a:xfrm>
            <a:off x="2434027" y="317892"/>
            <a:ext cx="6301715" cy="4965426"/>
          </a:xfrm>
          <a:prstGeom prst="rect">
            <a:avLst/>
          </a:prstGeom>
          <a:noFill/>
          <a:ln>
            <a:noFill/>
          </a:ln>
        </p:spPr>
        <p:txBody>
          <a:bodyPr spcFirstLastPara="1" wrap="square" lIns="0" tIns="10124" rIns="0" bIns="0" anchor="t" anchorCtr="0">
            <a:spAutoFit/>
          </a:bodyPr>
          <a:lstStyle/>
          <a:p>
            <a:pPr>
              <a:buClr>
                <a:srgbClr val="97C679"/>
              </a:buClr>
              <a:buSzPts val="1400"/>
            </a:pPr>
            <a:r>
              <a:rPr lang="en-GB" b="1" dirty="0">
                <a:solidFill>
                  <a:srgbClr val="8ECC4E"/>
                </a:solidFill>
                <a:latin typeface="Calibri"/>
                <a:ea typeface="Calibri"/>
                <a:cs typeface="Calibri"/>
                <a:sym typeface="Calibri"/>
              </a:rPr>
              <a:t>1. Singularity:</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Identify the special attractions, hidden gems, and off-the-beaten-path experiences that set your ecotourism project apart from traditional tourist destinations.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Tailor ecotourism experiences to cater to the specific interests, needs, and desires of different travellers.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Offer personalized options and customizable packages that allow travellers to create their own unique adventure based on their preferences.</a:t>
            </a:r>
          </a:p>
          <a:p>
            <a:pPr>
              <a:buClr>
                <a:srgbClr val="97C679"/>
              </a:buClr>
              <a:buSzPts val="1400"/>
            </a:pPr>
            <a:r>
              <a:rPr lang="en-GB" sz="1600" dirty="0">
                <a:solidFill>
                  <a:srgbClr val="6D6E71"/>
                </a:solidFill>
                <a:latin typeface="Calibri"/>
                <a:ea typeface="Calibri"/>
                <a:cs typeface="Calibri"/>
                <a:sym typeface="Calibri"/>
              </a:rPr>
              <a:t> </a:t>
            </a:r>
          </a:p>
          <a:p>
            <a:pPr>
              <a:buClr>
                <a:srgbClr val="97C679"/>
              </a:buClr>
              <a:buSzPts val="1400"/>
            </a:pPr>
            <a:r>
              <a:rPr lang="en-GB" b="1" dirty="0">
                <a:solidFill>
                  <a:srgbClr val="8ECC4E"/>
                </a:solidFill>
                <a:latin typeface="Calibri"/>
                <a:ea typeface="Calibri"/>
                <a:cs typeface="Calibri"/>
                <a:sym typeface="Calibri"/>
              </a:rPr>
              <a:t>2. Diversity:</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Embrace the richness and variety of ecotourism experiences of your destination.</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Showcase a diverse range of activities, landscapes, ecosystems, and cultural encounters within your ecotourism destinations.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Cater to different traveller demographics, interests, and levels of adventure by offering a mix of wildlife encounters, nature excursions, cultural immersions, and sustainable tourism initiatives.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Collaborate with local communities, indigenous groups, and conservation organizations to incorporate diverse perspectives, traditions, and storytelling into the ecotourism experience.</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Promote inclusivity and accessibility by ensuring that ecotourism activities and accommodations accommodate travellers of all ages, abilities, and backgrounds.</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1150F0F3-B0A3-5E42-945C-F03A7CF9323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36</a:t>
            </a:fld>
            <a:endParaRPr/>
          </a:p>
        </p:txBody>
      </p:sp>
      <p:sp>
        <p:nvSpPr>
          <p:cNvPr id="2" name="Google Shape;379;p64">
            <a:extLst>
              <a:ext uri="{FF2B5EF4-FFF2-40B4-BE49-F238E27FC236}">
                <a16:creationId xmlns:a16="http://schemas.microsoft.com/office/drawing/2014/main" id="{6160DA63-6FC0-E4B4-0416-ECA0140E070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20BC8D7B-C25E-A327-09AB-4449BF13D4AD}"/>
              </a:ext>
            </a:extLst>
          </p:cNvPr>
          <p:cNvSpPr txBox="1">
            <a:spLocks/>
          </p:cNvSpPr>
          <p:nvPr/>
        </p:nvSpPr>
        <p:spPr>
          <a:xfrm>
            <a:off x="251523" y="1744914"/>
            <a:ext cx="1977444" cy="2885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Singularity</a:t>
            </a:r>
            <a:r>
              <a:rPr lang="sv-SE" sz="2400" dirty="0">
                <a:latin typeface="Calibri" panose="020F0502020204030204" pitchFamily="34" charset="0"/>
                <a:cs typeface="Calibri" panose="020F0502020204030204" pitchFamily="34" charset="0"/>
              </a:rPr>
              <a:t> In </a:t>
            </a:r>
            <a:r>
              <a:rPr lang="sv-SE" sz="2400" dirty="0" err="1">
                <a:latin typeface="Calibri" panose="020F0502020204030204" pitchFamily="34" charset="0"/>
                <a:cs typeface="Calibri" panose="020F0502020204030204" pitchFamily="34" charset="0"/>
              </a:rPr>
              <a:t>Customer</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Experience</a:t>
            </a:r>
            <a:r>
              <a:rPr lang="sv-SE" sz="2400" dirty="0">
                <a:latin typeface="Calibri" panose="020F0502020204030204" pitchFamily="34" charset="0"/>
                <a:cs typeface="Calibri" panose="020F0502020204030204" pitchFamily="34" charset="0"/>
              </a:rPr>
              <a:t> Design </a:t>
            </a:r>
            <a:r>
              <a:rPr lang="sv-SE" sz="2400" dirty="0" err="1">
                <a:latin typeface="Calibri" panose="020F0502020204030204" pitchFamily="34" charset="0"/>
                <a:cs typeface="Calibri" panose="020F0502020204030204" pitchFamily="34" charset="0"/>
              </a:rPr>
              <a:t>Using</a:t>
            </a:r>
            <a:r>
              <a:rPr lang="sv-SE" sz="2400" dirty="0">
                <a:latin typeface="Calibri" panose="020F0502020204030204" pitchFamily="34" charset="0"/>
                <a:cs typeface="Calibri" panose="020F0502020204030204" pitchFamily="34" charset="0"/>
              </a:rPr>
              <a:t> The </a:t>
            </a:r>
            <a:r>
              <a:rPr lang="sv-SE" sz="2400" dirty="0" err="1">
                <a:latin typeface="Calibri" panose="020F0502020204030204" pitchFamily="34" charset="0"/>
                <a:cs typeface="Calibri" panose="020F0502020204030204" pitchFamily="34" charset="0"/>
              </a:rPr>
              <a:t>Customer</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Journey</a:t>
            </a:r>
            <a:r>
              <a:rPr lang="sv-SE" sz="2400" dirty="0">
                <a:latin typeface="Calibri" panose="020F0502020204030204" pitchFamily="34" charset="0"/>
                <a:cs typeface="Calibri" panose="020F0502020204030204" pitchFamily="34" charset="0"/>
              </a:rPr>
              <a:t> Canvas</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354D0B4E-7AAD-F1AD-D1E3-F8C04492994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DC3DB87A-951D-F47F-4D31-97E4DA0AA842}"/>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4918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EF18369-2CDB-A5CA-0ED6-904749AA566F}"/>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22F12621-7F57-5C84-6148-425FFE5B5B8E}"/>
              </a:ext>
            </a:extLst>
          </p:cNvPr>
          <p:cNvSpPr txBox="1"/>
          <p:nvPr/>
        </p:nvSpPr>
        <p:spPr>
          <a:xfrm>
            <a:off x="2440103" y="495692"/>
            <a:ext cx="6301715" cy="4472983"/>
          </a:xfrm>
          <a:prstGeom prst="rect">
            <a:avLst/>
          </a:prstGeom>
          <a:noFill/>
          <a:ln>
            <a:noFill/>
          </a:ln>
        </p:spPr>
        <p:txBody>
          <a:bodyPr spcFirstLastPara="1" wrap="square" lIns="0" tIns="10124" rIns="0" bIns="0" anchor="t" anchorCtr="0">
            <a:spAutoFit/>
          </a:bodyPr>
          <a:lstStyle/>
          <a:p>
            <a:pPr>
              <a:buClr>
                <a:srgbClr val="97C679"/>
              </a:buClr>
              <a:buSzPts val="1400"/>
            </a:pPr>
            <a:r>
              <a:rPr lang="en-GB" b="1" dirty="0">
                <a:solidFill>
                  <a:srgbClr val="8ECC4E"/>
                </a:solidFill>
                <a:latin typeface="Calibri"/>
                <a:ea typeface="Calibri"/>
                <a:cs typeface="Calibri"/>
                <a:sym typeface="Calibri"/>
              </a:rPr>
              <a:t>1. Research and discovery</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Travelers become aware of ecotourism opportunities through various channels such as online research, social media, eco-travel blogs, or recommendations from friends and family.</a:t>
            </a:r>
          </a:p>
          <a:p>
            <a:pPr marL="285750" indent="-285750">
              <a:buClr>
                <a:srgbClr val="97C679"/>
              </a:buClr>
              <a:buSzPts val="1400"/>
              <a:buFont typeface="Wingdings" pitchFamily="2" charset="2"/>
              <a:buChar char="Ø"/>
            </a:pPr>
            <a:endParaRPr lang="en-GB"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2. Engagement and education</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Provide engaging content on your website and social media platforms to educate travellers about the importance of sustainable travel and the environmental and cultural significance of ecotourism destinations.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 Offer virtual tours, informative videos, blog posts, and interactive experiences to showcase the natural beauty, biodiversity, and cultural heritage of your locations.</a:t>
            </a:r>
          </a:p>
          <a:p>
            <a:pPr>
              <a:buClr>
                <a:srgbClr val="97C679"/>
              </a:buClr>
              <a:buSzPts val="1400"/>
            </a:pPr>
            <a:endParaRPr lang="en-GB" b="1"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3. Booking process: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Simplify the booking process by offering a user-friendly website or mobile app</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Clearly communicate your project's commitment to sustainability</a:t>
            </a:r>
          </a:p>
          <a:p>
            <a:pPr marL="285750" indent="-285750">
              <a:buClr>
                <a:srgbClr val="97C679"/>
              </a:buClr>
              <a:buSzPts val="1400"/>
              <a:buFont typeface="Wingdings" pitchFamily="2" charset="2"/>
              <a:buChar char="Ø"/>
            </a:pPr>
            <a:endParaRPr lang="en-GB" b="1"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4. Pre-trip preparation: </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Provide comprehensive pre-trip information </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Offer personalized assistance and support</a:t>
            </a:r>
          </a:p>
          <a:p>
            <a:pPr>
              <a:lnSpc>
                <a:spcPct val="150000"/>
              </a:lnSpc>
              <a:buClr>
                <a:srgbClr val="97C679"/>
              </a:buClr>
              <a:buSzPts val="1400"/>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000D9B6C-D9A4-4641-0D29-B8571F92E5F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37</a:t>
            </a:fld>
            <a:endParaRPr dirty="0"/>
          </a:p>
        </p:txBody>
      </p:sp>
      <p:sp>
        <p:nvSpPr>
          <p:cNvPr id="4" name="Google Shape;379;p64">
            <a:extLst>
              <a:ext uri="{FF2B5EF4-FFF2-40B4-BE49-F238E27FC236}">
                <a16:creationId xmlns:a16="http://schemas.microsoft.com/office/drawing/2014/main" id="{139D3D4F-5FA5-ECF8-674A-BBCECF4DB192}"/>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5AB684B0-7416-9C4E-735A-3B6055486755}"/>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Crafting</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Memorable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Experiences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EEDB33F4-6202-A021-E9A0-53C5D8226ECE}"/>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7" name="Google Shape;458;p68">
            <a:extLst>
              <a:ext uri="{FF2B5EF4-FFF2-40B4-BE49-F238E27FC236}">
                <a16:creationId xmlns:a16="http://schemas.microsoft.com/office/drawing/2014/main" id="{0FBBC5A6-A1A3-4B5C-6143-D1DB120905BA}"/>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417363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AB65518E-6A41-33E6-4E8F-EC3D0360153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6C45565-0809-90A8-0F44-3A9EF02DD484}"/>
              </a:ext>
            </a:extLst>
          </p:cNvPr>
          <p:cNvSpPr txBox="1"/>
          <p:nvPr/>
        </p:nvSpPr>
        <p:spPr>
          <a:xfrm>
            <a:off x="2434027" y="285485"/>
            <a:ext cx="6301715" cy="4934648"/>
          </a:xfrm>
          <a:prstGeom prst="rect">
            <a:avLst/>
          </a:prstGeom>
          <a:noFill/>
          <a:ln>
            <a:noFill/>
          </a:ln>
        </p:spPr>
        <p:txBody>
          <a:bodyPr spcFirstLastPara="1" wrap="square" lIns="0" tIns="10124" rIns="0" bIns="0" anchor="t" anchorCtr="0">
            <a:spAutoFit/>
          </a:bodyPr>
          <a:lstStyle/>
          <a:p>
            <a:pPr>
              <a:buClr>
                <a:srgbClr val="97C679"/>
              </a:buClr>
              <a:buSzPts val="1400"/>
            </a:pPr>
            <a:endParaRPr lang="en-GB" b="1"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5. On-trip experience:</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Ensure a seamless and enriching on-trip </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Offer a diverse range of eco-friendly activities </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Emphasize responsible tourism practices such as minimizing waste, reducing plastic usage, supporting local economies, and respecting wildlife and indigenous cultures.</a:t>
            </a:r>
          </a:p>
          <a:p>
            <a:pPr>
              <a:buClr>
                <a:srgbClr val="97C679"/>
              </a:buClr>
              <a:buSzPts val="1400"/>
            </a:pPr>
            <a:endParaRPr lang="en-GB" b="1"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6. Customer support and engagement:</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Provide 24/7 customer support during travellers' journeys to address any issues, emergencies, or inquiries promptly.</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Encourage travellers to share their experiences and feedback through post-trip surveys, online reviews, and social media platforms.</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Maintain ongoing communication with past travellers through newsletters, updates on sustainability initiatives, special promotions, and invitations to join conservation efforts or community projects.</a:t>
            </a:r>
          </a:p>
          <a:p>
            <a:pPr>
              <a:buClr>
                <a:srgbClr val="97C679"/>
              </a:buClr>
              <a:buSzPts val="1400"/>
            </a:pPr>
            <a:endParaRPr lang="en-GB" b="1" dirty="0">
              <a:solidFill>
                <a:srgbClr val="6D6E71"/>
              </a:solidFill>
              <a:latin typeface="Calibri"/>
              <a:ea typeface="Calibri"/>
              <a:cs typeface="Calibri"/>
              <a:sym typeface="Calibri"/>
            </a:endParaRPr>
          </a:p>
          <a:p>
            <a:pPr>
              <a:buClr>
                <a:srgbClr val="97C679"/>
              </a:buClr>
              <a:buSzPts val="1400"/>
            </a:pPr>
            <a:r>
              <a:rPr lang="en-GB" b="1" dirty="0">
                <a:solidFill>
                  <a:srgbClr val="8ECC4E"/>
                </a:solidFill>
                <a:latin typeface="Calibri"/>
                <a:ea typeface="Calibri"/>
                <a:cs typeface="Calibri"/>
                <a:sym typeface="Calibri"/>
              </a:rPr>
              <a:t>7. Post-trip reflection and action:</a:t>
            </a:r>
          </a:p>
          <a:p>
            <a:pPr marL="285750" indent="-285750">
              <a:buClr>
                <a:srgbClr val="97C679"/>
              </a:buClr>
              <a:buSzPts val="1400"/>
              <a:buFont typeface="Wingdings" pitchFamily="2" charset="2"/>
              <a:buChar char="v"/>
            </a:pPr>
            <a:r>
              <a:rPr lang="en-GB" dirty="0">
                <a:solidFill>
                  <a:srgbClr val="6D6E71"/>
                </a:solidFill>
                <a:latin typeface="Calibri"/>
                <a:ea typeface="Calibri"/>
                <a:cs typeface="Calibri"/>
                <a:sym typeface="Calibri"/>
              </a:rPr>
              <a:t>Promote inclusivity and accessibility by ensuring that ecotourism activities and accommodations accommodate travellers of all ages, abilities, and backgrounds.</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6D04FD1A-364B-1604-6A4F-37D10D2AA8C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38</a:t>
            </a:fld>
            <a:endParaRPr dirty="0"/>
          </a:p>
        </p:txBody>
      </p:sp>
      <p:sp>
        <p:nvSpPr>
          <p:cNvPr id="2" name="Google Shape;379;p64">
            <a:extLst>
              <a:ext uri="{FF2B5EF4-FFF2-40B4-BE49-F238E27FC236}">
                <a16:creationId xmlns:a16="http://schemas.microsoft.com/office/drawing/2014/main" id="{B2C6B6E4-9A46-A5CA-8312-82544EC94A9E}"/>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D622C523-E9C1-65F7-C9A9-6436D8BC1840}"/>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Crafting</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Memorable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Experiences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1146AB77-BD78-5E70-FAA0-F1660CD1CBB7}"/>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B18550C3-F6FA-5EBE-C6F2-DE8060ADB0CC}"/>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971345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26B4DE4C-8B58-516D-8437-A1AC400BE9ED}"/>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F6EC38F9-5D0F-3687-6228-92EA40B24F87}"/>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D02158E9-8CAD-AC6E-E23E-D2D7D3D42D51}"/>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1CABE563-45A5-745D-944F-8F95640AE5D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7B5AE510-B848-E6CC-3FDF-30BBAF2FAAE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2000" b="0" dirty="0">
                <a:solidFill>
                  <a:schemeClr val="tx2">
                    <a:lumMod val="50000"/>
                  </a:schemeClr>
                </a:solidFill>
              </a:rPr>
              <a:t>Customer Journey Canvas</a:t>
            </a:r>
            <a:endParaRPr sz="2000" b="0" dirty="0">
              <a:solidFill>
                <a:schemeClr val="tx2">
                  <a:lumMod val="50000"/>
                </a:schemeClr>
              </a:solidFill>
            </a:endParaRPr>
          </a:p>
        </p:txBody>
      </p:sp>
      <p:sp>
        <p:nvSpPr>
          <p:cNvPr id="530" name="Google Shape;530;p70">
            <a:extLst>
              <a:ext uri="{FF2B5EF4-FFF2-40B4-BE49-F238E27FC236}">
                <a16:creationId xmlns:a16="http://schemas.microsoft.com/office/drawing/2014/main" id="{551162F8-0D45-E4D2-9ECE-D39776A460A6}"/>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42383B7B-ED3C-61A7-80AC-99302474DAB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39</a:t>
            </a:fld>
            <a:endParaRPr/>
          </a:p>
        </p:txBody>
      </p:sp>
      <p:sp>
        <p:nvSpPr>
          <p:cNvPr id="3" name="Google Shape;895;p81">
            <a:extLst>
              <a:ext uri="{FF2B5EF4-FFF2-40B4-BE49-F238E27FC236}">
                <a16:creationId xmlns:a16="http://schemas.microsoft.com/office/drawing/2014/main" id="{F22506C1-13C8-832C-C1FE-4337DEA41571}"/>
              </a:ext>
            </a:extLst>
          </p:cNvPr>
          <p:cNvSpPr/>
          <p:nvPr/>
        </p:nvSpPr>
        <p:spPr>
          <a:xfrm>
            <a:off x="2" y="4314715"/>
            <a:ext cx="9144000" cy="828787"/>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465F33D6-170F-AA7D-9A92-CF8A0552E18C}"/>
              </a:ext>
            </a:extLst>
          </p:cNvPr>
          <p:cNvSpPr txBox="1"/>
          <p:nvPr/>
        </p:nvSpPr>
        <p:spPr>
          <a:xfrm>
            <a:off x="99077" y="450460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W.21</a:t>
            </a:r>
            <a:endParaRPr sz="1401" dirty="0"/>
          </a:p>
        </p:txBody>
      </p:sp>
      <p:grpSp>
        <p:nvGrpSpPr>
          <p:cNvPr id="6" name="Google Shape;678;p17">
            <a:extLst>
              <a:ext uri="{FF2B5EF4-FFF2-40B4-BE49-F238E27FC236}">
                <a16:creationId xmlns:a16="http://schemas.microsoft.com/office/drawing/2014/main" id="{6FC3B1F6-C8EA-6FAE-6973-66CB19FC5E2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8E4DE39B-95E4-EB94-35C6-7BBC916EA19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53E37628-15FC-8077-AEE7-4F60D0EC47D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3E3E4F48-16B0-C7A3-3143-7ED3AB31762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2A85D682-45FE-5E3A-51D6-33C0121ABC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4C81C284-E455-359C-6ABB-6BAA78F5CBEB}"/>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1B4AF022-5262-0E41-430E-F1519C90FEB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E31C1DCD-8289-9217-DD1E-126C1384A3ED}"/>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4C3213E-0B82-7009-1C52-F43C730BC0A1}"/>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7DC89EF1-F1C5-C093-90FD-1F20C2914A3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5FC8D7C5-A381-4431-308F-CEC04D8C03E9}"/>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B3790985-C1F2-AD30-A95F-43608CF54A5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4C1C3FA8-E5BC-7BB9-A069-AF1218DAC1C2}"/>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81D5089B-5E2D-6E35-1FEF-BC795F05A0A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6864BAA5-5D2C-42E3-5311-1257B953371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AE941A3E-3832-5A06-ABF0-D1E91595992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5BF6AA95-4EE6-E4D0-3342-2E6176C5C288}"/>
              </a:ext>
            </a:extLst>
          </p:cNvPr>
          <p:cNvGraphicFramePr>
            <a:graphicFrameLocks noGrp="1"/>
          </p:cNvGraphicFramePr>
          <p:nvPr>
            <p:extLst>
              <p:ext uri="{D42A27DB-BD31-4B8C-83A1-F6EECF244321}">
                <p14:modId xmlns:p14="http://schemas.microsoft.com/office/powerpoint/2010/main" val="3201016359"/>
              </p:ext>
            </p:extLst>
          </p:nvPr>
        </p:nvGraphicFramePr>
        <p:xfrm>
          <a:off x="780714" y="969222"/>
          <a:ext cx="8036568" cy="3262122"/>
        </p:xfrm>
        <a:graphic>
          <a:graphicData uri="http://schemas.openxmlformats.org/drawingml/2006/table">
            <a:tbl>
              <a:tblPr firstRow="1" bandRow="1">
                <a:tableStyleId>{538008DE-9CB5-49C0-B233-6C6E2AA0C65B}</a:tableStyleId>
              </a:tblPr>
              <a:tblGrid>
                <a:gridCol w="2059377">
                  <a:extLst>
                    <a:ext uri="{9D8B030D-6E8A-4147-A177-3AD203B41FA5}">
                      <a16:colId xmlns:a16="http://schemas.microsoft.com/office/drawing/2014/main" val="1594917094"/>
                    </a:ext>
                  </a:extLst>
                </a:gridCol>
                <a:gridCol w="1232332">
                  <a:extLst>
                    <a:ext uri="{9D8B030D-6E8A-4147-A177-3AD203B41FA5}">
                      <a16:colId xmlns:a16="http://schemas.microsoft.com/office/drawing/2014/main" val="2146933851"/>
                    </a:ext>
                  </a:extLst>
                </a:gridCol>
                <a:gridCol w="1191691">
                  <a:extLst>
                    <a:ext uri="{9D8B030D-6E8A-4147-A177-3AD203B41FA5}">
                      <a16:colId xmlns:a16="http://schemas.microsoft.com/office/drawing/2014/main" val="3620948987"/>
                    </a:ext>
                  </a:extLst>
                </a:gridCol>
                <a:gridCol w="785004">
                  <a:extLst>
                    <a:ext uri="{9D8B030D-6E8A-4147-A177-3AD203B41FA5}">
                      <a16:colId xmlns:a16="http://schemas.microsoft.com/office/drawing/2014/main" val="2976244233"/>
                    </a:ext>
                  </a:extLst>
                </a:gridCol>
                <a:gridCol w="888520">
                  <a:extLst>
                    <a:ext uri="{9D8B030D-6E8A-4147-A177-3AD203B41FA5}">
                      <a16:colId xmlns:a16="http://schemas.microsoft.com/office/drawing/2014/main" val="3742126484"/>
                    </a:ext>
                  </a:extLst>
                </a:gridCol>
                <a:gridCol w="974785">
                  <a:extLst>
                    <a:ext uri="{9D8B030D-6E8A-4147-A177-3AD203B41FA5}">
                      <a16:colId xmlns:a16="http://schemas.microsoft.com/office/drawing/2014/main" val="3016098916"/>
                    </a:ext>
                  </a:extLst>
                </a:gridCol>
                <a:gridCol w="904859">
                  <a:extLst>
                    <a:ext uri="{9D8B030D-6E8A-4147-A177-3AD203B41FA5}">
                      <a16:colId xmlns:a16="http://schemas.microsoft.com/office/drawing/2014/main" val="3454378979"/>
                    </a:ext>
                  </a:extLst>
                </a:gridCol>
              </a:tblGrid>
              <a:tr h="243029">
                <a:tc rowSpan="3">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b="0" dirty="0">
                        <a:solidFill>
                          <a:schemeClr val="tx2">
                            <a:lumMod val="50000"/>
                          </a:schemeClr>
                        </a:solidFill>
                        <a:latin typeface="Calibri" panose="020F0502020204030204" pitchFamily="34" charset="0"/>
                        <a:cs typeface="Calibri" panose="020F0502020204030204" pitchFamily="34" charset="0"/>
                      </a:endParaRPr>
                    </a:p>
                  </a:txBody>
                  <a:tcPr/>
                </a:tc>
                <a:tc gridSpan="6">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cs typeface="Calibri" panose="020F0502020204030204" pitchFamily="34" charset="0"/>
                        </a:rPr>
                        <a:t>What is the customer looking for?</a:t>
                      </a: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extLst>
                  <a:ext uri="{0D108BD9-81ED-4DB2-BD59-A6C34878D82A}">
                    <a16:rowId xmlns:a16="http://schemas.microsoft.com/office/drawing/2014/main" val="1816847345"/>
                  </a:ext>
                </a:extLst>
              </a:tr>
              <a:tr h="216026">
                <a:tc vMerge="1">
                  <a:txBody>
                    <a:bodyPr/>
                    <a:lstStyle/>
                    <a:p>
                      <a:endParaRPr lang="en-GB"/>
                    </a:p>
                  </a:txBody>
                  <a:tcPr/>
                </a:tc>
                <a:tc gridSpan="6">
                  <a:txBody>
                    <a:bodyPr/>
                    <a:lstStyle/>
                    <a:p>
                      <a:endParaRPr lang="en-GB" sz="1000" b="0" dirty="0">
                        <a:solidFill>
                          <a:schemeClr val="tx2">
                            <a:lumMod val="50000"/>
                          </a:schemeClr>
                        </a:solidFill>
                      </a:endParaRPr>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60616820"/>
                  </a:ext>
                </a:extLst>
              </a:tr>
              <a:tr h="405048">
                <a:tc v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b="0" dirty="0">
                        <a:solidFill>
                          <a:schemeClr val="tx2">
                            <a:lumMod val="50000"/>
                          </a:schemeClr>
                        </a:solidFill>
                        <a:latin typeface="Calibri" panose="020F0502020204030204" pitchFamily="34" charset="0"/>
                        <a:ea typeface="Calibri"/>
                        <a:cs typeface="Calibri" panose="020F0502020204030204" pitchFamily="34" charset="0"/>
                        <a:sym typeface="Calibri"/>
                      </a:endParaRP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Awareness: who is the client</a:t>
                      </a: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Consideration: his needs</a:t>
                      </a: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Decision</a:t>
                      </a: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Delivery &amp; use</a:t>
                      </a: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Retention/</a:t>
                      </a:r>
                    </a:p>
                    <a:p>
                      <a:r>
                        <a:rPr lang="en-GB" sz="1200" dirty="0">
                          <a:solidFill>
                            <a:schemeClr val="tx2">
                              <a:lumMod val="50000"/>
                            </a:schemeClr>
                          </a:solidFill>
                          <a:latin typeface="Calibri" panose="020F0502020204030204" pitchFamily="34" charset="0"/>
                          <a:cs typeface="Calibri" panose="020F0502020204030204" pitchFamily="34" charset="0"/>
                        </a:rPr>
                        <a:t>loyalty</a:t>
                      </a: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Advocacy</a:t>
                      </a:r>
                    </a:p>
                  </a:txBody>
                  <a:tcPr/>
                </a:tc>
                <a:extLst>
                  <a:ext uri="{0D108BD9-81ED-4DB2-BD59-A6C34878D82A}">
                    <a16:rowId xmlns:a16="http://schemas.microsoft.com/office/drawing/2014/main" val="1675387620"/>
                  </a:ext>
                </a:extLst>
              </a:tr>
              <a:tr h="2701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ea typeface="Calibri"/>
                          <a:cs typeface="Calibri" panose="020F0502020204030204" pitchFamily="34" charset="0"/>
                          <a:sym typeface="Calibri"/>
                        </a:rPr>
                        <a:t>Research&amp; Discovery</a:t>
                      </a:r>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23598663"/>
                  </a:ext>
                </a:extLst>
              </a:tr>
              <a:tr h="2701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cs typeface="Calibri" panose="020F0502020204030204" pitchFamily="34" charset="0"/>
                        </a:rPr>
                        <a:t>Engagement &amp; education</a:t>
                      </a:r>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429925334"/>
                  </a:ext>
                </a:extLst>
              </a:tr>
              <a:tr h="2701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cs typeface="Calibri" panose="020F0502020204030204" pitchFamily="34" charset="0"/>
                        </a:rPr>
                        <a:t>Booking process</a:t>
                      </a: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8075355"/>
                  </a:ext>
                </a:extLst>
              </a:tr>
              <a:tr h="2701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cs typeface="Calibri" panose="020F0502020204030204" pitchFamily="34" charset="0"/>
                        </a:rPr>
                        <a:t>Pre-trip preparation</a:t>
                      </a: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60340999"/>
                  </a:ext>
                </a:extLst>
              </a:tr>
              <a:tr h="27014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0" dirty="0">
                          <a:solidFill>
                            <a:schemeClr val="tx2">
                              <a:lumMod val="50000"/>
                            </a:schemeClr>
                          </a:solidFill>
                          <a:latin typeface="Calibri" panose="020F0502020204030204" pitchFamily="34" charset="0"/>
                          <a:cs typeface="Calibri" panose="020F0502020204030204" pitchFamily="34" charset="0"/>
                        </a:rPr>
                        <a:t>On-trip experience</a:t>
                      </a: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763910593"/>
                  </a:ext>
                </a:extLst>
              </a:tr>
              <a:tr h="405048">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Customer support and engagement</a:t>
                      </a: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289027796"/>
                  </a:ext>
                </a:extLst>
              </a:tr>
              <a:tr h="270145">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Post-trip reflection and action</a:t>
                      </a: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17676688"/>
                  </a:ext>
                </a:extLst>
              </a:tr>
            </a:tbl>
          </a:graphicData>
        </a:graphic>
      </p:graphicFrame>
    </p:spTree>
    <p:extLst>
      <p:ext uri="{BB962C8B-B14F-4D97-AF65-F5344CB8AC3E}">
        <p14:creationId xmlns:p14="http://schemas.microsoft.com/office/powerpoint/2010/main" val="862282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sp>
        <p:nvSpPr>
          <p:cNvPr id="415" name="Google Shape;415;p67">
            <a:extLst>
              <a:ext uri="{FF2B5EF4-FFF2-40B4-BE49-F238E27FC236}">
                <a16:creationId xmlns:a16="http://schemas.microsoft.com/office/drawing/2014/main" id="{A2B21172-E5B4-0F18-8760-6ECA0770988A}"/>
              </a:ext>
            </a:extLst>
          </p:cNvPr>
          <p:cNvSpPr/>
          <p:nvPr/>
        </p:nvSpPr>
        <p:spPr>
          <a:xfrm>
            <a:off x="12700" y="594569"/>
            <a:ext cx="5126667" cy="4548934"/>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lang="en-GB" sz="1401" dirty="0">
              <a:solidFill>
                <a:schemeClr val="lt1"/>
              </a:solidFill>
            </a:endParaRPr>
          </a:p>
        </p:txBody>
      </p:sp>
      <p:sp>
        <p:nvSpPr>
          <p:cNvPr id="416" name="Google Shape;416;p67">
            <a:extLst>
              <a:ext uri="{FF2B5EF4-FFF2-40B4-BE49-F238E27FC236}">
                <a16:creationId xmlns:a16="http://schemas.microsoft.com/office/drawing/2014/main" id="{4E01B3ED-3D89-1265-81ED-BABEDF560F3E}"/>
              </a:ext>
            </a:extLst>
          </p:cNvPr>
          <p:cNvSpPr/>
          <p:nvPr/>
        </p:nvSpPr>
        <p:spPr>
          <a:xfrm flipH="1">
            <a:off x="5223607" y="-158882"/>
            <a:ext cx="4038064" cy="4038066"/>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16418129">
            <a:off x="6777013" y="136773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094862" y="1570391"/>
            <a:ext cx="3323634" cy="2299817"/>
          </a:xfrm>
          <a:prstGeom prst="rect">
            <a:avLst/>
          </a:prstGeom>
          <a:noFill/>
          <a:ln>
            <a:noFill/>
          </a:ln>
        </p:spPr>
        <p:txBody>
          <a:bodyPr spcFirstLastPara="1" wrap="square" lIns="91426" tIns="45700" rIns="91426" bIns="45700" anchor="t" anchorCtr="0">
            <a:normAutofit/>
          </a:bodyPr>
          <a:lstStyle/>
          <a:p>
            <a:pPr>
              <a:lnSpc>
                <a:spcPct val="80444"/>
              </a:lnSpc>
            </a:pPr>
            <a:r>
              <a:rPr lang="en-GB" sz="4000" dirty="0">
                <a:solidFill>
                  <a:schemeClr val="lt1"/>
                </a:solidFill>
                <a:latin typeface="Calibri"/>
                <a:ea typeface="Calibri"/>
                <a:cs typeface="Calibri"/>
                <a:sym typeface="Calibri"/>
              </a:rPr>
              <a:t>My Ecotourism Project Fundamentals</a:t>
            </a:r>
          </a:p>
          <a:p>
            <a:pPr>
              <a:lnSpc>
                <a:spcPct val="80444"/>
              </a:lnSpc>
            </a:pPr>
            <a:endParaRPr lang="sv-SE" sz="4000" dirty="0">
              <a:solidFill>
                <a:schemeClr val="lt1"/>
              </a:solidFill>
              <a:latin typeface="Calibri"/>
              <a:ea typeface="Calibri"/>
              <a:cs typeface="Calibri"/>
              <a:sym typeface="Calibri"/>
            </a:endParaRPr>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114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3A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0993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55205" y="-442835"/>
            <a:ext cx="4599157" cy="4599157"/>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67">
          <a:extLst>
            <a:ext uri="{FF2B5EF4-FFF2-40B4-BE49-F238E27FC236}">
              <a16:creationId xmlns:a16="http://schemas.microsoft.com/office/drawing/2014/main" id="{E7E34A37-BADF-504E-94DB-70B2471452BF}"/>
            </a:ext>
          </a:extLst>
        </p:cNvPr>
        <p:cNvGrpSpPr/>
        <p:nvPr/>
      </p:nvGrpSpPr>
      <p:grpSpPr>
        <a:xfrm>
          <a:off x="0" y="0"/>
          <a:ext cx="0" cy="0"/>
          <a:chOff x="0" y="0"/>
          <a:chExt cx="0" cy="0"/>
        </a:xfrm>
      </p:grpSpPr>
      <p:sp>
        <p:nvSpPr>
          <p:cNvPr id="968" name="Google Shape;968;p83">
            <a:extLst>
              <a:ext uri="{FF2B5EF4-FFF2-40B4-BE49-F238E27FC236}">
                <a16:creationId xmlns:a16="http://schemas.microsoft.com/office/drawing/2014/main" id="{E0074702-EF22-C632-3BC8-B2F854AE4A7D}"/>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969" name="Google Shape;969;p83">
            <a:extLst>
              <a:ext uri="{FF2B5EF4-FFF2-40B4-BE49-F238E27FC236}">
                <a16:creationId xmlns:a16="http://schemas.microsoft.com/office/drawing/2014/main" id="{023D81A8-EC83-95C7-DDEB-A016091252E6}"/>
              </a:ext>
            </a:extLst>
          </p:cNvPr>
          <p:cNvSpPr/>
          <p:nvPr/>
        </p:nvSpPr>
        <p:spPr>
          <a:xfrm flipH="1">
            <a:off x="5175302" y="-157340"/>
            <a:ext cx="4149122" cy="4181364"/>
          </a:xfrm>
          <a:prstGeom prst="ellipse">
            <a:avLst/>
          </a:prstGeom>
          <a:blipFill rotWithShape="1">
            <a:blip r:embed="rId3">
              <a:alphaModFix/>
            </a:blip>
            <a:stretch>
              <a:fillRect l="-24998" r="-2499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970" name="Google Shape;970;p83">
            <a:extLst>
              <a:ext uri="{FF2B5EF4-FFF2-40B4-BE49-F238E27FC236}">
                <a16:creationId xmlns:a16="http://schemas.microsoft.com/office/drawing/2014/main" id="{C8DE0F4A-6CF3-D6F4-CD35-2F74A4D5E5DB}"/>
              </a:ext>
            </a:extLst>
          </p:cNvPr>
          <p:cNvSpPr txBox="1"/>
          <p:nvPr/>
        </p:nvSpPr>
        <p:spPr>
          <a:xfrm>
            <a:off x="1268150" y="1784141"/>
            <a:ext cx="3317499" cy="1394489"/>
          </a:xfrm>
          <a:prstGeom prst="rect">
            <a:avLst/>
          </a:prstGeom>
          <a:noFill/>
          <a:ln>
            <a:noFill/>
          </a:ln>
        </p:spPr>
        <p:txBody>
          <a:bodyPr spcFirstLastPara="1" wrap="square" lIns="91426" tIns="45700" rIns="91426" bIns="45700" anchor="t" anchorCtr="0">
            <a:normAutofit fontScale="92500" lnSpcReduction="20000"/>
          </a:bodyPr>
          <a:lstStyle/>
          <a:p>
            <a:pPr>
              <a:lnSpc>
                <a:spcPct val="80444"/>
              </a:lnSpc>
            </a:pPr>
            <a:r>
              <a:rPr lang="sv-SE" sz="4500" dirty="0" err="1">
                <a:solidFill>
                  <a:schemeClr val="lt1"/>
                </a:solidFill>
                <a:latin typeface="Calibri"/>
                <a:ea typeface="Calibri"/>
                <a:cs typeface="Calibri"/>
                <a:sym typeface="Calibri"/>
              </a:rPr>
              <a:t>Sustainable</a:t>
            </a:r>
            <a:r>
              <a:rPr lang="sv-SE" sz="4500" dirty="0">
                <a:solidFill>
                  <a:schemeClr val="lt1"/>
                </a:solidFill>
                <a:latin typeface="Calibri"/>
                <a:ea typeface="Calibri"/>
                <a:cs typeface="Calibri"/>
                <a:sym typeface="Calibri"/>
              </a:rPr>
              <a:t> Business </a:t>
            </a:r>
          </a:p>
          <a:p>
            <a:pPr>
              <a:lnSpc>
                <a:spcPct val="80444"/>
              </a:lnSpc>
            </a:pPr>
            <a:r>
              <a:rPr lang="sv-SE" sz="4500" dirty="0" err="1">
                <a:solidFill>
                  <a:schemeClr val="lt1"/>
                </a:solidFill>
                <a:latin typeface="Calibri"/>
                <a:ea typeface="Calibri"/>
                <a:cs typeface="Calibri"/>
                <a:sym typeface="Calibri"/>
              </a:rPr>
              <a:t>Models</a:t>
            </a: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p:txBody>
      </p:sp>
      <p:sp>
        <p:nvSpPr>
          <p:cNvPr id="971" name="Google Shape;971;p83">
            <a:extLst>
              <a:ext uri="{FF2B5EF4-FFF2-40B4-BE49-F238E27FC236}">
                <a16:creationId xmlns:a16="http://schemas.microsoft.com/office/drawing/2014/main" id="{0CB0122F-6575-9647-FD7D-1EE1F9E13569}"/>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3E</a:t>
            </a:r>
            <a:endParaRPr sz="1401" dirty="0"/>
          </a:p>
        </p:txBody>
      </p:sp>
      <p:cxnSp>
        <p:nvCxnSpPr>
          <p:cNvPr id="972" name="Google Shape;972;p83">
            <a:extLst>
              <a:ext uri="{FF2B5EF4-FFF2-40B4-BE49-F238E27FC236}">
                <a16:creationId xmlns:a16="http://schemas.microsoft.com/office/drawing/2014/main" id="{B024EC9B-60A9-9F46-1B2C-D48960333005}"/>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pic>
        <p:nvPicPr>
          <p:cNvPr id="997" name="Google Shape;997;p83">
            <a:extLst>
              <a:ext uri="{FF2B5EF4-FFF2-40B4-BE49-F238E27FC236}">
                <a16:creationId xmlns:a16="http://schemas.microsoft.com/office/drawing/2014/main" id="{C408DF3D-E621-E63C-FA06-22A4977DCC32}"/>
              </a:ext>
            </a:extLst>
          </p:cNvPr>
          <p:cNvPicPr preferRelativeResize="0"/>
          <p:nvPr/>
        </p:nvPicPr>
        <p:blipFill rotWithShape="1">
          <a:blip r:embed="rId4">
            <a:alphaModFix amt="70000"/>
          </a:blip>
          <a:srcRect/>
          <a:stretch/>
        </p:blipFill>
        <p:spPr>
          <a:xfrm rot="-3551750">
            <a:off x="7145921" y="1088420"/>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73" name="Google Shape;973;p83">
            <a:extLst>
              <a:ext uri="{FF2B5EF4-FFF2-40B4-BE49-F238E27FC236}">
                <a16:creationId xmlns:a16="http://schemas.microsoft.com/office/drawing/2014/main" id="{04325583-71F5-6275-BD84-A405C3016476}"/>
              </a:ext>
            </a:extLst>
          </p:cNvPr>
          <p:cNvSpPr/>
          <p:nvPr/>
        </p:nvSpPr>
        <p:spPr>
          <a:xfrm>
            <a:off x="4902710" y="-461273"/>
            <a:ext cx="4725647" cy="4762367"/>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974" name="Google Shape;974;p83">
            <a:extLst>
              <a:ext uri="{FF2B5EF4-FFF2-40B4-BE49-F238E27FC236}">
                <a16:creationId xmlns:a16="http://schemas.microsoft.com/office/drawing/2014/main" id="{704ED624-48BF-08C0-37E6-7789DA4C4DF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40</a:t>
            </a:fld>
            <a:endParaRPr sz="1600">
              <a:solidFill>
                <a:srgbClr val="8AC03B"/>
              </a:solidFill>
              <a:latin typeface="Calibri"/>
              <a:ea typeface="Calibri"/>
              <a:cs typeface="Calibri"/>
              <a:sym typeface="Calibri"/>
            </a:endParaRPr>
          </a:p>
        </p:txBody>
      </p:sp>
      <p:grpSp>
        <p:nvGrpSpPr>
          <p:cNvPr id="975" name="Google Shape;975;p83">
            <a:extLst>
              <a:ext uri="{FF2B5EF4-FFF2-40B4-BE49-F238E27FC236}">
                <a16:creationId xmlns:a16="http://schemas.microsoft.com/office/drawing/2014/main" id="{6A4537EF-D43A-3D49-1958-0F19573415A9}"/>
              </a:ext>
            </a:extLst>
          </p:cNvPr>
          <p:cNvGrpSpPr/>
          <p:nvPr/>
        </p:nvGrpSpPr>
        <p:grpSpPr>
          <a:xfrm>
            <a:off x="455471" y="3143796"/>
            <a:ext cx="1514843" cy="1453707"/>
            <a:chOff x="455471" y="3143796"/>
            <a:chExt cx="1514842" cy="1453706"/>
          </a:xfrm>
        </p:grpSpPr>
        <p:grpSp>
          <p:nvGrpSpPr>
            <p:cNvPr id="976" name="Google Shape;976;p83">
              <a:extLst>
                <a:ext uri="{FF2B5EF4-FFF2-40B4-BE49-F238E27FC236}">
                  <a16:creationId xmlns:a16="http://schemas.microsoft.com/office/drawing/2014/main" id="{BC37DD0C-8DF3-FB55-70E5-CFC8F1DB338C}"/>
                </a:ext>
              </a:extLst>
            </p:cNvPr>
            <p:cNvGrpSpPr/>
            <p:nvPr/>
          </p:nvGrpSpPr>
          <p:grpSpPr>
            <a:xfrm>
              <a:off x="455471" y="3143796"/>
              <a:ext cx="1514842" cy="1453706"/>
              <a:chOff x="14589703" y="8973329"/>
              <a:chExt cx="1135615" cy="1089784"/>
            </a:xfrm>
          </p:grpSpPr>
          <p:grpSp>
            <p:nvGrpSpPr>
              <p:cNvPr id="977" name="Google Shape;977;p83">
                <a:extLst>
                  <a:ext uri="{FF2B5EF4-FFF2-40B4-BE49-F238E27FC236}">
                    <a16:creationId xmlns:a16="http://schemas.microsoft.com/office/drawing/2014/main" id="{A83AE6EE-AF21-2596-714F-1F951F7C977C}"/>
                  </a:ext>
                </a:extLst>
              </p:cNvPr>
              <p:cNvGrpSpPr/>
              <p:nvPr/>
            </p:nvGrpSpPr>
            <p:grpSpPr>
              <a:xfrm>
                <a:off x="14589703" y="8973329"/>
                <a:ext cx="1135615" cy="1089784"/>
                <a:chOff x="14589703" y="8973329"/>
                <a:chExt cx="1135615" cy="1089784"/>
              </a:xfrm>
            </p:grpSpPr>
            <p:sp>
              <p:nvSpPr>
                <p:cNvPr id="978" name="Google Shape;978;p83">
                  <a:extLst>
                    <a:ext uri="{FF2B5EF4-FFF2-40B4-BE49-F238E27FC236}">
                      <a16:creationId xmlns:a16="http://schemas.microsoft.com/office/drawing/2014/main" id="{31E799AB-A43F-C633-88A4-D5227C24CBF8}"/>
                    </a:ext>
                  </a:extLst>
                </p:cNvPr>
                <p:cNvSpPr/>
                <p:nvPr/>
              </p:nvSpPr>
              <p:spPr>
                <a:xfrm rot="-4757999">
                  <a:off x="14795578" y="9036236"/>
                  <a:ext cx="742772" cy="741764"/>
                </a:xfrm>
                <a:custGeom>
                  <a:avLst/>
                  <a:gdLst/>
                  <a:ahLst/>
                  <a:cxnLst/>
                  <a:rect l="l" t="t" r="r" b="b"/>
                  <a:pathLst>
                    <a:path w="742772" h="741764" extrusionOk="0">
                      <a:moveTo>
                        <a:pt x="742773" y="370883"/>
                      </a:moveTo>
                      <a:cubicBezTo>
                        <a:pt x="742773" y="575715"/>
                        <a:pt x="576498" y="741765"/>
                        <a:pt x="371387" y="741765"/>
                      </a:cubicBezTo>
                      <a:cubicBezTo>
                        <a:pt x="166276" y="741765"/>
                        <a:pt x="0" y="575715"/>
                        <a:pt x="0" y="370883"/>
                      </a:cubicBezTo>
                      <a:cubicBezTo>
                        <a:pt x="0" y="166050"/>
                        <a:pt x="166276" y="0"/>
                        <a:pt x="371387" y="0"/>
                      </a:cubicBezTo>
                      <a:cubicBezTo>
                        <a:pt x="576498" y="0"/>
                        <a:pt x="742773" y="166050"/>
                        <a:pt x="742773" y="370883"/>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79" name="Google Shape;979;p83">
                  <a:extLst>
                    <a:ext uri="{FF2B5EF4-FFF2-40B4-BE49-F238E27FC236}">
                      <a16:creationId xmlns:a16="http://schemas.microsoft.com/office/drawing/2014/main" id="{387E8079-0FF1-193B-F05B-1BF4C88E5BC4}"/>
                    </a:ext>
                  </a:extLst>
                </p:cNvPr>
                <p:cNvSpPr/>
                <p:nvPr/>
              </p:nvSpPr>
              <p:spPr>
                <a:xfrm>
                  <a:off x="14723401" y="9502669"/>
                  <a:ext cx="181566" cy="181320"/>
                </a:xfrm>
                <a:custGeom>
                  <a:avLst/>
                  <a:gdLst/>
                  <a:ahLst/>
                  <a:cxnLst/>
                  <a:rect l="l" t="t" r="r" b="b"/>
                  <a:pathLst>
                    <a:path w="181566" h="181320" extrusionOk="0">
                      <a:moveTo>
                        <a:pt x="90783" y="181320"/>
                      </a:moveTo>
                      <a:cubicBezTo>
                        <a:pt x="141952" y="181320"/>
                        <a:pt x="181567" y="140111"/>
                        <a:pt x="181567" y="90660"/>
                      </a:cubicBezTo>
                      <a:cubicBezTo>
                        <a:pt x="181567" y="41209"/>
                        <a:pt x="140301" y="0"/>
                        <a:pt x="90783" y="0"/>
                      </a:cubicBezTo>
                      <a:cubicBezTo>
                        <a:pt x="41265" y="0"/>
                        <a:pt x="0" y="41209"/>
                        <a:pt x="0" y="90660"/>
                      </a:cubicBezTo>
                      <a:cubicBezTo>
                        <a:pt x="0" y="140111"/>
                        <a:pt x="41265"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0" name="Google Shape;980;p83">
                  <a:extLst>
                    <a:ext uri="{FF2B5EF4-FFF2-40B4-BE49-F238E27FC236}">
                      <a16:creationId xmlns:a16="http://schemas.microsoft.com/office/drawing/2014/main" id="{C09B1EB7-E3AE-6A3B-BA8F-71B1847025F2}"/>
                    </a:ext>
                  </a:extLst>
                </p:cNvPr>
                <p:cNvSpPr/>
                <p:nvPr/>
              </p:nvSpPr>
              <p:spPr>
                <a:xfrm>
                  <a:off x="15276354" y="9771352"/>
                  <a:ext cx="448964" cy="291760"/>
                </a:xfrm>
                <a:custGeom>
                  <a:avLst/>
                  <a:gdLst/>
                  <a:ahLst/>
                  <a:cxnLst/>
                  <a:rect l="l" t="t" r="r" b="b"/>
                  <a:pathLst>
                    <a:path w="448964" h="291760" extrusionOk="0">
                      <a:moveTo>
                        <a:pt x="434109" y="291761"/>
                      </a:moveTo>
                      <a:lnTo>
                        <a:pt x="448965" y="95605"/>
                      </a:lnTo>
                      <a:cubicBezTo>
                        <a:pt x="448965" y="44506"/>
                        <a:pt x="407700" y="1648"/>
                        <a:pt x="358182" y="0"/>
                      </a:cubicBezTo>
                      <a:lnTo>
                        <a:pt x="90783" y="0"/>
                      </a:lnTo>
                      <a:cubicBezTo>
                        <a:pt x="41265" y="0"/>
                        <a:pt x="0" y="44506"/>
                        <a:pt x="0" y="95605"/>
                      </a:cubicBezTo>
                      <a:cubicBezTo>
                        <a:pt x="0" y="95605"/>
                        <a:pt x="0" y="97254"/>
                        <a:pt x="0" y="100550"/>
                      </a:cubicBezTo>
                      <a:lnTo>
                        <a:pt x="0" y="131869"/>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1" name="Google Shape;981;p83">
                  <a:extLst>
                    <a:ext uri="{FF2B5EF4-FFF2-40B4-BE49-F238E27FC236}">
                      <a16:creationId xmlns:a16="http://schemas.microsoft.com/office/drawing/2014/main" id="{6062E0B9-1F4C-B891-6D5A-6099FEFB6480}"/>
                    </a:ext>
                  </a:extLst>
                </p:cNvPr>
                <p:cNvSpPr/>
                <p:nvPr/>
              </p:nvSpPr>
              <p:spPr>
                <a:xfrm>
                  <a:off x="14589703" y="9771352"/>
                  <a:ext cx="448963" cy="291760"/>
                </a:xfrm>
                <a:custGeom>
                  <a:avLst/>
                  <a:gdLst/>
                  <a:ahLst/>
                  <a:cxnLst/>
                  <a:rect l="l" t="t" r="r" b="b"/>
                  <a:pathLst>
                    <a:path w="448963" h="291760" extrusionOk="0">
                      <a:moveTo>
                        <a:pt x="14855" y="291761"/>
                      </a:moveTo>
                      <a:lnTo>
                        <a:pt x="0" y="95605"/>
                      </a:lnTo>
                      <a:cubicBezTo>
                        <a:pt x="0" y="44506"/>
                        <a:pt x="41265" y="1648"/>
                        <a:pt x="90783" y="0"/>
                      </a:cubicBezTo>
                      <a:lnTo>
                        <a:pt x="358181" y="0"/>
                      </a:lnTo>
                      <a:cubicBezTo>
                        <a:pt x="407699" y="0"/>
                        <a:pt x="448964" y="44506"/>
                        <a:pt x="448964" y="95605"/>
                      </a:cubicBezTo>
                      <a:cubicBezTo>
                        <a:pt x="448964" y="95605"/>
                        <a:pt x="448964" y="97254"/>
                        <a:pt x="448964" y="100550"/>
                      </a:cubicBezTo>
                      <a:lnTo>
                        <a:pt x="448964" y="131869"/>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2" name="Google Shape;982;p83">
                  <a:extLst>
                    <a:ext uri="{FF2B5EF4-FFF2-40B4-BE49-F238E27FC236}">
                      <a16:creationId xmlns:a16="http://schemas.microsoft.com/office/drawing/2014/main" id="{15AD3B6E-D0E9-F210-F482-CA4F6845D418}"/>
                    </a:ext>
                  </a:extLst>
                </p:cNvPr>
                <p:cNvSpPr/>
                <p:nvPr/>
              </p:nvSpPr>
              <p:spPr>
                <a:xfrm>
                  <a:off x="15410053" y="9502669"/>
                  <a:ext cx="181566" cy="181320"/>
                </a:xfrm>
                <a:custGeom>
                  <a:avLst/>
                  <a:gdLst/>
                  <a:ahLst/>
                  <a:cxnLst/>
                  <a:rect l="l" t="t" r="r" b="b"/>
                  <a:pathLst>
                    <a:path w="181566" h="181320" extrusionOk="0">
                      <a:moveTo>
                        <a:pt x="90783" y="181320"/>
                      </a:moveTo>
                      <a:cubicBezTo>
                        <a:pt x="39615" y="181320"/>
                        <a:pt x="0" y="140111"/>
                        <a:pt x="0" y="90660"/>
                      </a:cubicBezTo>
                      <a:cubicBezTo>
                        <a:pt x="0" y="41209"/>
                        <a:pt x="41265" y="0"/>
                        <a:pt x="90783" y="0"/>
                      </a:cubicBezTo>
                      <a:cubicBezTo>
                        <a:pt x="140301" y="0"/>
                        <a:pt x="181567" y="41209"/>
                        <a:pt x="181567" y="90660"/>
                      </a:cubicBezTo>
                      <a:cubicBezTo>
                        <a:pt x="181567" y="140111"/>
                        <a:pt x="140301"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983" name="Google Shape;983;p83">
                  <a:extLst>
                    <a:ext uri="{FF2B5EF4-FFF2-40B4-BE49-F238E27FC236}">
                      <a16:creationId xmlns:a16="http://schemas.microsoft.com/office/drawing/2014/main" id="{E3815ADE-9644-C6F6-0473-01C4A40FEED0}"/>
                    </a:ext>
                  </a:extLst>
                </p:cNvPr>
                <p:cNvGrpSpPr/>
                <p:nvPr/>
              </p:nvGrpSpPr>
              <p:grpSpPr>
                <a:xfrm>
                  <a:off x="14916522" y="9654319"/>
                  <a:ext cx="481977" cy="408794"/>
                  <a:chOff x="14916522" y="9654319"/>
                  <a:chExt cx="481977" cy="408794"/>
                </a:xfrm>
              </p:grpSpPr>
              <p:sp>
                <p:nvSpPr>
                  <p:cNvPr id="984" name="Google Shape;984;p83">
                    <a:extLst>
                      <a:ext uri="{FF2B5EF4-FFF2-40B4-BE49-F238E27FC236}">
                        <a16:creationId xmlns:a16="http://schemas.microsoft.com/office/drawing/2014/main" id="{AEF9A860-7F86-863D-3D1D-9643572C8702}"/>
                      </a:ext>
                    </a:extLst>
                  </p:cNvPr>
                  <p:cNvSpPr/>
                  <p:nvPr/>
                </p:nvSpPr>
                <p:spPr>
                  <a:xfrm>
                    <a:off x="14916522" y="9901574"/>
                    <a:ext cx="481977" cy="161539"/>
                  </a:xfrm>
                  <a:custGeom>
                    <a:avLst/>
                    <a:gdLst/>
                    <a:ahLst/>
                    <a:cxnLst/>
                    <a:rect l="l" t="t" r="r" b="b"/>
                    <a:pathLst>
                      <a:path w="481977" h="161539" extrusionOk="0">
                        <a:moveTo>
                          <a:pt x="477024" y="161540"/>
                        </a:moveTo>
                        <a:lnTo>
                          <a:pt x="481977" y="102198"/>
                        </a:lnTo>
                        <a:cubicBezTo>
                          <a:pt x="481977" y="47802"/>
                          <a:pt x="439061" y="1648"/>
                          <a:pt x="384591" y="0"/>
                        </a:cubicBezTo>
                        <a:lnTo>
                          <a:pt x="97385" y="0"/>
                        </a:lnTo>
                        <a:cubicBezTo>
                          <a:pt x="44567" y="0"/>
                          <a:pt x="0" y="47802"/>
                          <a:pt x="0" y="102198"/>
                        </a:cubicBezTo>
                        <a:cubicBezTo>
                          <a:pt x="0" y="102198"/>
                          <a:pt x="0" y="105495"/>
                          <a:pt x="0" y="107144"/>
                        </a:cubicBezTo>
                        <a:lnTo>
                          <a:pt x="3301" y="16154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5" name="Google Shape;985;p83">
                    <a:extLst>
                      <a:ext uri="{FF2B5EF4-FFF2-40B4-BE49-F238E27FC236}">
                        <a16:creationId xmlns:a16="http://schemas.microsoft.com/office/drawing/2014/main" id="{6DA70905-987A-BC90-1487-3AE2337FC887}"/>
                      </a:ext>
                    </a:extLst>
                  </p:cNvPr>
                  <p:cNvSpPr/>
                  <p:nvPr/>
                </p:nvSpPr>
                <p:spPr>
                  <a:xfrm>
                    <a:off x="15066727" y="9654319"/>
                    <a:ext cx="181566" cy="181320"/>
                  </a:xfrm>
                  <a:custGeom>
                    <a:avLst/>
                    <a:gdLst/>
                    <a:ahLst/>
                    <a:cxnLst/>
                    <a:rect l="l" t="t" r="r" b="b"/>
                    <a:pathLst>
                      <a:path w="181566" h="181320" extrusionOk="0">
                        <a:moveTo>
                          <a:pt x="90783" y="181320"/>
                        </a:moveTo>
                        <a:cubicBezTo>
                          <a:pt x="39615" y="181320"/>
                          <a:pt x="0" y="140111"/>
                          <a:pt x="0" y="90660"/>
                        </a:cubicBezTo>
                        <a:cubicBezTo>
                          <a:pt x="0" y="41209"/>
                          <a:pt x="41265" y="0"/>
                          <a:pt x="90783" y="0"/>
                        </a:cubicBezTo>
                        <a:cubicBezTo>
                          <a:pt x="140301" y="0"/>
                          <a:pt x="181567" y="41209"/>
                          <a:pt x="181567" y="90660"/>
                        </a:cubicBezTo>
                        <a:cubicBezTo>
                          <a:pt x="181567" y="140111"/>
                          <a:pt x="140301"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nvGrpSpPr>
              <p:cNvPr id="986" name="Google Shape;986;p83">
                <a:extLst>
                  <a:ext uri="{FF2B5EF4-FFF2-40B4-BE49-F238E27FC236}">
                    <a16:creationId xmlns:a16="http://schemas.microsoft.com/office/drawing/2014/main" id="{1AC75B7F-9E3C-CC4A-ED3A-36A660F83A35}"/>
                  </a:ext>
                </a:extLst>
              </p:cNvPr>
              <p:cNvGrpSpPr/>
              <p:nvPr/>
            </p:nvGrpSpPr>
            <p:grpSpPr>
              <a:xfrm>
                <a:off x="14959438" y="9083983"/>
                <a:ext cx="427507" cy="519235"/>
                <a:chOff x="14959438" y="9083983"/>
                <a:chExt cx="427507" cy="519235"/>
              </a:xfrm>
            </p:grpSpPr>
            <p:sp>
              <p:nvSpPr>
                <p:cNvPr id="987" name="Google Shape;987;p83">
                  <a:extLst>
                    <a:ext uri="{FF2B5EF4-FFF2-40B4-BE49-F238E27FC236}">
                      <a16:creationId xmlns:a16="http://schemas.microsoft.com/office/drawing/2014/main" id="{46C46EB2-86CF-4125-C281-744D89051D19}"/>
                    </a:ext>
                  </a:extLst>
                </p:cNvPr>
                <p:cNvSpPr/>
                <p:nvPr/>
              </p:nvSpPr>
              <p:spPr>
                <a:xfrm>
                  <a:off x="14959438" y="9204314"/>
                  <a:ext cx="399446" cy="398904"/>
                </a:xfrm>
                <a:custGeom>
                  <a:avLst/>
                  <a:gdLst/>
                  <a:ahLst/>
                  <a:cxnLst/>
                  <a:rect l="l" t="t" r="r" b="b"/>
                  <a:pathLst>
                    <a:path w="399446" h="398904" extrusionOk="0">
                      <a:moveTo>
                        <a:pt x="399447" y="199452"/>
                      </a:moveTo>
                      <a:cubicBezTo>
                        <a:pt x="399447" y="309606"/>
                        <a:pt x="310027" y="398904"/>
                        <a:pt x="199724" y="398904"/>
                      </a:cubicBezTo>
                      <a:cubicBezTo>
                        <a:pt x="89420" y="398904"/>
                        <a:pt x="1" y="309606"/>
                        <a:pt x="1" y="199452"/>
                      </a:cubicBezTo>
                      <a:cubicBezTo>
                        <a:pt x="1" y="89298"/>
                        <a:pt x="89420" y="1"/>
                        <a:pt x="199724" y="1"/>
                      </a:cubicBezTo>
                      <a:cubicBezTo>
                        <a:pt x="310027" y="1"/>
                        <a:pt x="399447" y="89298"/>
                        <a:pt x="399447" y="199452"/>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8" name="Google Shape;988;p83">
                  <a:extLst>
                    <a:ext uri="{FF2B5EF4-FFF2-40B4-BE49-F238E27FC236}">
                      <a16:creationId xmlns:a16="http://schemas.microsoft.com/office/drawing/2014/main" id="{289E82D9-C5F9-F6BE-9BEC-EAFAC67BF601}"/>
                    </a:ext>
                  </a:extLst>
                </p:cNvPr>
                <p:cNvSpPr/>
                <p:nvPr/>
              </p:nvSpPr>
              <p:spPr>
                <a:xfrm>
                  <a:off x="15013908" y="9258710"/>
                  <a:ext cx="290506" cy="290112"/>
                </a:xfrm>
                <a:custGeom>
                  <a:avLst/>
                  <a:gdLst/>
                  <a:ahLst/>
                  <a:cxnLst/>
                  <a:rect l="l" t="t" r="r" b="b"/>
                  <a:pathLst>
                    <a:path w="290506" h="290112" extrusionOk="0">
                      <a:moveTo>
                        <a:pt x="290507" y="145056"/>
                      </a:moveTo>
                      <a:cubicBezTo>
                        <a:pt x="290507" y="225169"/>
                        <a:pt x="225475" y="290112"/>
                        <a:pt x="145254" y="290112"/>
                      </a:cubicBezTo>
                      <a:cubicBezTo>
                        <a:pt x="65032" y="290112"/>
                        <a:pt x="1" y="225169"/>
                        <a:pt x="1" y="145056"/>
                      </a:cubicBezTo>
                      <a:cubicBezTo>
                        <a:pt x="1" y="64944"/>
                        <a:pt x="65032" y="0"/>
                        <a:pt x="145254" y="0"/>
                      </a:cubicBezTo>
                      <a:cubicBezTo>
                        <a:pt x="225475" y="0"/>
                        <a:pt x="290507" y="64944"/>
                        <a:pt x="290507" y="14505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9" name="Google Shape;989;p83">
                  <a:extLst>
                    <a:ext uri="{FF2B5EF4-FFF2-40B4-BE49-F238E27FC236}">
                      <a16:creationId xmlns:a16="http://schemas.microsoft.com/office/drawing/2014/main" id="{58BF745E-7EED-32F7-E9F1-01DC93106059}"/>
                    </a:ext>
                  </a:extLst>
                </p:cNvPr>
                <p:cNvSpPr/>
                <p:nvPr/>
              </p:nvSpPr>
              <p:spPr>
                <a:xfrm>
                  <a:off x="15070029" y="9083983"/>
                  <a:ext cx="87481" cy="118682"/>
                </a:xfrm>
                <a:custGeom>
                  <a:avLst/>
                  <a:gdLst/>
                  <a:ahLst/>
                  <a:cxnLst/>
                  <a:rect l="l" t="t" r="r" b="b"/>
                  <a:pathLst>
                    <a:path w="87481" h="118682" extrusionOk="0">
                      <a:moveTo>
                        <a:pt x="0" y="0"/>
                      </a:moveTo>
                      <a:cubicBezTo>
                        <a:pt x="4952" y="37912"/>
                        <a:pt x="24759" y="85715"/>
                        <a:pt x="87482" y="11868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990" name="Google Shape;990;p83">
                  <a:extLst>
                    <a:ext uri="{FF2B5EF4-FFF2-40B4-BE49-F238E27FC236}">
                      <a16:creationId xmlns:a16="http://schemas.microsoft.com/office/drawing/2014/main" id="{89DFBB0E-6874-F1FB-5283-EEFA0D52CED1}"/>
                    </a:ext>
                  </a:extLst>
                </p:cNvPr>
                <p:cNvGrpSpPr/>
                <p:nvPr/>
              </p:nvGrpSpPr>
              <p:grpSpPr>
                <a:xfrm>
                  <a:off x="15159161" y="9137149"/>
                  <a:ext cx="227784" cy="103437"/>
                  <a:chOff x="15159161" y="9137149"/>
                  <a:chExt cx="227784" cy="103437"/>
                </a:xfrm>
              </p:grpSpPr>
              <p:sp>
                <p:nvSpPr>
                  <p:cNvPr id="991" name="Google Shape;991;p83">
                    <a:extLst>
                      <a:ext uri="{FF2B5EF4-FFF2-40B4-BE49-F238E27FC236}">
                        <a16:creationId xmlns:a16="http://schemas.microsoft.com/office/drawing/2014/main" id="{9920C229-2725-C4F6-E595-AA263F827ED0}"/>
                      </a:ext>
                    </a:extLst>
                  </p:cNvPr>
                  <p:cNvSpPr/>
                  <p:nvPr/>
                </p:nvSpPr>
                <p:spPr>
                  <a:xfrm>
                    <a:off x="15159162" y="9137149"/>
                    <a:ext cx="227783" cy="103437"/>
                  </a:xfrm>
                  <a:custGeom>
                    <a:avLst/>
                    <a:gdLst/>
                    <a:ahLst/>
                    <a:cxnLst/>
                    <a:rect l="l" t="t" r="r" b="b"/>
                    <a:pathLst>
                      <a:path w="227783" h="103437" extrusionOk="0">
                        <a:moveTo>
                          <a:pt x="0" y="67165"/>
                        </a:moveTo>
                        <a:cubicBezTo>
                          <a:pt x="0" y="67165"/>
                          <a:pt x="84180" y="-63055"/>
                          <a:pt x="227783" y="39144"/>
                        </a:cubicBezTo>
                        <a:cubicBezTo>
                          <a:pt x="227783" y="39144"/>
                          <a:pt x="140301" y="162771"/>
                          <a:pt x="0" y="67165"/>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92" name="Google Shape;992;p83">
                    <a:extLst>
                      <a:ext uri="{FF2B5EF4-FFF2-40B4-BE49-F238E27FC236}">
                        <a16:creationId xmlns:a16="http://schemas.microsoft.com/office/drawing/2014/main" id="{0CC3BA43-62E5-6BE7-7BA3-7CA532D32876}"/>
                      </a:ext>
                    </a:extLst>
                  </p:cNvPr>
                  <p:cNvSpPr/>
                  <p:nvPr/>
                </p:nvSpPr>
                <p:spPr>
                  <a:xfrm>
                    <a:off x="15159161" y="9176292"/>
                    <a:ext cx="227783" cy="28022"/>
                  </a:xfrm>
                  <a:custGeom>
                    <a:avLst/>
                    <a:gdLst/>
                    <a:ahLst/>
                    <a:cxnLst/>
                    <a:rect l="l" t="t" r="r" b="b"/>
                    <a:pathLst>
                      <a:path w="227783" h="28022" extrusionOk="0">
                        <a:moveTo>
                          <a:pt x="227784" y="0"/>
                        </a:moveTo>
                        <a:lnTo>
                          <a:pt x="0" y="2802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993" name="Google Shape;993;p83">
                  <a:extLst>
                    <a:ext uri="{FF2B5EF4-FFF2-40B4-BE49-F238E27FC236}">
                      <a16:creationId xmlns:a16="http://schemas.microsoft.com/office/drawing/2014/main" id="{468BB1D7-1453-523F-BED0-B439523758A0}"/>
                    </a:ext>
                  </a:extLst>
                </p:cNvPr>
                <p:cNvGrpSpPr/>
                <p:nvPr/>
              </p:nvGrpSpPr>
              <p:grpSpPr>
                <a:xfrm>
                  <a:off x="15157511" y="9291678"/>
                  <a:ext cx="16506" cy="222529"/>
                  <a:chOff x="15157511" y="9291678"/>
                  <a:chExt cx="16506" cy="222529"/>
                </a:xfrm>
              </p:grpSpPr>
              <p:sp>
                <p:nvSpPr>
                  <p:cNvPr id="994" name="Google Shape;994;p83">
                    <a:extLst>
                      <a:ext uri="{FF2B5EF4-FFF2-40B4-BE49-F238E27FC236}">
                        <a16:creationId xmlns:a16="http://schemas.microsoft.com/office/drawing/2014/main" id="{6A9F298C-DB3E-2FD3-F0EE-5882C93D5A5B}"/>
                      </a:ext>
                    </a:extLst>
                  </p:cNvPr>
                  <p:cNvSpPr/>
                  <p:nvPr/>
                </p:nvSpPr>
                <p:spPr>
                  <a:xfrm>
                    <a:off x="15157511" y="9291678"/>
                    <a:ext cx="16506" cy="36264"/>
                  </a:xfrm>
                  <a:custGeom>
                    <a:avLst/>
                    <a:gdLst/>
                    <a:ahLst/>
                    <a:cxnLst/>
                    <a:rect l="l" t="t" r="r" b="b"/>
                    <a:pathLst>
                      <a:path w="16506" h="36264" extrusionOk="0">
                        <a:moveTo>
                          <a:pt x="0" y="0"/>
                        </a:moveTo>
                        <a:lnTo>
                          <a:pt x="0" y="36264"/>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95" name="Google Shape;995;p83">
                    <a:extLst>
                      <a:ext uri="{FF2B5EF4-FFF2-40B4-BE49-F238E27FC236}">
                        <a16:creationId xmlns:a16="http://schemas.microsoft.com/office/drawing/2014/main" id="{340AC317-50AB-5AC0-20AE-CC72D9672DAE}"/>
                      </a:ext>
                    </a:extLst>
                  </p:cNvPr>
                  <p:cNvSpPr/>
                  <p:nvPr/>
                </p:nvSpPr>
                <p:spPr>
                  <a:xfrm>
                    <a:off x="15157511" y="9477943"/>
                    <a:ext cx="16506" cy="36264"/>
                  </a:xfrm>
                  <a:custGeom>
                    <a:avLst/>
                    <a:gdLst/>
                    <a:ahLst/>
                    <a:cxnLst/>
                    <a:rect l="l" t="t" r="r" b="b"/>
                    <a:pathLst>
                      <a:path w="16506" h="36264" extrusionOk="0">
                        <a:moveTo>
                          <a:pt x="0" y="0"/>
                        </a:moveTo>
                        <a:lnTo>
                          <a:pt x="0" y="36264"/>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sp>
          <p:nvSpPr>
            <p:cNvPr id="996" name="Google Shape;996;p83">
              <a:extLst>
                <a:ext uri="{FF2B5EF4-FFF2-40B4-BE49-F238E27FC236}">
                  <a16:creationId xmlns:a16="http://schemas.microsoft.com/office/drawing/2014/main" id="{6C2F8094-BD6B-DED0-AC0A-919524C5CBDE}"/>
                </a:ext>
              </a:extLst>
            </p:cNvPr>
            <p:cNvSpPr txBox="1"/>
            <p:nvPr/>
          </p:nvSpPr>
          <p:spPr>
            <a:xfrm>
              <a:off x="1017779" y="3438770"/>
              <a:ext cx="702164" cy="861087"/>
            </a:xfrm>
            <a:prstGeom prst="rect">
              <a:avLst/>
            </a:prstGeom>
            <a:noFill/>
            <a:ln>
              <a:noFill/>
            </a:ln>
          </p:spPr>
          <p:txBody>
            <a:bodyPr spcFirstLastPara="1" wrap="square" lIns="91426" tIns="45700" rIns="91426" bIns="45700" anchor="t" anchorCtr="0">
              <a:normAutofit/>
            </a:bodyPr>
            <a:lstStyle/>
            <a:p>
              <a:pPr>
                <a:lnSpc>
                  <a:spcPct val="120666"/>
                </a:lnSpc>
              </a:pPr>
              <a:r>
                <a:rPr lang="it" sz="3001">
                  <a:solidFill>
                    <a:schemeClr val="lt1"/>
                  </a:solidFill>
                  <a:latin typeface="Calibri"/>
                  <a:ea typeface="Calibri"/>
                  <a:cs typeface="Calibri"/>
                  <a:sym typeface="Calibri"/>
                </a:rPr>
                <a:t>€</a:t>
              </a:r>
              <a:endParaRPr sz="1401"/>
            </a:p>
          </p:txBody>
        </p:sp>
      </p:grpSp>
    </p:spTree>
    <p:extLst>
      <p:ext uri="{BB962C8B-B14F-4D97-AF65-F5344CB8AC3E}">
        <p14:creationId xmlns:p14="http://schemas.microsoft.com/office/powerpoint/2010/main" val="10862980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2E8415CF-A063-FEC6-0E39-B54FA3815A05}"/>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940BF337-BAF6-799D-FB24-58735638FF05}"/>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07919300-4BEC-8564-499C-46E3A675714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41</a:t>
            </a:fld>
            <a:endParaRPr/>
          </a:p>
        </p:txBody>
      </p:sp>
      <p:sp>
        <p:nvSpPr>
          <p:cNvPr id="460" name="Google Shape;460;p68">
            <a:extLst>
              <a:ext uri="{FF2B5EF4-FFF2-40B4-BE49-F238E27FC236}">
                <a16:creationId xmlns:a16="http://schemas.microsoft.com/office/drawing/2014/main" id="{55A46BE9-56F6-ED4C-9C04-A47985CC4D90}"/>
              </a:ext>
            </a:extLst>
          </p:cNvPr>
          <p:cNvSpPr txBox="1"/>
          <p:nvPr/>
        </p:nvSpPr>
        <p:spPr>
          <a:xfrm>
            <a:off x="2501154" y="2175299"/>
            <a:ext cx="6163559" cy="2687879"/>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Key components of a sustainable business model:</a:t>
            </a:r>
          </a:p>
          <a:p>
            <a:pPr marL="285750" indent="-285750">
              <a:buFont typeface="Wingdings" pitchFamily="2" charset="2"/>
              <a:buChar char="v"/>
            </a:pPr>
            <a:endParaRPr lang="en-GB" sz="14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Environmental sustainability</a:t>
            </a:r>
            <a:r>
              <a:rPr lang="en-GB" dirty="0">
                <a:solidFill>
                  <a:schemeClr val="tx2">
                    <a:lumMod val="50000"/>
                  </a:schemeClr>
                </a:solidFill>
                <a:latin typeface="Calibri" panose="020F0502020204030204" pitchFamily="34" charset="0"/>
                <a:cs typeface="Calibri" panose="020F0502020204030204" pitchFamily="34" charset="0"/>
              </a:rPr>
              <a:t>: minimizing the environmental impact of business activities </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Social responsibility</a:t>
            </a:r>
            <a:r>
              <a:rPr lang="en-GB" dirty="0">
                <a:solidFill>
                  <a:schemeClr val="tx2">
                    <a:lumMod val="50000"/>
                  </a:schemeClr>
                </a:solidFill>
                <a:latin typeface="Calibri" panose="020F0502020204030204" pitchFamily="34" charset="0"/>
                <a:cs typeface="Calibri" panose="020F0502020204030204" pitchFamily="34" charset="0"/>
              </a:rPr>
              <a:t>: prioritizing the well-being of people, including employees, customers, and communities. </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Economic viability</a:t>
            </a:r>
            <a:r>
              <a:rPr lang="en-GB" dirty="0">
                <a:solidFill>
                  <a:schemeClr val="tx2">
                    <a:lumMod val="50000"/>
                  </a:schemeClr>
                </a:solidFill>
                <a:latin typeface="Calibri" panose="020F0502020204030204" pitchFamily="34" charset="0"/>
                <a:cs typeface="Calibri" panose="020F0502020204030204" pitchFamily="34" charset="0"/>
              </a:rPr>
              <a:t>: generating profits and maintaining financial stability while adhering to sustainability principles.</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Long-term perspective</a:t>
            </a:r>
            <a:r>
              <a:rPr lang="en-GB" dirty="0">
                <a:solidFill>
                  <a:schemeClr val="tx2">
                    <a:lumMod val="50000"/>
                  </a:schemeClr>
                </a:solidFill>
                <a:latin typeface="Calibri" panose="020F0502020204030204" pitchFamily="34" charset="0"/>
                <a:cs typeface="Calibri" panose="020F0502020204030204" pitchFamily="34" charset="0"/>
              </a:rPr>
              <a:t>: focusing on creating enduring value rather than pursuing short-term gains at the expense of future generations.</a:t>
            </a:r>
          </a:p>
          <a:p>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E4F0793D-96DF-175C-8256-901E4007DAB5}"/>
              </a:ext>
            </a:extLst>
          </p:cNvPr>
          <p:cNvSpPr/>
          <p:nvPr/>
        </p:nvSpPr>
        <p:spPr>
          <a:xfrm>
            <a:off x="2504953" y="530657"/>
            <a:ext cx="6217683"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A sustainable business model is a framework or approach that integrates economic, environmental, and social considerations into the core of its operations and decision-making processes.</a:t>
            </a:r>
          </a:p>
          <a:p>
            <a:endParaRPr lang="en-GB" sz="1200" dirty="0">
              <a:solidFill>
                <a:srgbClr val="92D050"/>
              </a:solidFill>
              <a:latin typeface="Calibri" panose="020F0502020204030204" pitchFamily="34" charset="0"/>
              <a:cs typeface="Calibri" panose="020F0502020204030204" pitchFamily="34" charset="0"/>
            </a:endParaRPr>
          </a:p>
          <a:p>
            <a:r>
              <a:rPr lang="en-GB" sz="1600" dirty="0">
                <a:solidFill>
                  <a:srgbClr val="92D050"/>
                </a:solidFill>
                <a:latin typeface="Calibri" panose="020F0502020204030204" pitchFamily="34" charset="0"/>
                <a:cs typeface="Calibri" panose="020F0502020204030204" pitchFamily="34" charset="0"/>
              </a:rPr>
              <a:t>How?</a:t>
            </a:r>
          </a:p>
          <a:p>
            <a:r>
              <a:rPr lang="en-GB" dirty="0">
                <a:solidFill>
                  <a:schemeClr val="tx2">
                    <a:lumMod val="50000"/>
                  </a:schemeClr>
                </a:solidFill>
                <a:latin typeface="Calibri" panose="020F0502020204030204" pitchFamily="34" charset="0"/>
                <a:cs typeface="Calibri" panose="020F0502020204030204" pitchFamily="34" charset="0"/>
              </a:rPr>
              <a:t>By balancing economic prosperity with social equity and environmental stewardship</a:t>
            </a:r>
          </a:p>
          <a:p>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3" name="Google Shape;379;p64">
            <a:extLst>
              <a:ext uri="{FF2B5EF4-FFF2-40B4-BE49-F238E27FC236}">
                <a16:creationId xmlns:a16="http://schemas.microsoft.com/office/drawing/2014/main" id="{C7120DAF-6043-69BC-C85D-84D0C7A284A2}"/>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AE718F97-D8AE-1FE2-D9B9-9FC8C240193C}"/>
              </a:ext>
            </a:extLst>
          </p:cNvPr>
          <p:cNvSpPr txBox="1">
            <a:spLocks/>
          </p:cNvSpPr>
          <p:nvPr/>
        </p:nvSpPr>
        <p:spPr>
          <a:xfrm>
            <a:off x="190232" y="1752352"/>
            <a:ext cx="2140593"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What</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Are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We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Talking</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About</a:t>
            </a:r>
            <a:r>
              <a:rPr lang="sv-SE" sz="2400" dirty="0">
                <a:latin typeface="Calibri" panose="020F0502020204030204" pitchFamily="34" charset="0"/>
                <a:cs typeface="Calibri" panose="020F0502020204030204" pitchFamily="34" charset="0"/>
              </a:rPr>
              <a:t>?</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5" name="Google Shape;457;p68">
            <a:extLst>
              <a:ext uri="{FF2B5EF4-FFF2-40B4-BE49-F238E27FC236}">
                <a16:creationId xmlns:a16="http://schemas.microsoft.com/office/drawing/2014/main" id="{2E63CB16-9359-CE3B-F083-9183CB936079}"/>
              </a:ext>
            </a:extLst>
          </p:cNvPr>
          <p:cNvSpPr txBox="1">
            <a:spLocks/>
          </p:cNvSpPr>
          <p:nvPr/>
        </p:nvSpPr>
        <p:spPr>
          <a:xfrm>
            <a:off x="362552" y="717876"/>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5DC3E5CE-01C7-E912-CC63-816B961C9365}"/>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324344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2D5A1C1A-5FE0-A6AA-713F-4A63CD65A698}"/>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5F5008B-F420-119C-6309-73E5C1D4E062}"/>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4091B74B-F0C6-7B03-BFB3-01F4A854E1F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42</a:t>
            </a:fld>
            <a:endParaRPr/>
          </a:p>
        </p:txBody>
      </p:sp>
      <p:sp>
        <p:nvSpPr>
          <p:cNvPr id="460" name="Google Shape;460;p68">
            <a:extLst>
              <a:ext uri="{FF2B5EF4-FFF2-40B4-BE49-F238E27FC236}">
                <a16:creationId xmlns:a16="http://schemas.microsoft.com/office/drawing/2014/main" id="{75463C35-CC23-E7AB-E51E-096BABE640B8}"/>
              </a:ext>
            </a:extLst>
          </p:cNvPr>
          <p:cNvSpPr txBox="1"/>
          <p:nvPr/>
        </p:nvSpPr>
        <p:spPr>
          <a:xfrm>
            <a:off x="2521058" y="706335"/>
            <a:ext cx="6144647" cy="3918985"/>
          </a:xfrm>
          <a:prstGeom prst="rect">
            <a:avLst/>
          </a:prstGeom>
          <a:noFill/>
          <a:ln>
            <a:noFill/>
          </a:ln>
        </p:spPr>
        <p:txBody>
          <a:bodyPr spcFirstLastPara="1" wrap="square" lIns="0" tIns="10124" rIns="0" bIns="0" anchor="t" anchorCtr="0">
            <a:spAutoFit/>
          </a:bodyPr>
          <a:lstStyle/>
          <a:p>
            <a:r>
              <a:rPr lang="en-GB" sz="1600" b="1" dirty="0">
                <a:solidFill>
                  <a:srgbClr val="8ECC4E"/>
                </a:solidFill>
                <a:latin typeface="Calibri" panose="020F0502020204030204" pitchFamily="34" charset="0"/>
                <a:cs typeface="Calibri" panose="020F0502020204030204" pitchFamily="34" charset="0"/>
              </a:rPr>
              <a:t>Key Components Of A Traditional Business Model:</a:t>
            </a:r>
          </a:p>
          <a:p>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Profit Maximization: </a:t>
            </a:r>
            <a:r>
              <a:rPr lang="en-GB" sz="1600" dirty="0">
                <a:solidFill>
                  <a:schemeClr val="tx2">
                    <a:lumMod val="50000"/>
                  </a:schemeClr>
                </a:solidFill>
                <a:latin typeface="Calibri" panose="020F0502020204030204" pitchFamily="34" charset="0"/>
                <a:cs typeface="Calibri" panose="020F0502020204030204" pitchFamily="34" charset="0"/>
              </a:rPr>
              <a:t>generating profits and maximizing shareholder returns</a:t>
            </a: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Cost Efficiency: </a:t>
            </a:r>
            <a:r>
              <a:rPr lang="en-GB" sz="1600" dirty="0">
                <a:solidFill>
                  <a:schemeClr val="tx2">
                    <a:lumMod val="50000"/>
                  </a:schemeClr>
                </a:solidFill>
                <a:latin typeface="Calibri" panose="020F0502020204030204" pitchFamily="34" charset="0"/>
                <a:cs typeface="Calibri" panose="020F0502020204030204" pitchFamily="34" charset="0"/>
              </a:rPr>
              <a:t>prioritizing cost efficiency and operational effectiveness to improve profitability</a:t>
            </a: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Competitive Advantage: </a:t>
            </a:r>
            <a:r>
              <a:rPr lang="en-GB" sz="1600" dirty="0">
                <a:solidFill>
                  <a:schemeClr val="tx2">
                    <a:lumMod val="50000"/>
                  </a:schemeClr>
                </a:solidFill>
                <a:latin typeface="Calibri" panose="020F0502020204030204" pitchFamily="34" charset="0"/>
                <a:cs typeface="Calibri" panose="020F0502020204030204" pitchFamily="34" charset="0"/>
              </a:rPr>
              <a:t>gaining a competitive edge in the market through factors such as product differentiation, branding, pricing strategies, and market positioning</a:t>
            </a: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Growth Orientation: </a:t>
            </a:r>
            <a:r>
              <a:rPr lang="en-GB" sz="1600" dirty="0">
                <a:solidFill>
                  <a:schemeClr val="tx2">
                    <a:lumMod val="50000"/>
                  </a:schemeClr>
                </a:solidFill>
                <a:latin typeface="Calibri" panose="020F0502020204030204" pitchFamily="34" charset="0"/>
                <a:cs typeface="Calibri" panose="020F0502020204030204" pitchFamily="34" charset="0"/>
              </a:rPr>
              <a:t>aiming to expand their market share, increase revenues, and enter new markets or product lines to drive growth.</a:t>
            </a: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Stakeholder Primacy: </a:t>
            </a:r>
            <a:r>
              <a:rPr lang="en-GB" sz="1600" dirty="0">
                <a:solidFill>
                  <a:schemeClr val="tx2">
                    <a:lumMod val="50000"/>
                  </a:schemeClr>
                </a:solidFill>
                <a:latin typeface="Calibri" panose="020F0502020204030204" pitchFamily="34" charset="0"/>
                <a:cs typeface="Calibri" panose="020F0502020204030204" pitchFamily="34" charset="0"/>
              </a:rPr>
              <a:t>shareholders holding primary importance</a:t>
            </a:r>
          </a:p>
          <a:p>
            <a:pPr marL="285750" indent="-285750">
              <a:spcAft>
                <a:spcPts val="600"/>
              </a:spcAft>
              <a:buClr>
                <a:srgbClr val="8ECC4E"/>
              </a:buClr>
              <a:buFont typeface="Wingdings" pitchFamily="2" charset="2"/>
              <a:buChar char="v"/>
            </a:pPr>
            <a:r>
              <a:rPr lang="en-GB" sz="1600" i="1" dirty="0">
                <a:solidFill>
                  <a:schemeClr val="tx2">
                    <a:lumMod val="50000"/>
                  </a:schemeClr>
                </a:solidFill>
                <a:latin typeface="Calibri" panose="020F0502020204030204" pitchFamily="34" charset="0"/>
                <a:cs typeface="Calibri" panose="020F0502020204030204" pitchFamily="34" charset="0"/>
              </a:rPr>
              <a:t>Limited Focus on Environmental and Social Impact: </a:t>
            </a:r>
            <a:r>
              <a:rPr lang="en-GB" sz="1600" dirty="0">
                <a:solidFill>
                  <a:schemeClr val="tx2">
                    <a:lumMod val="50000"/>
                  </a:schemeClr>
                </a:solidFill>
                <a:latin typeface="Calibri" panose="020F0502020204030204" pitchFamily="34" charset="0"/>
                <a:cs typeface="Calibri" panose="020F0502020204030204" pitchFamily="34" charset="0"/>
              </a:rPr>
              <a:t>addressing environmental and social is often secondary to financial objectives</a:t>
            </a:r>
            <a:endParaRPr lang="en-GB" sz="1600" b="1" dirty="0">
              <a:solidFill>
                <a:schemeClr val="tx2">
                  <a:lumMod val="50000"/>
                </a:schemeClr>
              </a:solidFill>
              <a:latin typeface="Calibri" panose="020F0502020204030204" pitchFamily="34" charset="0"/>
              <a:cs typeface="Calibri" panose="020F0502020204030204" pitchFamily="34" charset="0"/>
            </a:endParaRPr>
          </a:p>
        </p:txBody>
      </p:sp>
      <p:sp>
        <p:nvSpPr>
          <p:cNvPr id="4" name="Google Shape;379;p64">
            <a:extLst>
              <a:ext uri="{FF2B5EF4-FFF2-40B4-BE49-F238E27FC236}">
                <a16:creationId xmlns:a16="http://schemas.microsoft.com/office/drawing/2014/main" id="{CB40144A-751D-C71F-3BDD-53B773334D04}"/>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0D416364-9245-FD67-DC33-977F69017080}"/>
              </a:ext>
            </a:extLst>
          </p:cNvPr>
          <p:cNvSpPr txBox="1">
            <a:spLocks/>
          </p:cNvSpPr>
          <p:nvPr/>
        </p:nvSpPr>
        <p:spPr>
          <a:xfrm>
            <a:off x="222364" y="1744914"/>
            <a:ext cx="2113432"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What</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Are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We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Talking</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About</a:t>
            </a:r>
            <a:r>
              <a:rPr lang="sv-SE" sz="2400" dirty="0">
                <a:latin typeface="Calibri" panose="020F0502020204030204" pitchFamily="34" charset="0"/>
                <a:cs typeface="Calibri" panose="020F0502020204030204" pitchFamily="34" charset="0"/>
              </a:rPr>
              <a:t>?</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240D8425-0E1D-B942-BB64-E97C350396A4}"/>
              </a:ext>
            </a:extLst>
          </p:cNvPr>
          <p:cNvSpPr txBox="1">
            <a:spLocks/>
          </p:cNvSpPr>
          <p:nvPr/>
        </p:nvSpPr>
        <p:spPr>
          <a:xfrm>
            <a:off x="363435"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7" name="Google Shape;458;p68">
            <a:extLst>
              <a:ext uri="{FF2B5EF4-FFF2-40B4-BE49-F238E27FC236}">
                <a16:creationId xmlns:a16="http://schemas.microsoft.com/office/drawing/2014/main" id="{D88B568F-84CD-E23B-E53A-2322CBA0BA11}"/>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560383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95B2E0CE-0291-D577-43C2-A143B6DEACC3}"/>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3617ADF-9678-5B57-E93D-BBAF6DB83996}"/>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3CC8B64A-714B-CB45-3262-6A66B1E70AF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43</a:t>
            </a:fld>
            <a:endParaRPr/>
          </a:p>
        </p:txBody>
      </p:sp>
      <p:sp>
        <p:nvSpPr>
          <p:cNvPr id="460" name="Google Shape;460;p68">
            <a:extLst>
              <a:ext uri="{FF2B5EF4-FFF2-40B4-BE49-F238E27FC236}">
                <a16:creationId xmlns:a16="http://schemas.microsoft.com/office/drawing/2014/main" id="{B01EFDA1-EAA4-A990-28F7-F01A86AAF529}"/>
              </a:ext>
            </a:extLst>
          </p:cNvPr>
          <p:cNvSpPr txBox="1"/>
          <p:nvPr/>
        </p:nvSpPr>
        <p:spPr>
          <a:xfrm>
            <a:off x="2646024" y="2292338"/>
            <a:ext cx="2973558" cy="1826105"/>
          </a:xfrm>
          <a:prstGeom prst="rect">
            <a:avLst/>
          </a:prstGeom>
          <a:noFill/>
          <a:ln>
            <a:noFill/>
          </a:ln>
        </p:spPr>
        <p:txBody>
          <a:bodyPr spcFirstLastPara="1" wrap="square" lIns="0" tIns="10124" rIns="0" bIns="0" anchor="t" anchorCtr="0">
            <a:spAutoFit/>
          </a:bodyPr>
          <a:lstStyle/>
          <a:p>
            <a:r>
              <a:rPr lang="en-GB" b="1" dirty="0">
                <a:solidFill>
                  <a:schemeClr val="tx2">
                    <a:lumMod val="50000"/>
                  </a:schemeClr>
                </a:solidFill>
                <a:latin typeface="Calibri" panose="020F0502020204030204" pitchFamily="34" charset="0"/>
                <a:cs typeface="Calibri" panose="020F0502020204030204" pitchFamily="34" charset="0"/>
              </a:rPr>
              <a:t>Key principles of the circular economy:</a:t>
            </a:r>
          </a:p>
          <a:p>
            <a:endParaRPr lang="en-GB"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Designing out waste and pollution</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Keeping products and materials in use</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Regenerating natural systems</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Shifting to renewable energy</a:t>
            </a:r>
            <a:endParaRPr lang="en-GB"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0F0E9F51-AF56-EE6A-414B-416AB01E9B25}"/>
              </a:ext>
            </a:extLst>
          </p:cNvPr>
          <p:cNvSpPr/>
          <p:nvPr/>
        </p:nvSpPr>
        <p:spPr>
          <a:xfrm>
            <a:off x="2646024" y="530657"/>
            <a:ext cx="6076612" cy="57352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The circular economy is a model of production and consumption that aims to minimize waste and make the most of resources.</a:t>
            </a:r>
          </a:p>
          <a:p>
            <a:endParaRPr lang="en-GB" sz="1200" dirty="0">
              <a:solidFill>
                <a:srgbClr val="92D050"/>
              </a:solidFill>
              <a:latin typeface="Calibri" panose="020F0502020204030204" pitchFamily="34" charset="0"/>
              <a:cs typeface="Calibri" panose="020F0502020204030204" pitchFamily="34" charset="0"/>
            </a:endParaRPr>
          </a:p>
          <a:p>
            <a:r>
              <a:rPr lang="en-GB" sz="1600" dirty="0">
                <a:solidFill>
                  <a:srgbClr val="92D050"/>
                </a:solidFill>
                <a:latin typeface="Calibri" panose="020F0502020204030204" pitchFamily="34" charset="0"/>
                <a:cs typeface="Calibri" panose="020F0502020204030204" pitchFamily="34" charset="0"/>
              </a:rPr>
              <a:t>How?</a:t>
            </a:r>
          </a:p>
          <a:p>
            <a:r>
              <a:rPr lang="en-GB" dirty="0">
                <a:solidFill>
                  <a:schemeClr val="tx2">
                    <a:lumMod val="50000"/>
                  </a:schemeClr>
                </a:solidFill>
                <a:latin typeface="Calibri" panose="020F0502020204030204" pitchFamily="34" charset="0"/>
                <a:cs typeface="Calibri" panose="020F0502020204030204" pitchFamily="34" charset="0"/>
              </a:rPr>
              <a:t>Products are designed to be durable, repairable, and recyclable. Materials are reused, remanufactured, or recycled to create new products, closing the loop and reducing the need for new raw materials.</a:t>
            </a:r>
          </a:p>
          <a:p>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5" name="Google Shape;379;p64">
            <a:extLst>
              <a:ext uri="{FF2B5EF4-FFF2-40B4-BE49-F238E27FC236}">
                <a16:creationId xmlns:a16="http://schemas.microsoft.com/office/drawing/2014/main" id="{B6EC52A7-A33B-3EDF-A7D5-065F490443E7}"/>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887078DB-424F-FE2B-F105-B26E2F0C2B41}"/>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Circular</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Economy</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442471B-5C9C-070D-AAE8-238B86B637A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C3F98D4C-C977-C6C8-BF51-93EAED794AC9}"/>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127195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03D0E504-6102-3F7C-DAE2-694B4BA08B29}"/>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B7B1C90D-CEF8-7A97-525F-29DA19AAFEC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44</a:t>
            </a:fld>
            <a:endParaRPr/>
          </a:p>
        </p:txBody>
      </p:sp>
      <p:sp>
        <p:nvSpPr>
          <p:cNvPr id="460" name="Google Shape;460;p68">
            <a:extLst>
              <a:ext uri="{FF2B5EF4-FFF2-40B4-BE49-F238E27FC236}">
                <a16:creationId xmlns:a16="http://schemas.microsoft.com/office/drawing/2014/main" id="{8626191B-ED73-F446-E130-813BF8B209AF}"/>
              </a:ext>
            </a:extLst>
          </p:cNvPr>
          <p:cNvSpPr txBox="1"/>
          <p:nvPr/>
        </p:nvSpPr>
        <p:spPr>
          <a:xfrm>
            <a:off x="2646024" y="706335"/>
            <a:ext cx="6019682" cy="3518876"/>
          </a:xfrm>
          <a:prstGeom prst="rect">
            <a:avLst/>
          </a:prstGeom>
          <a:noFill/>
          <a:ln>
            <a:noFill/>
          </a:ln>
        </p:spPr>
        <p:txBody>
          <a:bodyPr spcFirstLastPara="1" wrap="square" lIns="0" tIns="10124" rIns="0" bIns="0" anchor="t" anchorCtr="0">
            <a:spAutoFit/>
          </a:bodyPr>
          <a:lstStyle/>
          <a:p>
            <a:r>
              <a:rPr lang="en-GB" sz="1600" b="1" dirty="0">
                <a:solidFill>
                  <a:srgbClr val="8ECC4E"/>
                </a:solidFill>
                <a:latin typeface="Calibri" panose="020F0502020204030204" pitchFamily="34" charset="0"/>
                <a:cs typeface="Calibri" panose="020F0502020204030204" pitchFamily="34" charset="0"/>
              </a:rPr>
              <a:t>Two Models That Prioritize Collaboration, Sustainability, And Social Well-being </a:t>
            </a:r>
          </a:p>
          <a:p>
            <a:endParaRPr lang="en-GB" sz="1600" b="1" dirty="0">
              <a:solidFill>
                <a:schemeClr val="tx2">
                  <a:lumMod val="50000"/>
                </a:schemeClr>
              </a:solidFill>
              <a:latin typeface="Calibri" panose="020F0502020204030204" pitchFamily="34" charset="0"/>
              <a:cs typeface="Calibri" panose="020F0502020204030204" pitchFamily="34" charset="0"/>
            </a:endParaRPr>
          </a:p>
          <a:p>
            <a:pPr>
              <a:buClr>
                <a:schemeClr val="tx2">
                  <a:lumMod val="50000"/>
                </a:schemeClr>
              </a:buClr>
            </a:pPr>
            <a:r>
              <a:rPr lang="en-GB" sz="1600" b="1" dirty="0">
                <a:solidFill>
                  <a:srgbClr val="8ECC4E"/>
                </a:solidFill>
                <a:latin typeface="Calibri" panose="020F0502020204030204" pitchFamily="34" charset="0"/>
                <a:cs typeface="Calibri" panose="020F0502020204030204" pitchFamily="34" charset="0"/>
              </a:rPr>
              <a:t>The functional economy:</a:t>
            </a:r>
          </a:p>
          <a:p>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the focus is on the performance and utility of products or services rather than their ownership</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Instead of owning products outright, consumers access them through services like rental, leasing, or sharing platforms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the goal is to maximize the use of resources and minimize waste by ensuring products are utilized efficiently throughout their lifecycle</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products are designed for durability, repairability, and upgradability, extending their lifespan and reducing the need for new production</a:t>
            </a:r>
          </a:p>
        </p:txBody>
      </p:sp>
      <p:sp>
        <p:nvSpPr>
          <p:cNvPr id="3" name="Platshållare för text 2">
            <a:extLst>
              <a:ext uri="{FF2B5EF4-FFF2-40B4-BE49-F238E27FC236}">
                <a16:creationId xmlns:a16="http://schemas.microsoft.com/office/drawing/2014/main" id="{312493D4-4F5C-E366-D66F-1C011DD84433}"/>
              </a:ext>
            </a:extLst>
          </p:cNvPr>
          <p:cNvSpPr>
            <a:spLocks noGrp="1"/>
          </p:cNvSpPr>
          <p:nvPr>
            <p:ph type="body" idx="2"/>
          </p:nvPr>
        </p:nvSpPr>
        <p:spPr/>
        <p:txBody>
          <a:bodyPr/>
          <a:lstStyle/>
          <a:p>
            <a:endParaRPr lang="sv-SE"/>
          </a:p>
        </p:txBody>
      </p:sp>
      <p:sp>
        <p:nvSpPr>
          <p:cNvPr id="4" name="Google Shape;379;p64">
            <a:extLst>
              <a:ext uri="{FF2B5EF4-FFF2-40B4-BE49-F238E27FC236}">
                <a16:creationId xmlns:a16="http://schemas.microsoft.com/office/drawing/2014/main" id="{0034EE51-6497-6049-2F91-17895906AB21}"/>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E2B2B92F-32F0-2A40-D5DA-09363023A621}"/>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The </a:t>
            </a:r>
            <a:r>
              <a:rPr lang="sv-SE" sz="2400" dirty="0" err="1">
                <a:latin typeface="Calibri" panose="020F0502020204030204" pitchFamily="34" charset="0"/>
                <a:cs typeface="Calibri" panose="020F0502020204030204" pitchFamily="34" charset="0"/>
              </a:rPr>
              <a:t>Functional</a:t>
            </a:r>
            <a:r>
              <a:rPr lang="sv-SE" sz="2400" dirty="0">
                <a:latin typeface="Calibri" panose="020F0502020204030204" pitchFamily="34" charset="0"/>
                <a:cs typeface="Calibri" panose="020F0502020204030204" pitchFamily="34" charset="0"/>
              </a:rPr>
              <a:t> &amp; The </a:t>
            </a:r>
            <a:r>
              <a:rPr lang="sv-SE" sz="2400" dirty="0" err="1">
                <a:latin typeface="Calibri" panose="020F0502020204030204" pitchFamily="34" charset="0"/>
                <a:cs typeface="Calibri" panose="020F0502020204030204" pitchFamily="34" charset="0"/>
              </a:rPr>
              <a:t>Cooperative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Economy</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5FA998CB-4D3B-557F-F5D4-D283EC753582}"/>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7" name="Google Shape;458;p68">
            <a:extLst>
              <a:ext uri="{FF2B5EF4-FFF2-40B4-BE49-F238E27FC236}">
                <a16:creationId xmlns:a16="http://schemas.microsoft.com/office/drawing/2014/main" id="{3B25B741-FAF0-051D-06E3-FAA14AE6F09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790257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7A4C247-1964-C906-40AD-54168380A293}"/>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91CB8240-BE45-AB22-B331-98C4416C085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45</a:t>
            </a:fld>
            <a:endParaRPr/>
          </a:p>
        </p:txBody>
      </p:sp>
      <p:sp>
        <p:nvSpPr>
          <p:cNvPr id="460" name="Google Shape;460;p68">
            <a:extLst>
              <a:ext uri="{FF2B5EF4-FFF2-40B4-BE49-F238E27FC236}">
                <a16:creationId xmlns:a16="http://schemas.microsoft.com/office/drawing/2014/main" id="{A15E779F-8A71-11A6-94A1-39A109110F78}"/>
              </a:ext>
            </a:extLst>
          </p:cNvPr>
          <p:cNvSpPr txBox="1"/>
          <p:nvPr/>
        </p:nvSpPr>
        <p:spPr>
          <a:xfrm>
            <a:off x="2633426" y="706335"/>
            <a:ext cx="6032280" cy="3395765"/>
          </a:xfrm>
          <a:prstGeom prst="rect">
            <a:avLst/>
          </a:prstGeom>
          <a:noFill/>
          <a:ln>
            <a:noFill/>
          </a:ln>
        </p:spPr>
        <p:txBody>
          <a:bodyPr spcFirstLastPara="1" wrap="square" lIns="0" tIns="10124" rIns="0" bIns="0" anchor="t" anchorCtr="0">
            <a:spAutoFit/>
          </a:bodyPr>
          <a:lstStyle/>
          <a:p>
            <a:pPr>
              <a:buClr>
                <a:schemeClr val="tx2">
                  <a:lumMod val="50000"/>
                </a:schemeClr>
              </a:buClr>
            </a:pPr>
            <a:r>
              <a:rPr lang="en-GB" b="1" dirty="0">
                <a:solidFill>
                  <a:srgbClr val="8ECC4E"/>
                </a:solidFill>
                <a:latin typeface="Calibri" panose="020F0502020204030204" pitchFamily="34" charset="0"/>
                <a:cs typeface="Calibri" panose="020F0502020204030204" pitchFamily="34" charset="0"/>
              </a:rPr>
              <a:t>The Cooperative</a:t>
            </a:r>
            <a:r>
              <a:rPr lang="en-GB" sz="1400" b="1" dirty="0">
                <a:solidFill>
                  <a:srgbClr val="8ECC4E"/>
                </a:solidFill>
                <a:latin typeface="Calibri" panose="020F0502020204030204" pitchFamily="34" charset="0"/>
                <a:cs typeface="Calibri" panose="020F0502020204030204" pitchFamily="34" charset="0"/>
              </a:rPr>
              <a:t> Economy:</a:t>
            </a:r>
          </a:p>
          <a:p>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emphasizes democratic ownership, control, and benefit-sharing among stakeholders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cooperatives are owned and operated by their members, who may be employees, customers, or local communities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decision-making is typically decentralized, with members having a say in the direction and governance of the cooperative</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profits are often reinvested into the cooperative or distributed equitably among members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cooperatives may operate in various sectors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promote economic democracy and social cohesion.</a:t>
            </a:r>
          </a:p>
        </p:txBody>
      </p:sp>
      <p:sp>
        <p:nvSpPr>
          <p:cNvPr id="3" name="Platshållare för text 2">
            <a:extLst>
              <a:ext uri="{FF2B5EF4-FFF2-40B4-BE49-F238E27FC236}">
                <a16:creationId xmlns:a16="http://schemas.microsoft.com/office/drawing/2014/main" id="{96618093-4EC0-A49C-654B-4EC151185715}"/>
              </a:ext>
            </a:extLst>
          </p:cNvPr>
          <p:cNvSpPr>
            <a:spLocks noGrp="1"/>
          </p:cNvSpPr>
          <p:nvPr>
            <p:ph type="body" idx="1"/>
          </p:nvPr>
        </p:nvSpPr>
        <p:spPr/>
        <p:txBody>
          <a:bodyPr/>
          <a:lstStyle/>
          <a:p>
            <a:endParaRPr lang="sv-SE"/>
          </a:p>
        </p:txBody>
      </p:sp>
      <p:sp>
        <p:nvSpPr>
          <p:cNvPr id="5" name="Platshållare för text 4">
            <a:extLst>
              <a:ext uri="{FF2B5EF4-FFF2-40B4-BE49-F238E27FC236}">
                <a16:creationId xmlns:a16="http://schemas.microsoft.com/office/drawing/2014/main" id="{97531662-D23B-308C-88EA-F693ABC8BB94}"/>
              </a:ext>
            </a:extLst>
          </p:cNvPr>
          <p:cNvSpPr>
            <a:spLocks noGrp="1"/>
          </p:cNvSpPr>
          <p:nvPr>
            <p:ph type="body" idx="2"/>
          </p:nvPr>
        </p:nvSpPr>
        <p:spPr/>
        <p:txBody>
          <a:bodyPr/>
          <a:lstStyle/>
          <a:p>
            <a:endParaRPr lang="sv-SE"/>
          </a:p>
        </p:txBody>
      </p:sp>
      <p:sp>
        <p:nvSpPr>
          <p:cNvPr id="6" name="Google Shape;379;p64">
            <a:extLst>
              <a:ext uri="{FF2B5EF4-FFF2-40B4-BE49-F238E27FC236}">
                <a16:creationId xmlns:a16="http://schemas.microsoft.com/office/drawing/2014/main" id="{BD2A1AD9-D2CB-CB6A-6C0D-2A69EF60CCD1}"/>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50950C45-E2D2-D485-A849-25229A051419}"/>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The </a:t>
            </a:r>
            <a:r>
              <a:rPr lang="sv-SE" sz="2400" dirty="0" err="1">
                <a:latin typeface="Calibri" panose="020F0502020204030204" pitchFamily="34" charset="0"/>
                <a:cs typeface="Calibri" panose="020F0502020204030204" pitchFamily="34" charset="0"/>
              </a:rPr>
              <a:t>Functional</a:t>
            </a:r>
            <a:r>
              <a:rPr lang="sv-SE" sz="2400" dirty="0">
                <a:latin typeface="Calibri" panose="020F0502020204030204" pitchFamily="34" charset="0"/>
                <a:cs typeface="Calibri" panose="020F0502020204030204" pitchFamily="34" charset="0"/>
              </a:rPr>
              <a:t> &amp; The </a:t>
            </a:r>
            <a:r>
              <a:rPr lang="sv-SE" sz="2400" dirty="0" err="1">
                <a:latin typeface="Calibri" panose="020F0502020204030204" pitchFamily="34" charset="0"/>
                <a:cs typeface="Calibri" panose="020F0502020204030204" pitchFamily="34" charset="0"/>
              </a:rPr>
              <a:t>Cooperative</a:t>
            </a:r>
            <a:r>
              <a:rPr lang="sv-SE" sz="2400" dirty="0">
                <a:latin typeface="Calibri" panose="020F0502020204030204" pitchFamily="34" charset="0"/>
                <a:cs typeface="Calibri" panose="020F0502020204030204" pitchFamily="34" charset="0"/>
              </a:rPr>
              <a:t> </a:t>
            </a:r>
            <a:r>
              <a:rPr lang="sv-SE" sz="2400" dirty="0" err="1">
                <a:latin typeface="Calibri" panose="020F0502020204030204" pitchFamily="34" charset="0"/>
                <a:cs typeface="Calibri" panose="020F0502020204030204" pitchFamily="34" charset="0"/>
              </a:rPr>
              <a:t>Economy</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F0DBA4F6-F76B-957A-8701-76BCDFF9329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7E98061E-28C9-FA8F-20B6-5FC6AD145F54}"/>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4143628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4203AA24-1119-4D36-6318-E325136FEDA5}"/>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F8F65479-931C-12FF-EE6D-5D774E71F88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46</a:t>
            </a:fld>
            <a:endParaRPr/>
          </a:p>
        </p:txBody>
      </p:sp>
      <p:sp>
        <p:nvSpPr>
          <p:cNvPr id="460" name="Google Shape;460;p68">
            <a:extLst>
              <a:ext uri="{FF2B5EF4-FFF2-40B4-BE49-F238E27FC236}">
                <a16:creationId xmlns:a16="http://schemas.microsoft.com/office/drawing/2014/main" id="{27BA7366-5E34-4899-AF65-6F783E5EDCF0}"/>
              </a:ext>
            </a:extLst>
          </p:cNvPr>
          <p:cNvSpPr txBox="1"/>
          <p:nvPr/>
        </p:nvSpPr>
        <p:spPr>
          <a:xfrm>
            <a:off x="2504953" y="1711257"/>
            <a:ext cx="6217683" cy="3011044"/>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Key features of SSE:</a:t>
            </a:r>
          </a:p>
          <a:p>
            <a:endParaRPr lang="en-GB" sz="11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 </a:t>
            </a:r>
            <a:r>
              <a:rPr lang="en-GB" sz="1400" i="1" dirty="0">
                <a:solidFill>
                  <a:schemeClr val="tx2">
                    <a:lumMod val="50000"/>
                  </a:schemeClr>
                </a:solidFill>
                <a:latin typeface="Calibri" panose="020F0502020204030204" pitchFamily="34" charset="0"/>
                <a:cs typeface="Calibri" panose="020F0502020204030204" pitchFamily="34" charset="0"/>
              </a:rPr>
              <a:t>Social objectives</a:t>
            </a:r>
            <a:r>
              <a:rPr lang="en-GB" sz="1400" dirty="0">
                <a:solidFill>
                  <a:schemeClr val="tx2">
                    <a:lumMod val="50000"/>
                  </a:schemeClr>
                </a:solidFill>
                <a:latin typeface="Calibri" panose="020F0502020204030204" pitchFamily="34" charset="0"/>
                <a:cs typeface="Calibri" panose="020F0502020204030204" pitchFamily="34" charset="0"/>
              </a:rPr>
              <a:t>: poverty alleviation, job creation, community development, etc.</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Solidarity and </a:t>
            </a:r>
            <a:r>
              <a:rPr lang="en-GB" i="1" dirty="0">
                <a:solidFill>
                  <a:schemeClr val="tx2">
                    <a:lumMod val="50000"/>
                  </a:schemeClr>
                </a:solidFill>
                <a:latin typeface="Calibri" panose="020F0502020204030204" pitchFamily="34" charset="0"/>
                <a:cs typeface="Calibri" panose="020F0502020204030204" pitchFamily="34" charset="0"/>
              </a:rPr>
              <a:t>c</a:t>
            </a:r>
            <a:r>
              <a:rPr lang="en-GB" sz="1400" i="1" dirty="0">
                <a:solidFill>
                  <a:schemeClr val="tx2">
                    <a:lumMod val="50000"/>
                  </a:schemeClr>
                </a:solidFill>
                <a:latin typeface="Calibri" panose="020F0502020204030204" pitchFamily="34" charset="0"/>
                <a:cs typeface="Calibri" panose="020F0502020204030204" pitchFamily="34" charset="0"/>
              </a:rPr>
              <a:t>ooperation</a:t>
            </a:r>
            <a:r>
              <a:rPr lang="en-GB" sz="1400" dirty="0">
                <a:solidFill>
                  <a:schemeClr val="tx2">
                    <a:lumMod val="50000"/>
                  </a:schemeClr>
                </a:solidFill>
                <a:latin typeface="Calibri" panose="020F0502020204030204" pitchFamily="34" charset="0"/>
                <a:cs typeface="Calibri" panose="020F0502020204030204" pitchFamily="34" charset="0"/>
              </a:rPr>
              <a:t>: promotes collaboration and mutual support</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Inclusivity and empowerment</a:t>
            </a:r>
            <a:r>
              <a:rPr lang="en-GB" sz="1400" dirty="0">
                <a:solidFill>
                  <a:schemeClr val="tx2">
                    <a:lumMod val="50000"/>
                  </a:schemeClr>
                </a:solidFill>
                <a:latin typeface="Calibri" panose="020F0502020204030204" pitchFamily="34" charset="0"/>
                <a:cs typeface="Calibri" panose="020F0502020204030204" pitchFamily="34" charset="0"/>
              </a:rPr>
              <a:t>: includes marginalized groups &amp; empower communities</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Sustainable practices</a:t>
            </a:r>
            <a:r>
              <a:rPr lang="en-GB" sz="1400" dirty="0">
                <a:solidFill>
                  <a:schemeClr val="tx2">
                    <a:lumMod val="50000"/>
                  </a:schemeClr>
                </a:solidFill>
                <a:latin typeface="Calibri" panose="020F0502020204030204" pitchFamily="34" charset="0"/>
                <a:cs typeface="Calibri" panose="020F0502020204030204" pitchFamily="34" charset="0"/>
              </a:rPr>
              <a:t>: adopts sustainable practices to minimize environmental impact and promote long-term ecological resilience</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Local development</a:t>
            </a:r>
            <a:r>
              <a:rPr lang="en-GB" sz="1400" dirty="0">
                <a:solidFill>
                  <a:schemeClr val="tx2">
                    <a:lumMod val="50000"/>
                  </a:schemeClr>
                </a:solidFill>
                <a:latin typeface="Calibri" panose="020F0502020204030204" pitchFamily="34" charset="0"/>
                <a:cs typeface="Calibri" panose="020F0502020204030204" pitchFamily="34" charset="0"/>
              </a:rPr>
              <a:t>: supports local producers, businesses and communities to enhance self-reliance and resilience against external economic shocks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 </a:t>
            </a:r>
            <a:r>
              <a:rPr lang="en-GB" sz="1400" i="1" dirty="0">
                <a:solidFill>
                  <a:schemeClr val="tx2">
                    <a:lumMod val="50000"/>
                  </a:schemeClr>
                </a:solidFill>
                <a:latin typeface="Calibri" panose="020F0502020204030204" pitchFamily="34" charset="0"/>
                <a:cs typeface="Calibri" panose="020F0502020204030204" pitchFamily="34" charset="0"/>
              </a:rPr>
              <a:t>Diverse organizational </a:t>
            </a:r>
            <a:r>
              <a:rPr lang="en-GB" i="1" dirty="0">
                <a:solidFill>
                  <a:schemeClr val="tx2">
                    <a:lumMod val="50000"/>
                  </a:schemeClr>
                </a:solidFill>
                <a:latin typeface="Calibri" panose="020F0502020204030204" pitchFamily="34" charset="0"/>
                <a:cs typeface="Calibri" panose="020F0502020204030204" pitchFamily="34" charset="0"/>
              </a:rPr>
              <a:t>f</a:t>
            </a:r>
            <a:r>
              <a:rPr lang="en-GB" sz="1400" i="1" dirty="0">
                <a:solidFill>
                  <a:schemeClr val="tx2">
                    <a:lumMod val="50000"/>
                  </a:schemeClr>
                </a:solidFill>
                <a:latin typeface="Calibri" panose="020F0502020204030204" pitchFamily="34" charset="0"/>
                <a:cs typeface="Calibri" panose="020F0502020204030204" pitchFamily="34" charset="0"/>
              </a:rPr>
              <a:t>orms</a:t>
            </a:r>
            <a:r>
              <a:rPr lang="en-GB" sz="1400" dirty="0">
                <a:solidFill>
                  <a:schemeClr val="tx2">
                    <a:lumMod val="50000"/>
                  </a:schemeClr>
                </a:solidFill>
                <a:latin typeface="Calibri" panose="020F0502020204030204" pitchFamily="34" charset="0"/>
                <a:cs typeface="Calibri" panose="020F0502020204030204" pitchFamily="34" charset="0"/>
              </a:rPr>
              <a:t>: cooperatives, mutual associations, non-profit organizations, social enterprises and community-based initiatives</a:t>
            </a:r>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45A2A895-F151-7D7D-06E9-835EFF6C5648}"/>
              </a:ext>
            </a:extLst>
          </p:cNvPr>
          <p:cNvSpPr/>
          <p:nvPr/>
        </p:nvSpPr>
        <p:spPr>
          <a:xfrm>
            <a:off x="2504953" y="216307"/>
            <a:ext cx="6435849" cy="563635"/>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500" b="1" dirty="0">
                <a:solidFill>
                  <a:srgbClr val="8ECC4E"/>
                </a:solidFill>
                <a:latin typeface="Calibri" panose="020F0502020204030204" pitchFamily="34" charset="0"/>
                <a:cs typeface="Calibri" panose="020F0502020204030204" pitchFamily="34" charset="0"/>
              </a:rPr>
              <a:t>The social and solidarity economy (SSE) refers to a system of economic activity that prioritizes social well-being and solidarity over purely financial profit</a:t>
            </a:r>
          </a:p>
          <a:p>
            <a:br>
              <a:rPr lang="en-GB" sz="1600" dirty="0">
                <a:solidFill>
                  <a:srgbClr val="92D050"/>
                </a:solidFill>
                <a:latin typeface="Calibri" panose="020F0502020204030204" pitchFamily="34" charset="0"/>
                <a:cs typeface="Calibri" panose="020F0502020204030204" pitchFamily="34" charset="0"/>
              </a:rPr>
            </a:br>
            <a:r>
              <a:rPr lang="en-GB" sz="1600" dirty="0">
                <a:solidFill>
                  <a:srgbClr val="92D050"/>
                </a:solidFill>
                <a:latin typeface="Calibri" panose="020F0502020204030204" pitchFamily="34" charset="0"/>
                <a:cs typeface="Calibri" panose="020F0502020204030204" pitchFamily="34" charset="0"/>
              </a:rPr>
              <a:t>How?</a:t>
            </a:r>
            <a:endParaRPr lang="en-GB" sz="1100"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Businesses and organizations aim to address social needs, promote inclusivity, and foster cooperation within communities.</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11" name="Google Shape;379;p64">
            <a:extLst>
              <a:ext uri="{FF2B5EF4-FFF2-40B4-BE49-F238E27FC236}">
                <a16:creationId xmlns:a16="http://schemas.microsoft.com/office/drawing/2014/main" id="{C9236894-F71C-017E-B7BC-C734CC8A072A}"/>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12" name="Google Shape;456;p68">
            <a:extLst>
              <a:ext uri="{FF2B5EF4-FFF2-40B4-BE49-F238E27FC236}">
                <a16:creationId xmlns:a16="http://schemas.microsoft.com/office/drawing/2014/main" id="{1C3D9756-4ECA-7ECE-F506-55E64BD4D9C4}"/>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Social And </a:t>
            </a:r>
            <a:r>
              <a:rPr lang="sv-SE" sz="2400" dirty="0" err="1"/>
              <a:t>Solidarity</a:t>
            </a:r>
            <a:r>
              <a:rPr lang="sv-SE" sz="2400" dirty="0"/>
              <a:t> </a:t>
            </a:r>
            <a:r>
              <a:rPr lang="sv-SE" sz="2400" dirty="0" err="1"/>
              <a:t>Economy</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3" name="Google Shape;457;p68">
            <a:extLst>
              <a:ext uri="{FF2B5EF4-FFF2-40B4-BE49-F238E27FC236}">
                <a16:creationId xmlns:a16="http://schemas.microsoft.com/office/drawing/2014/main" id="{FAC52E85-66FB-57B8-5385-30B559974CC7}"/>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4" name="Google Shape;458;p68">
            <a:extLst>
              <a:ext uri="{FF2B5EF4-FFF2-40B4-BE49-F238E27FC236}">
                <a16:creationId xmlns:a16="http://schemas.microsoft.com/office/drawing/2014/main" id="{72EB93D4-591A-E111-AB10-F6D197114414}"/>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61959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A00F0437-B179-FF8E-8347-F0CBC0A14C29}"/>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922DD74F-0447-D5F0-4893-8A54503791B2}"/>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E9C81D59-3044-3C99-7E04-D794014698B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47</a:t>
            </a:fld>
            <a:endParaRPr/>
          </a:p>
        </p:txBody>
      </p:sp>
      <p:sp>
        <p:nvSpPr>
          <p:cNvPr id="460" name="Google Shape;460;p68">
            <a:extLst>
              <a:ext uri="{FF2B5EF4-FFF2-40B4-BE49-F238E27FC236}">
                <a16:creationId xmlns:a16="http://schemas.microsoft.com/office/drawing/2014/main" id="{8DD34602-3BB4-D08C-0611-A7F7983F690F}"/>
              </a:ext>
            </a:extLst>
          </p:cNvPr>
          <p:cNvSpPr txBox="1"/>
          <p:nvPr/>
        </p:nvSpPr>
        <p:spPr>
          <a:xfrm>
            <a:off x="2867763" y="423259"/>
            <a:ext cx="6540133" cy="471888"/>
          </a:xfrm>
          <a:prstGeom prst="rect">
            <a:avLst/>
          </a:prstGeom>
          <a:noFill/>
          <a:ln>
            <a:noFill/>
          </a:ln>
        </p:spPr>
        <p:txBody>
          <a:bodyPr spcFirstLastPara="1" wrap="square" lIns="0" tIns="10124" rIns="0" bIns="0" anchor="t" anchorCtr="0">
            <a:spAutoFit/>
          </a:bodyPr>
          <a:lstStyle/>
          <a:p>
            <a:r>
              <a:rPr lang="en-GB" sz="1600" dirty="0">
                <a:solidFill>
                  <a:schemeClr val="tx2">
                    <a:lumMod val="50000"/>
                  </a:schemeClr>
                </a:solidFill>
                <a:latin typeface="Calibri" panose="020F0502020204030204" pitchFamily="34" charset="0"/>
                <a:cs typeface="Calibri" panose="020F0502020204030204" pitchFamily="34" charset="0"/>
              </a:rPr>
              <a:t>The Social And Solidarity Economic Model – Qualities: </a:t>
            </a:r>
          </a:p>
          <a:p>
            <a:endParaRPr lang="en-GB" sz="1400" b="1" dirty="0">
              <a:solidFill>
                <a:schemeClr val="tx2">
                  <a:lumMod val="50000"/>
                </a:schemeClr>
              </a:solidFill>
              <a:latin typeface="Calibri" panose="020F0502020204030204" pitchFamily="34" charset="0"/>
              <a:cs typeface="Calibri" panose="020F0502020204030204" pitchFamily="34" charset="0"/>
            </a:endParaRPr>
          </a:p>
        </p:txBody>
      </p:sp>
      <p:pic>
        <p:nvPicPr>
          <p:cNvPr id="2050" name="Picture 2">
            <a:extLst>
              <a:ext uri="{FF2B5EF4-FFF2-40B4-BE49-F238E27FC236}">
                <a16:creationId xmlns:a16="http://schemas.microsoft.com/office/drawing/2014/main" id="{2B00E95E-F0F5-2F5B-5C41-A7303D8BF4C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465" b="7751"/>
          <a:stretch/>
        </p:blipFill>
        <p:spPr bwMode="auto">
          <a:xfrm>
            <a:off x="2867763" y="895147"/>
            <a:ext cx="3431437" cy="3228271"/>
          </a:xfrm>
          <a:prstGeom prst="rect">
            <a:avLst/>
          </a:prstGeom>
          <a:noFill/>
          <a:extLst>
            <a:ext uri="{909E8E84-426E-40DD-AFC4-6F175D3DCCD1}">
              <a14:hiddenFill xmlns:a14="http://schemas.microsoft.com/office/drawing/2010/main">
                <a:solidFill>
                  <a:srgbClr val="FFFFFF"/>
                </a:solidFill>
              </a14:hiddenFill>
            </a:ext>
          </a:extLst>
        </p:spPr>
      </p:pic>
      <p:sp>
        <p:nvSpPr>
          <p:cNvPr id="4" name="textruta 3">
            <a:extLst>
              <a:ext uri="{FF2B5EF4-FFF2-40B4-BE49-F238E27FC236}">
                <a16:creationId xmlns:a16="http://schemas.microsoft.com/office/drawing/2014/main" id="{B46C69C6-A4D7-4396-01EF-BF38F2C71408}"/>
              </a:ext>
            </a:extLst>
          </p:cNvPr>
          <p:cNvSpPr txBox="1"/>
          <p:nvPr/>
        </p:nvSpPr>
        <p:spPr>
          <a:xfrm>
            <a:off x="2867763" y="4123418"/>
            <a:ext cx="3736237" cy="784830"/>
          </a:xfrm>
          <a:prstGeom prst="rect">
            <a:avLst/>
          </a:prstGeom>
          <a:noFill/>
        </p:spPr>
        <p:txBody>
          <a:bodyPr wrap="square">
            <a:spAutoFit/>
          </a:bodyPr>
          <a:lstStyle/>
          <a:p>
            <a:pPr rtl="0"/>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Source: </a:t>
            </a:r>
            <a:r>
              <a:rPr lang="sv-SE" sz="900" b="0" i="0" u="sng" dirty="0" err="1">
                <a:solidFill>
                  <a:schemeClr val="tx2">
                    <a:lumMod val="50000"/>
                  </a:schemeClr>
                </a:solidFill>
                <a:effectLst/>
                <a:latin typeface="Calibri" panose="020F0502020204030204" pitchFamily="34" charset="0"/>
                <a:cs typeface="Calibri" panose="020F0502020204030204" pitchFamily="34" charset="0"/>
              </a:rPr>
              <a:t>Institute</a:t>
            </a:r>
            <a:r>
              <a:rPr lang="sv-SE" sz="900" b="0" i="0" u="sng" dirty="0">
                <a:solidFill>
                  <a:schemeClr val="tx2">
                    <a:lumMod val="50000"/>
                  </a:schemeClr>
                </a:solidFill>
                <a:effectLst/>
                <a:latin typeface="Calibri" panose="020F0502020204030204" pitchFamily="34" charset="0"/>
                <a:cs typeface="Calibri" panose="020F0502020204030204" pitchFamily="34" charset="0"/>
              </a:rPr>
              <a:t> for Social </a:t>
            </a:r>
            <a:r>
              <a:rPr lang="sv-SE" sz="900" b="0" i="0" u="sng" dirty="0" err="1">
                <a:solidFill>
                  <a:schemeClr val="tx2">
                    <a:lumMod val="50000"/>
                  </a:schemeClr>
                </a:solidFill>
                <a:effectLst/>
                <a:latin typeface="Calibri" panose="020F0502020204030204" pitchFamily="34" charset="0"/>
                <a:cs typeface="Calibri" panose="020F0502020204030204" pitchFamily="34" charset="0"/>
              </a:rPr>
              <a:t>Development</a:t>
            </a:r>
            <a:r>
              <a:rPr lang="sv-SE" sz="900" b="0" i="0" u="sng" dirty="0">
                <a:solidFill>
                  <a:schemeClr val="tx2">
                    <a:lumMod val="50000"/>
                  </a:schemeClr>
                </a:solidFill>
                <a:effectLst/>
                <a:latin typeface="Calibri" panose="020F0502020204030204" pitchFamily="34" charset="0"/>
                <a:cs typeface="Calibri" panose="020F0502020204030204" pitchFamily="34" charset="0"/>
              </a:rPr>
              <a:t> and Policy Research</a:t>
            </a:r>
            <a:endParaRPr lang="sv-SE" sz="900" b="0" dirty="0">
              <a:solidFill>
                <a:schemeClr val="tx2">
                  <a:lumMod val="50000"/>
                </a:schemeClr>
              </a:solidFill>
              <a:effectLst/>
              <a:latin typeface="Calibri" panose="020F0502020204030204" pitchFamily="34" charset="0"/>
              <a:cs typeface="Calibri" panose="020F0502020204030204" pitchFamily="34" charset="0"/>
            </a:endParaRPr>
          </a:p>
          <a:p>
            <a:pPr rtl="0"/>
            <a:r>
              <a:rPr lang="sv-SE" sz="900" b="0" i="0" u="none" strike="noStrike" dirty="0">
                <a:solidFill>
                  <a:srgbClr val="0097A7"/>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http://isdpr.org/en/achievements/04#:~:text=%22Social-economic%20model%22%20refers,as%20a%20type%20of%</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20publicness</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 </a:t>
            </a:r>
            <a:endParaRPr lang="sv-SE" sz="900" b="0" dirty="0">
              <a:solidFill>
                <a:schemeClr val="tx2">
                  <a:lumMod val="50000"/>
                </a:schemeClr>
              </a:solidFill>
              <a:effectLst/>
              <a:latin typeface="Calibri" panose="020F0502020204030204" pitchFamily="34" charset="0"/>
              <a:cs typeface="Calibri" panose="020F0502020204030204" pitchFamily="34" charset="0"/>
            </a:endParaRPr>
          </a:p>
          <a:p>
            <a:br>
              <a:rPr lang="sv-SE" sz="900" dirty="0"/>
            </a:br>
            <a:endParaRPr lang="en-GB" sz="900" dirty="0"/>
          </a:p>
        </p:txBody>
      </p:sp>
      <p:sp>
        <p:nvSpPr>
          <p:cNvPr id="5" name="Google Shape;379;p64">
            <a:extLst>
              <a:ext uri="{FF2B5EF4-FFF2-40B4-BE49-F238E27FC236}">
                <a16:creationId xmlns:a16="http://schemas.microsoft.com/office/drawing/2014/main" id="{95D4E097-B171-22B6-A20C-2BFB79CFC3EB}"/>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0A983810-0C86-A2EB-0CA8-4B9CD843AA8D}"/>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Social And </a:t>
            </a:r>
            <a:r>
              <a:rPr lang="sv-SE" sz="2400" dirty="0" err="1"/>
              <a:t>Solidarity</a:t>
            </a:r>
            <a:r>
              <a:rPr lang="sv-SE" sz="2400" dirty="0"/>
              <a:t> </a:t>
            </a:r>
            <a:r>
              <a:rPr lang="sv-SE" sz="2400" dirty="0" err="1"/>
              <a:t>Economy</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CBA06B7-6480-3570-BC20-F39118BC20E3}"/>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89596402-AE9F-86C4-075A-BB4E70FB8E7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445777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8F93A7F-B30A-0FEC-C22F-BB9C4A9DE0FD}"/>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E6052CAF-2EF9-ED49-F1C9-AA8FF15C15E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48</a:t>
            </a:fld>
            <a:endParaRPr/>
          </a:p>
        </p:txBody>
      </p:sp>
      <p:sp>
        <p:nvSpPr>
          <p:cNvPr id="460" name="Google Shape;460;p68">
            <a:extLst>
              <a:ext uri="{FF2B5EF4-FFF2-40B4-BE49-F238E27FC236}">
                <a16:creationId xmlns:a16="http://schemas.microsoft.com/office/drawing/2014/main" id="{E32FB5C5-631E-4817-9254-B17277CC0033}"/>
              </a:ext>
            </a:extLst>
          </p:cNvPr>
          <p:cNvSpPr txBox="1"/>
          <p:nvPr/>
        </p:nvSpPr>
        <p:spPr>
          <a:xfrm>
            <a:off x="2521059" y="1573056"/>
            <a:ext cx="6393872" cy="3057211"/>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Key characteristics of a </a:t>
            </a:r>
            <a:r>
              <a:rPr lang="en-GB" sz="1400" b="1" dirty="0" err="1">
                <a:solidFill>
                  <a:schemeClr val="tx2">
                    <a:lumMod val="50000"/>
                  </a:schemeClr>
                </a:solidFill>
                <a:latin typeface="Calibri" panose="020F0502020204030204" pitchFamily="34" charset="0"/>
                <a:cs typeface="Calibri" panose="020F0502020204030204" pitchFamily="34" charset="0"/>
              </a:rPr>
              <a:t>permaentreprise</a:t>
            </a:r>
            <a:r>
              <a:rPr lang="en-GB" sz="1400" b="1" dirty="0">
                <a:solidFill>
                  <a:schemeClr val="tx2">
                    <a:lumMod val="50000"/>
                  </a:schemeClr>
                </a:solidFill>
                <a:latin typeface="Calibri" panose="020F0502020204030204" pitchFamily="34" charset="0"/>
                <a:cs typeface="Calibri" panose="020F0502020204030204" pitchFamily="34" charset="0"/>
              </a:rPr>
              <a:t>:</a:t>
            </a:r>
            <a:endParaRPr lang="en-GB" sz="11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 Ecosystem Mimicry: </a:t>
            </a:r>
            <a:r>
              <a:rPr lang="en-GB" sz="1400" dirty="0">
                <a:solidFill>
                  <a:schemeClr val="tx2">
                    <a:lumMod val="50000"/>
                  </a:schemeClr>
                </a:solidFill>
                <a:latin typeface="Calibri" panose="020F0502020204030204" pitchFamily="34" charset="0"/>
                <a:cs typeface="Calibri" panose="020F0502020204030204" pitchFamily="34" charset="0"/>
              </a:rPr>
              <a:t>mimics natural ecosystems, utilizing principles such as diversity, resilience, and closed-loop systems </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Regenerative Practices: </a:t>
            </a:r>
            <a:r>
              <a:rPr lang="en-GB" sz="1400" dirty="0">
                <a:solidFill>
                  <a:schemeClr val="tx2">
                    <a:lumMod val="50000"/>
                  </a:schemeClr>
                </a:solidFill>
                <a:latin typeface="Calibri" panose="020F0502020204030204" pitchFamily="34" charset="0"/>
                <a:cs typeface="Calibri" panose="020F0502020204030204" pitchFamily="34" charset="0"/>
              </a:rPr>
              <a:t>prioritize regenerative practices that replenish and enhance natural resources rather than depleting them</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Local and Community Focus: </a:t>
            </a:r>
            <a:r>
              <a:rPr lang="en-GB" sz="1400" dirty="0">
                <a:solidFill>
                  <a:schemeClr val="tx2">
                    <a:lumMod val="50000"/>
                  </a:schemeClr>
                </a:solidFill>
                <a:latin typeface="Calibri" panose="020F0502020204030204" pitchFamily="34" charset="0"/>
                <a:cs typeface="Calibri" panose="020F0502020204030204" pitchFamily="34" charset="0"/>
              </a:rPr>
              <a:t>emphasize local production &amp; consumption</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Sustainability and Resilience: </a:t>
            </a:r>
            <a:r>
              <a:rPr lang="en-GB" sz="1400" dirty="0">
                <a:solidFill>
                  <a:schemeClr val="tx2">
                    <a:lumMod val="50000"/>
                  </a:schemeClr>
                </a:solidFill>
                <a:latin typeface="Calibri" panose="020F0502020204030204" pitchFamily="34" charset="0"/>
                <a:cs typeface="Calibri" panose="020F0502020204030204" pitchFamily="34" charset="0"/>
              </a:rPr>
              <a:t>adopt sustainable practices and building resilience into their operations</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Holistic Approach: </a:t>
            </a:r>
            <a:r>
              <a:rPr lang="en-GB" sz="1400" dirty="0">
                <a:solidFill>
                  <a:schemeClr val="tx2">
                    <a:lumMod val="50000"/>
                  </a:schemeClr>
                </a:solidFill>
                <a:latin typeface="Calibri" panose="020F0502020204030204" pitchFamily="34" charset="0"/>
                <a:cs typeface="Calibri" panose="020F0502020204030204" pitchFamily="34" charset="0"/>
              </a:rPr>
              <a:t>considers social, environmental &amp; economic factors in decision-making</a:t>
            </a:r>
          </a:p>
          <a:p>
            <a:pPr marL="285750" indent="-285750">
              <a:spcAft>
                <a:spcPts val="600"/>
              </a:spcAft>
              <a:buClr>
                <a:srgbClr val="8ECC4E"/>
              </a:buClr>
              <a:buFont typeface="Wingdings" pitchFamily="2" charset="2"/>
              <a:buChar char="v"/>
            </a:pPr>
            <a:r>
              <a:rPr lang="en-GB" sz="1400" i="1" dirty="0">
                <a:solidFill>
                  <a:schemeClr val="tx2">
                    <a:lumMod val="50000"/>
                  </a:schemeClr>
                </a:solidFill>
                <a:latin typeface="Calibri" panose="020F0502020204030204" pitchFamily="34" charset="0"/>
                <a:cs typeface="Calibri" panose="020F0502020204030204" pitchFamily="34" charset="0"/>
              </a:rPr>
              <a:t>Education and Outreach: </a:t>
            </a:r>
            <a:r>
              <a:rPr lang="en-GB" sz="1400" dirty="0">
                <a:solidFill>
                  <a:schemeClr val="tx2">
                    <a:lumMod val="50000"/>
                  </a:schemeClr>
                </a:solidFill>
                <a:latin typeface="Calibri" panose="020F0502020204030204" pitchFamily="34" charset="0"/>
                <a:cs typeface="Calibri" panose="020F0502020204030204" pitchFamily="34" charset="0"/>
              </a:rPr>
              <a:t>engage in education and outreach activities to promote permaculture principles and inspire others to adopt sustainable practices</a:t>
            </a:r>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10D178FE-371A-2961-0496-38A1B56934CF}"/>
              </a:ext>
            </a:extLst>
          </p:cNvPr>
          <p:cNvSpPr/>
          <p:nvPr/>
        </p:nvSpPr>
        <p:spPr>
          <a:xfrm>
            <a:off x="2521059" y="275135"/>
            <a:ext cx="6294778" cy="5507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A </a:t>
            </a:r>
            <a:r>
              <a:rPr lang="en-GB" sz="1600" b="1" dirty="0" err="1">
                <a:solidFill>
                  <a:srgbClr val="8ECC4E"/>
                </a:solidFill>
                <a:latin typeface="Calibri" panose="020F0502020204030204" pitchFamily="34" charset="0"/>
                <a:cs typeface="Calibri" panose="020F0502020204030204" pitchFamily="34" charset="0"/>
              </a:rPr>
              <a:t>permaentreprise</a:t>
            </a:r>
            <a:r>
              <a:rPr lang="en-GB" sz="1600" b="1" dirty="0">
                <a:solidFill>
                  <a:srgbClr val="8ECC4E"/>
                </a:solidFill>
                <a:latin typeface="Calibri" panose="020F0502020204030204" pitchFamily="34" charset="0"/>
                <a:cs typeface="Calibri" panose="020F0502020204030204" pitchFamily="34" charset="0"/>
              </a:rPr>
              <a:t> is a business model inspired by permaculture principles, aiming for sustainability, resilience, and harmony with nature.</a:t>
            </a:r>
          </a:p>
          <a:p>
            <a:endParaRPr lang="en-GB" sz="1200" dirty="0">
              <a:solidFill>
                <a:srgbClr val="92D050"/>
              </a:solidFill>
              <a:latin typeface="Calibri" panose="020F0502020204030204" pitchFamily="34" charset="0"/>
              <a:cs typeface="Calibri" panose="020F0502020204030204" pitchFamily="34" charset="0"/>
            </a:endParaRPr>
          </a:p>
          <a:p>
            <a:r>
              <a:rPr lang="en-GB" sz="1600" b="1" dirty="0">
                <a:solidFill>
                  <a:srgbClr val="92D050"/>
                </a:solidFill>
                <a:latin typeface="Calibri" panose="020F0502020204030204" pitchFamily="34" charset="0"/>
                <a:cs typeface="Calibri" panose="020F0502020204030204" pitchFamily="34" charset="0"/>
              </a:rPr>
              <a:t>How?</a:t>
            </a:r>
            <a:endParaRPr lang="en-GB" sz="1100" b="1"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By integrating permaculture principles into its operations</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13" name="Google Shape;379;p64">
            <a:extLst>
              <a:ext uri="{FF2B5EF4-FFF2-40B4-BE49-F238E27FC236}">
                <a16:creationId xmlns:a16="http://schemas.microsoft.com/office/drawing/2014/main" id="{00C9B7C2-5D06-4D5B-3B6E-D80DDE5CD194}"/>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14" name="Google Shape;456;p68">
            <a:extLst>
              <a:ext uri="{FF2B5EF4-FFF2-40B4-BE49-F238E27FC236}">
                <a16:creationId xmlns:a16="http://schemas.microsoft.com/office/drawing/2014/main" id="{E6E9D0D5-6A0B-EB1E-04A0-FE0C9342FF10}"/>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Perma</a:t>
            </a:r>
            <a:br>
              <a:rPr lang="sv-SE" sz="2400" dirty="0"/>
            </a:br>
            <a:r>
              <a:rPr lang="sv-SE" sz="2400" dirty="0" err="1"/>
              <a:t>Entreprise</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5" name="Google Shape;457;p68">
            <a:extLst>
              <a:ext uri="{FF2B5EF4-FFF2-40B4-BE49-F238E27FC236}">
                <a16:creationId xmlns:a16="http://schemas.microsoft.com/office/drawing/2014/main" id="{91AF9BB8-B0EB-C954-3874-BE093F910D6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6" name="Google Shape;458;p68">
            <a:extLst>
              <a:ext uri="{FF2B5EF4-FFF2-40B4-BE49-F238E27FC236}">
                <a16:creationId xmlns:a16="http://schemas.microsoft.com/office/drawing/2014/main" id="{8930C8C7-DB8B-31B7-645C-497F01E4F586}"/>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582967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664F2B4B-41D0-635E-60BB-E75B6B0BE519}"/>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625271C-436B-0664-ED4B-543EF4E2705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49</a:t>
            </a:fld>
            <a:endParaRPr/>
          </a:p>
        </p:txBody>
      </p:sp>
      <p:sp>
        <p:nvSpPr>
          <p:cNvPr id="460" name="Google Shape;460;p68">
            <a:extLst>
              <a:ext uri="{FF2B5EF4-FFF2-40B4-BE49-F238E27FC236}">
                <a16:creationId xmlns:a16="http://schemas.microsoft.com/office/drawing/2014/main" id="{D586793E-E751-705D-CB52-3F93E3FB7A59}"/>
              </a:ext>
            </a:extLst>
          </p:cNvPr>
          <p:cNvSpPr txBox="1"/>
          <p:nvPr/>
        </p:nvSpPr>
        <p:spPr>
          <a:xfrm>
            <a:off x="2511820" y="1907489"/>
            <a:ext cx="5152436" cy="2734045"/>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Key characteristics of the regenerative economy:</a:t>
            </a:r>
          </a:p>
          <a:p>
            <a:endParaRPr lang="en-GB" sz="11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Restoration of Ecosystems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Circular Resource Flows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Social Equity and Inclusion</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Collaborative and Cooperative Models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Regenerative Agriculture and Food Systems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Renewable Energy and Clean Technologies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Localized and Decentralized Systems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Regenerative Finance and Investment</a:t>
            </a:r>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356F57DD-8823-5B85-6406-1D78149BDB54}"/>
              </a:ext>
            </a:extLst>
          </p:cNvPr>
          <p:cNvSpPr/>
          <p:nvPr/>
        </p:nvSpPr>
        <p:spPr>
          <a:xfrm>
            <a:off x="2508204" y="328138"/>
            <a:ext cx="6357122" cy="5507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The regenerative economy is an economic model focused on restoring, renewing, and revitalizing natural and social systems while simultaneously generating economic value. </a:t>
            </a:r>
            <a:endParaRPr lang="en-GB" sz="1200" b="1" dirty="0">
              <a:solidFill>
                <a:srgbClr val="8ECC4E"/>
              </a:solidFill>
              <a:latin typeface="Calibri" panose="020F0502020204030204" pitchFamily="34" charset="0"/>
              <a:cs typeface="Calibri" panose="020F0502020204030204" pitchFamily="34" charset="0"/>
            </a:endParaRPr>
          </a:p>
          <a:p>
            <a:br>
              <a:rPr lang="en-GB" sz="1600" dirty="0">
                <a:solidFill>
                  <a:srgbClr val="92D050"/>
                </a:solidFill>
                <a:latin typeface="Calibri" panose="020F0502020204030204" pitchFamily="34" charset="0"/>
                <a:cs typeface="Calibri" panose="020F0502020204030204" pitchFamily="34" charset="0"/>
              </a:rPr>
            </a:br>
            <a:r>
              <a:rPr lang="en-GB" sz="1600" b="1" dirty="0">
                <a:solidFill>
                  <a:srgbClr val="92D050"/>
                </a:solidFill>
                <a:latin typeface="Calibri" panose="020F0502020204030204" pitchFamily="34" charset="0"/>
                <a:cs typeface="Calibri" panose="020F0502020204030204" pitchFamily="34" charset="0"/>
              </a:rPr>
              <a:t>How?</a:t>
            </a:r>
            <a:endParaRPr lang="en-GB" sz="1100" b="1"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By regenerating natural and social capital</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8" name="Google Shape;379;p64">
            <a:extLst>
              <a:ext uri="{FF2B5EF4-FFF2-40B4-BE49-F238E27FC236}">
                <a16:creationId xmlns:a16="http://schemas.microsoft.com/office/drawing/2014/main" id="{68497A6C-9FB0-39B6-2F21-BCC617E8B900}"/>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B8945D16-F077-7129-8C5A-1AC8A7CAAD47}"/>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Regenerative </a:t>
            </a:r>
            <a:r>
              <a:rPr lang="sv-SE" sz="2400" dirty="0" err="1"/>
              <a:t>Economy</a:t>
            </a: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0" name="Google Shape;457;p68">
            <a:extLst>
              <a:ext uri="{FF2B5EF4-FFF2-40B4-BE49-F238E27FC236}">
                <a16:creationId xmlns:a16="http://schemas.microsoft.com/office/drawing/2014/main" id="{2CA7A160-502D-84D7-B1F7-E796999AD71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1" name="Google Shape;458;p68">
            <a:extLst>
              <a:ext uri="{FF2B5EF4-FFF2-40B4-BE49-F238E27FC236}">
                <a16:creationId xmlns:a16="http://schemas.microsoft.com/office/drawing/2014/main" id="{76F06F61-CEB2-D012-C9C3-4E22820C267C}"/>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059685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4F81836C-1F4E-AB3D-4E70-806C933469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6" name="Google Shape;456;p68">
            <a:extLst>
              <a:ext uri="{FF2B5EF4-FFF2-40B4-BE49-F238E27FC236}">
                <a16:creationId xmlns:a16="http://schemas.microsoft.com/office/drawing/2014/main" id="{DF4E39D0-5058-7C35-2669-AF3F75A232A6}"/>
              </a:ext>
            </a:extLst>
          </p:cNvPr>
          <p:cNvSpPr txBox="1">
            <a:spLocks noGrp="1"/>
          </p:cNvSpPr>
          <p:nvPr>
            <p:ph type="body" idx="1"/>
          </p:nvPr>
        </p:nvSpPr>
        <p:spPr>
          <a:xfrm>
            <a:off x="0" y="1478669"/>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3401" dirty="0"/>
              <a:t>Overview</a:t>
            </a:r>
            <a:endParaRPr dirty="0"/>
          </a:p>
          <a:p>
            <a:pPr marL="0" indent="0">
              <a:lnSpc>
                <a:spcPct val="82058"/>
              </a:lnSpc>
            </a:pPr>
            <a:endParaRPr sz="3401" dirty="0"/>
          </a:p>
        </p:txBody>
      </p:sp>
      <p:sp>
        <p:nvSpPr>
          <p:cNvPr id="457" name="Google Shape;457;p68">
            <a:extLst>
              <a:ext uri="{FF2B5EF4-FFF2-40B4-BE49-F238E27FC236}">
                <a16:creationId xmlns:a16="http://schemas.microsoft.com/office/drawing/2014/main" id="{65B379DA-3BA0-9168-7F57-BD5EA3120DB3}"/>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EB2B39DA-30E2-0318-5EFF-F1CC8C4DB11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a:t>
            </a:fld>
            <a:endParaRPr dirty="0"/>
          </a:p>
        </p:txBody>
      </p:sp>
      <p:sp>
        <p:nvSpPr>
          <p:cNvPr id="11" name="Google Shape;1422;p43">
            <a:extLst>
              <a:ext uri="{FF2B5EF4-FFF2-40B4-BE49-F238E27FC236}">
                <a16:creationId xmlns:a16="http://schemas.microsoft.com/office/drawing/2014/main" id="{6F213164-FAE4-0FAF-FDA6-1FF6CCECDCD5}"/>
              </a:ext>
            </a:extLst>
          </p:cNvPr>
          <p:cNvSpPr txBox="1"/>
          <p:nvPr/>
        </p:nvSpPr>
        <p:spPr>
          <a:xfrm>
            <a:off x="2284956" y="1371086"/>
            <a:ext cx="5673694" cy="625776"/>
          </a:xfrm>
          <a:prstGeom prst="rect">
            <a:avLst/>
          </a:prstGeom>
          <a:noFill/>
          <a:ln>
            <a:noFill/>
          </a:ln>
        </p:spPr>
        <p:txBody>
          <a:bodyPr spcFirstLastPara="1" wrap="square" lIns="0" tIns="10124" rIns="0" bIns="0" anchor="t" anchorCtr="0">
            <a:spAutoFit/>
          </a:bodyPr>
          <a:lstStyle/>
          <a:p>
            <a:pPr marL="50800">
              <a:buClr>
                <a:schemeClr val="lt1"/>
              </a:buClr>
              <a:buSzPts val="2000"/>
            </a:pPr>
            <a:r>
              <a:rPr lang="en-GB" sz="2000" dirty="0">
                <a:solidFill>
                  <a:srgbClr val="6D6E71"/>
                </a:solidFill>
                <a:latin typeface="Calibri"/>
                <a:ea typeface="Calibri"/>
                <a:cs typeface="Calibri"/>
                <a:sym typeface="Calibri"/>
              </a:rPr>
              <a:t>In this module, we delve into the principles of permaculture and learn about territorial diagnosis.  </a:t>
            </a:r>
          </a:p>
        </p:txBody>
      </p:sp>
      <p:pic>
        <p:nvPicPr>
          <p:cNvPr id="14" name="Google Shape;1393;p96">
            <a:extLst>
              <a:ext uri="{FF2B5EF4-FFF2-40B4-BE49-F238E27FC236}">
                <a16:creationId xmlns:a16="http://schemas.microsoft.com/office/drawing/2014/main" id="{41E910F5-71C8-6339-263D-3F5937CF7ABA}"/>
              </a:ext>
            </a:extLst>
          </p:cNvPr>
          <p:cNvPicPr preferRelativeResize="0"/>
          <p:nvPr/>
        </p:nvPicPr>
        <p:blipFill rotWithShape="1">
          <a:blip r:embed="rId3">
            <a:alphaModFix amt="70000"/>
          </a:blip>
          <a:srcRect/>
          <a:stretch/>
        </p:blipFill>
        <p:spPr>
          <a:xfrm rot="-3551750">
            <a:off x="6843838" y="2466773"/>
            <a:ext cx="3028204"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15" name="Google Shape;1397;p96">
            <a:extLst>
              <a:ext uri="{FF2B5EF4-FFF2-40B4-BE49-F238E27FC236}">
                <a16:creationId xmlns:a16="http://schemas.microsoft.com/office/drawing/2014/main" id="{D7A267EC-2B64-AB43-ECE8-7EB00FF72BD0}"/>
              </a:ext>
            </a:extLst>
          </p:cNvPr>
          <p:cNvGrpSpPr/>
          <p:nvPr/>
        </p:nvGrpSpPr>
        <p:grpSpPr>
          <a:xfrm>
            <a:off x="3124096" y="2809883"/>
            <a:ext cx="1883980" cy="1360393"/>
            <a:chOff x="12744325" y="814046"/>
            <a:chExt cx="1299026" cy="938006"/>
          </a:xfrm>
        </p:grpSpPr>
        <p:grpSp>
          <p:nvGrpSpPr>
            <p:cNvPr id="16" name="Google Shape;1398;p96">
              <a:extLst>
                <a:ext uri="{FF2B5EF4-FFF2-40B4-BE49-F238E27FC236}">
                  <a16:creationId xmlns:a16="http://schemas.microsoft.com/office/drawing/2014/main" id="{1053C3D8-65CD-D5F4-1A3C-8217CB8AE80B}"/>
                </a:ext>
              </a:extLst>
            </p:cNvPr>
            <p:cNvGrpSpPr/>
            <p:nvPr/>
          </p:nvGrpSpPr>
          <p:grpSpPr>
            <a:xfrm>
              <a:off x="12744325" y="1104978"/>
              <a:ext cx="1299026" cy="647074"/>
              <a:chOff x="12744325" y="1104978"/>
              <a:chExt cx="1299026" cy="647074"/>
            </a:xfrm>
          </p:grpSpPr>
          <p:sp>
            <p:nvSpPr>
              <p:cNvPr id="21" name="Google Shape;1399;p96">
                <a:extLst>
                  <a:ext uri="{FF2B5EF4-FFF2-40B4-BE49-F238E27FC236}">
                    <a16:creationId xmlns:a16="http://schemas.microsoft.com/office/drawing/2014/main" id="{66AC078B-A5FB-203E-036E-967077110B0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22" name="Google Shape;1400;p96">
                <a:extLst>
                  <a:ext uri="{FF2B5EF4-FFF2-40B4-BE49-F238E27FC236}">
                    <a16:creationId xmlns:a16="http://schemas.microsoft.com/office/drawing/2014/main" id="{F4D2A366-7C2D-CE0C-D55B-57A84B608C71}"/>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23" name="Google Shape;1401;p96">
                <a:extLst>
                  <a:ext uri="{FF2B5EF4-FFF2-40B4-BE49-F238E27FC236}">
                    <a16:creationId xmlns:a16="http://schemas.microsoft.com/office/drawing/2014/main" id="{808D40B1-B540-D359-98A8-A9041BFD2CD6}"/>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17" name="Google Shape;1402;p96">
              <a:extLst>
                <a:ext uri="{FF2B5EF4-FFF2-40B4-BE49-F238E27FC236}">
                  <a16:creationId xmlns:a16="http://schemas.microsoft.com/office/drawing/2014/main" id="{A567653B-D7D5-1A21-FF02-FA8ABAF3FFCF}"/>
                </a:ext>
              </a:extLst>
            </p:cNvPr>
            <p:cNvGrpSpPr/>
            <p:nvPr/>
          </p:nvGrpSpPr>
          <p:grpSpPr>
            <a:xfrm>
              <a:off x="12906085" y="814046"/>
              <a:ext cx="973856" cy="367809"/>
              <a:chOff x="12906085" y="814046"/>
              <a:chExt cx="973856" cy="367809"/>
            </a:xfrm>
          </p:grpSpPr>
          <p:sp>
            <p:nvSpPr>
              <p:cNvPr id="18" name="Google Shape;1403;p96">
                <a:extLst>
                  <a:ext uri="{FF2B5EF4-FFF2-40B4-BE49-F238E27FC236}">
                    <a16:creationId xmlns:a16="http://schemas.microsoft.com/office/drawing/2014/main" id="{9068D010-9C73-1110-EC78-314E7EFABE36}"/>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9" name="Google Shape;1404;p96">
                <a:extLst>
                  <a:ext uri="{FF2B5EF4-FFF2-40B4-BE49-F238E27FC236}">
                    <a16:creationId xmlns:a16="http://schemas.microsoft.com/office/drawing/2014/main" id="{AA5044FC-2DAE-EB5C-EE8D-31B900E75C99}"/>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20" name="Google Shape;1405;p96">
                <a:extLst>
                  <a:ext uri="{FF2B5EF4-FFF2-40B4-BE49-F238E27FC236}">
                    <a16:creationId xmlns:a16="http://schemas.microsoft.com/office/drawing/2014/main" id="{FC16CFE6-9197-3C2F-4631-767EBA7258EC}"/>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 name="Google Shape;594;p72">
            <a:extLst>
              <a:ext uri="{FF2B5EF4-FFF2-40B4-BE49-F238E27FC236}">
                <a16:creationId xmlns:a16="http://schemas.microsoft.com/office/drawing/2014/main" id="{2864CCE8-8DFF-5E30-385E-0541A7442F9F}"/>
              </a:ext>
            </a:extLst>
          </p:cNvPr>
          <p:cNvSpPr txBox="1">
            <a:spLocks/>
          </p:cNvSpPr>
          <p:nvPr/>
        </p:nvSpPr>
        <p:spPr>
          <a:xfrm>
            <a:off x="2186237"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Overview</a:t>
            </a:r>
            <a:endParaRPr lang="sv-SE" dirty="0"/>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09B6627-1CAA-AEC8-C604-5C6FDF77146B}"/>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A93433B-73A6-5D4F-8FF3-6BBA45DF4564}"/>
              </a:ext>
            </a:extLst>
          </p:cNvPr>
          <p:cNvSpPr txBox="1"/>
          <p:nvPr/>
        </p:nvSpPr>
        <p:spPr>
          <a:xfrm>
            <a:off x="2440103" y="719979"/>
            <a:ext cx="6301715" cy="3611209"/>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r>
              <a:rPr lang="en-GB" sz="1600" b="1" dirty="0">
                <a:solidFill>
                  <a:srgbClr val="8ECC4E"/>
                </a:solidFill>
                <a:latin typeface="Calibri"/>
                <a:ea typeface="Calibri"/>
                <a:cs typeface="Calibri"/>
                <a:sym typeface="Calibri"/>
              </a:rPr>
              <a:t>Here's why organizations have a real responsibility:</a:t>
            </a: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Environmental impact</a:t>
            </a:r>
            <a:r>
              <a:rPr lang="en-GB" dirty="0">
                <a:solidFill>
                  <a:srgbClr val="6D6E71"/>
                </a:solidFill>
                <a:latin typeface="Calibri"/>
                <a:ea typeface="Calibri"/>
                <a:cs typeface="Calibri"/>
                <a:sym typeface="Calibri"/>
              </a:rPr>
              <a:t>: Businesses consume natural resources, produce waste, and emit pollutants during their operations.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Social impact</a:t>
            </a:r>
            <a:r>
              <a:rPr lang="en-GB" dirty="0">
                <a:solidFill>
                  <a:srgbClr val="6D6E71"/>
                </a:solidFill>
                <a:latin typeface="Calibri"/>
                <a:ea typeface="Calibri"/>
                <a:cs typeface="Calibri"/>
                <a:sym typeface="Calibri"/>
              </a:rPr>
              <a:t>: Companies affect the communities in which they operate through employment, sourcing, and other activities.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Economic impact</a:t>
            </a:r>
            <a:r>
              <a:rPr lang="en-GB" dirty="0">
                <a:solidFill>
                  <a:srgbClr val="6D6E71"/>
                </a:solidFill>
                <a:latin typeface="Calibri"/>
                <a:ea typeface="Calibri"/>
                <a:cs typeface="Calibri"/>
                <a:sym typeface="Calibri"/>
              </a:rPr>
              <a:t>: Businesses play a vital role in driving economic growth, creating jobs, and generating wealth.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Ethical considerations</a:t>
            </a:r>
            <a:r>
              <a:rPr lang="en-GB" dirty="0">
                <a:solidFill>
                  <a:srgbClr val="6D6E71"/>
                </a:solidFill>
                <a:latin typeface="Calibri"/>
                <a:ea typeface="Calibri"/>
                <a:cs typeface="Calibri"/>
                <a:sym typeface="Calibri"/>
              </a:rPr>
              <a:t>: Beyond legal obligations, organizations have ethical responsibilities to conduct their operations in a morally sound manner.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Long-term sustainability</a:t>
            </a:r>
            <a:r>
              <a:rPr lang="en-GB" dirty="0">
                <a:solidFill>
                  <a:srgbClr val="6D6E71"/>
                </a:solidFill>
                <a:latin typeface="Calibri"/>
                <a:ea typeface="Calibri"/>
                <a:cs typeface="Calibri"/>
                <a:sym typeface="Calibri"/>
              </a:rPr>
              <a:t>: Ultimately, organizations must recognize that their long-term success is intertwined with the health and well-being of society and the planet. </a:t>
            </a:r>
          </a:p>
        </p:txBody>
      </p:sp>
      <p:sp>
        <p:nvSpPr>
          <p:cNvPr id="383" name="Google Shape;383;p64">
            <a:extLst>
              <a:ext uri="{FF2B5EF4-FFF2-40B4-BE49-F238E27FC236}">
                <a16:creationId xmlns:a16="http://schemas.microsoft.com/office/drawing/2014/main" id="{23C28144-695F-B5A9-DDD7-1F763AD719B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50</a:t>
            </a:fld>
            <a:endParaRPr/>
          </a:p>
        </p:txBody>
      </p:sp>
      <p:sp>
        <p:nvSpPr>
          <p:cNvPr id="5" name="Google Shape;379;p64">
            <a:extLst>
              <a:ext uri="{FF2B5EF4-FFF2-40B4-BE49-F238E27FC236}">
                <a16:creationId xmlns:a16="http://schemas.microsoft.com/office/drawing/2014/main" id="{4E93DCFD-3B39-A103-1826-932DAE747912}"/>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F57B6A5F-A0C8-C11C-F4CB-D20068AFF666}"/>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How</a:t>
            </a:r>
            <a:r>
              <a:rPr lang="sv-SE" sz="2400" dirty="0"/>
              <a:t> Do </a:t>
            </a:r>
            <a:r>
              <a:rPr lang="sv-SE" sz="2400" dirty="0" err="1"/>
              <a:t>We</a:t>
            </a:r>
            <a:r>
              <a:rPr lang="sv-SE" sz="2400" dirty="0"/>
              <a:t> </a:t>
            </a:r>
            <a:r>
              <a:rPr lang="sv-SE" sz="2400" dirty="0" err="1"/>
              <a:t>Proceed</a:t>
            </a:r>
            <a:r>
              <a:rPr lang="sv-SE" sz="2400" dirty="0"/>
              <a:t> ? </a:t>
            </a:r>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CFA624F9-E48A-75F6-DCDC-8E99A0B39A89}"/>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8E9EDD87-88E7-F925-C80A-178402C41A1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4279489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DB4B25A-DADE-FF6F-BB38-D32E7CC0970F}"/>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806E525E-4491-D05C-443D-08FDD0E04742}"/>
              </a:ext>
            </a:extLst>
          </p:cNvPr>
          <p:cNvSpPr txBox="1"/>
          <p:nvPr/>
        </p:nvSpPr>
        <p:spPr>
          <a:xfrm>
            <a:off x="2440103" y="719979"/>
            <a:ext cx="2666735" cy="3888208"/>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r>
              <a:rPr lang="en-GB" sz="1400" b="1" dirty="0">
                <a:solidFill>
                  <a:srgbClr val="8ECC4E"/>
                </a:solidFill>
                <a:latin typeface="Calibri"/>
                <a:ea typeface="Calibri"/>
                <a:cs typeface="Calibri"/>
                <a:sym typeface="Calibri"/>
              </a:rPr>
              <a:t>Key questions:</a:t>
            </a:r>
            <a:endParaRPr lang="en-GB" dirty="0">
              <a:solidFill>
                <a:srgbClr val="6D6E71"/>
              </a:solidFill>
              <a:latin typeface="Calibri"/>
              <a:ea typeface="Calibri"/>
              <a:cs typeface="Calibri"/>
              <a:sym typeface="Calibri"/>
            </a:endParaRP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Purpose and Values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Current Impact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Stakeholder Engagement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Risk Assessment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Resource Dependency</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Regulatory Compliance</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Innovation and Adaptation</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Supply Chain Management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Employee Engagement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Financial Considerations</a:t>
            </a:r>
          </a:p>
          <a:p>
            <a:pPr>
              <a:lnSpc>
                <a:spcPct val="150000"/>
              </a:lnSpc>
              <a:buClr>
                <a:srgbClr val="97C679"/>
              </a:buClr>
              <a:buSzPts val="1400"/>
            </a:pPr>
            <a:r>
              <a:rPr lang="en-GB" dirty="0">
                <a:solidFill>
                  <a:srgbClr val="6D6E71"/>
                </a:solidFill>
                <a:latin typeface="Calibri"/>
                <a:ea typeface="Calibri"/>
                <a:cs typeface="Calibri"/>
                <a:sym typeface="Calibri"/>
              </a:rPr>
              <a:t>. </a:t>
            </a:r>
          </a:p>
        </p:txBody>
      </p:sp>
      <p:sp>
        <p:nvSpPr>
          <p:cNvPr id="383" name="Google Shape;383;p64">
            <a:extLst>
              <a:ext uri="{FF2B5EF4-FFF2-40B4-BE49-F238E27FC236}">
                <a16:creationId xmlns:a16="http://schemas.microsoft.com/office/drawing/2014/main" id="{1F330508-D306-B54A-3118-DBB8A87E341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51</a:t>
            </a:fld>
            <a:endParaRPr dirty="0"/>
          </a:p>
        </p:txBody>
      </p:sp>
      <p:pic>
        <p:nvPicPr>
          <p:cNvPr id="4" name="Google Shape;382;p64">
            <a:extLst>
              <a:ext uri="{FF2B5EF4-FFF2-40B4-BE49-F238E27FC236}">
                <a16:creationId xmlns:a16="http://schemas.microsoft.com/office/drawing/2014/main" id="{2D5E8037-AA3F-EB2B-E6E2-0C14F5B14CA6}"/>
              </a:ext>
            </a:extLst>
          </p:cNvPr>
          <p:cNvPicPr preferRelativeResize="0"/>
          <p:nvPr/>
        </p:nvPicPr>
        <p:blipFill rotWithShape="1">
          <a:blip r:embed="rId3">
            <a:alphaModFix amt="70000"/>
          </a:blip>
          <a:srcRect/>
          <a:stretch/>
        </p:blipFill>
        <p:spPr>
          <a:xfrm flipH="1">
            <a:off x="6783084" y="27226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379;p64">
            <a:extLst>
              <a:ext uri="{FF2B5EF4-FFF2-40B4-BE49-F238E27FC236}">
                <a16:creationId xmlns:a16="http://schemas.microsoft.com/office/drawing/2014/main" id="{E879BC45-EDDC-E2F7-5ADA-6ECAB633EA3E}"/>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AB4A5541-E075-1C54-F5BD-B773B3050AEE}"/>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Key</a:t>
            </a:r>
            <a:r>
              <a:rPr lang="sv-SE" sz="2400" dirty="0"/>
              <a:t> </a:t>
            </a:r>
            <a:r>
              <a:rPr lang="sv-SE" sz="2400" dirty="0" err="1"/>
              <a:t>Questions</a:t>
            </a:r>
            <a:r>
              <a:rPr lang="sv-SE" sz="2400" dirty="0"/>
              <a:t> </a:t>
            </a:r>
          </a:p>
          <a:p>
            <a:pPr marL="0" indent="0">
              <a:lnSpc>
                <a:spcPct val="82058"/>
              </a:lnSpc>
            </a:pPr>
            <a:r>
              <a:rPr lang="sv-SE" sz="2400" dirty="0"/>
              <a:t>To </a:t>
            </a:r>
            <a:r>
              <a:rPr lang="sv-SE" sz="2400" dirty="0" err="1"/>
              <a:t>Consider</a:t>
            </a: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D11D3E3D-4F58-1CA9-1A51-092B12FFE95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74122F90-8C90-9CF5-DD4E-9D8ED6426213}"/>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523855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F44443A-7C2F-4DBA-13CD-3ED97C7388C2}"/>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FF951F81-9E9B-36E0-054A-93698B29D7BA}"/>
              </a:ext>
            </a:extLst>
          </p:cNvPr>
          <p:cNvSpPr txBox="1"/>
          <p:nvPr/>
        </p:nvSpPr>
        <p:spPr>
          <a:xfrm>
            <a:off x="2440103" y="719979"/>
            <a:ext cx="6301715" cy="3672764"/>
          </a:xfrm>
          <a:prstGeom prst="rect">
            <a:avLst/>
          </a:prstGeom>
          <a:noFill/>
          <a:ln>
            <a:noFill/>
          </a:ln>
        </p:spPr>
        <p:txBody>
          <a:bodyPr spcFirstLastPara="1" wrap="square" lIns="0" tIns="10124" rIns="0" bIns="0" anchor="t" anchorCtr="0">
            <a:spAutoFit/>
          </a:bodyPr>
          <a:lstStyle/>
          <a:p>
            <a:pPr>
              <a:buClr>
                <a:srgbClr val="97C679"/>
              </a:buClr>
              <a:buSzPts val="1400"/>
            </a:pPr>
            <a:r>
              <a:rPr lang="en-GB" b="1" dirty="0">
                <a:solidFill>
                  <a:srgbClr val="8ECC4E"/>
                </a:solidFill>
                <a:latin typeface="Calibri"/>
                <a:ea typeface="Calibri"/>
                <a:cs typeface="Calibri"/>
                <a:sym typeface="Calibri"/>
              </a:rPr>
              <a:t>It requires careful consideration, dedication, and a willingness to embrace change implying:</a:t>
            </a:r>
          </a:p>
          <a:p>
            <a:pPr>
              <a:buClr>
                <a:srgbClr val="97C679"/>
              </a:buClr>
              <a:buSzPts val="1400"/>
            </a:pPr>
            <a:endParaRPr lang="en-GB" b="1" dirty="0">
              <a:solidFill>
                <a:srgbClr val="8ECC4E"/>
              </a:solidFill>
              <a:latin typeface="Calibri"/>
              <a:ea typeface="Calibri"/>
              <a:cs typeface="Calibri"/>
              <a:sym typeface="Calibri"/>
            </a:endParaRP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Thorough Thinking</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Resources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Open Mind</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Time</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Investment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Sincerity in Engagement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Resilience to Change</a:t>
            </a:r>
          </a:p>
          <a:p>
            <a:pPr marL="285750" indent="-285750">
              <a:lnSpc>
                <a:spcPct val="150000"/>
              </a:lnSpc>
              <a:buClr>
                <a:srgbClr val="97C679"/>
              </a:buClr>
              <a:buSzPts val="1400"/>
              <a:buFont typeface="Arial" panose="020B0604020202020204" pitchFamily="34" charset="0"/>
              <a:buChar char="•"/>
            </a:pPr>
            <a:endParaRPr lang="en-GB" dirty="0">
              <a:solidFill>
                <a:srgbClr val="6D6E71"/>
              </a:solidFill>
              <a:latin typeface="Calibri"/>
              <a:ea typeface="Calibri"/>
              <a:cs typeface="Calibri"/>
              <a:sym typeface="Calibri"/>
            </a:endParaRPr>
          </a:p>
          <a:p>
            <a:pPr>
              <a:buClr>
                <a:srgbClr val="97C679"/>
              </a:buClr>
              <a:buSzPts val="1400"/>
            </a:pPr>
            <a:r>
              <a:rPr lang="en-GB" i="1" dirty="0">
                <a:solidFill>
                  <a:srgbClr val="6D6E71"/>
                </a:solidFill>
                <a:latin typeface="Calibri"/>
                <a:ea typeface="Calibri"/>
                <a:cs typeface="Calibri"/>
                <a:sym typeface="Calibri"/>
              </a:rPr>
              <a:t>Adopting a sustainable business model is a complex and multifaceted process that requires dedication, collaboration, and a long-term perspective.</a:t>
            </a:r>
          </a:p>
        </p:txBody>
      </p:sp>
      <p:pic>
        <p:nvPicPr>
          <p:cNvPr id="382" name="Google Shape;382;p64">
            <a:extLst>
              <a:ext uri="{FF2B5EF4-FFF2-40B4-BE49-F238E27FC236}">
                <a16:creationId xmlns:a16="http://schemas.microsoft.com/office/drawing/2014/main" id="{E47A1184-C5D9-6F60-EA51-0F5BC634608E}"/>
              </a:ext>
            </a:extLst>
          </p:cNvPr>
          <p:cNvPicPr preferRelativeResize="0"/>
          <p:nvPr/>
        </p:nvPicPr>
        <p:blipFill rotWithShape="1">
          <a:blip r:embed="rId3">
            <a:alphaModFix amt="70000"/>
          </a:blip>
          <a:srcRect/>
          <a:stretch/>
        </p:blipFill>
        <p:spPr>
          <a:xfrm flipH="1">
            <a:off x="7516771" y="24655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FFF57E58-F796-02DA-73B0-AE562E9F141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52</a:t>
            </a:fld>
            <a:endParaRPr/>
          </a:p>
        </p:txBody>
      </p:sp>
      <p:sp>
        <p:nvSpPr>
          <p:cNvPr id="2" name="Google Shape;379;p64">
            <a:extLst>
              <a:ext uri="{FF2B5EF4-FFF2-40B4-BE49-F238E27FC236}">
                <a16:creationId xmlns:a16="http://schemas.microsoft.com/office/drawing/2014/main" id="{EA084E7A-A6BB-3EAC-D540-0AABAD694C2D}"/>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C0E8AFA6-BAA0-446C-EE7A-B7DBD19FD80C}"/>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Adopting</a:t>
            </a:r>
            <a:r>
              <a:rPr lang="sv-SE" sz="2400" dirty="0"/>
              <a:t> A </a:t>
            </a:r>
            <a:r>
              <a:rPr lang="sv-SE" sz="2400" dirty="0" err="1"/>
              <a:t>Sustainable</a:t>
            </a:r>
            <a:r>
              <a:rPr lang="sv-SE" sz="2400" dirty="0"/>
              <a:t> Business </a:t>
            </a:r>
            <a:r>
              <a:rPr lang="sv-SE" sz="2400" dirty="0" err="1"/>
              <a:t>Model</a:t>
            </a:r>
            <a:endParaRPr lang="sv-SE" sz="2400" dirty="0"/>
          </a:p>
          <a:p>
            <a:pPr marL="0" indent="0">
              <a:lnSpc>
                <a:spcPct val="82058"/>
              </a:lnSpc>
            </a:pPr>
            <a:endParaRPr lang="sv-SE" sz="2400" dirty="0" err="1"/>
          </a:p>
        </p:txBody>
      </p:sp>
      <p:sp>
        <p:nvSpPr>
          <p:cNvPr id="4" name="Google Shape;457;p68">
            <a:extLst>
              <a:ext uri="{FF2B5EF4-FFF2-40B4-BE49-F238E27FC236}">
                <a16:creationId xmlns:a16="http://schemas.microsoft.com/office/drawing/2014/main" id="{C2AFF9B7-9013-5E8F-799E-EE593B077698}"/>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5" name="Google Shape;458;p68">
            <a:extLst>
              <a:ext uri="{FF2B5EF4-FFF2-40B4-BE49-F238E27FC236}">
                <a16:creationId xmlns:a16="http://schemas.microsoft.com/office/drawing/2014/main" id="{EBB301C6-2610-56E5-CAA3-FFFB745177AE}"/>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913836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C61B50D-C77A-7716-3796-81F6CA1F876C}"/>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4ABC2E05-E439-32C8-2658-C5621BA7375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53</a:t>
            </a:fld>
            <a:endParaRPr/>
          </a:p>
        </p:txBody>
      </p:sp>
      <p:sp>
        <p:nvSpPr>
          <p:cNvPr id="3" name="textruta 2">
            <a:extLst>
              <a:ext uri="{FF2B5EF4-FFF2-40B4-BE49-F238E27FC236}">
                <a16:creationId xmlns:a16="http://schemas.microsoft.com/office/drawing/2014/main" id="{80D813AA-7BE0-16A6-099D-A72F8F5159C4}"/>
              </a:ext>
            </a:extLst>
          </p:cNvPr>
          <p:cNvSpPr txBox="1"/>
          <p:nvPr/>
        </p:nvSpPr>
        <p:spPr>
          <a:xfrm>
            <a:off x="2915728" y="2648309"/>
            <a:ext cx="184731" cy="307777"/>
          </a:xfrm>
          <a:prstGeom prst="rect">
            <a:avLst/>
          </a:prstGeom>
          <a:noFill/>
        </p:spPr>
        <p:txBody>
          <a:bodyPr wrap="none" rtlCol="0">
            <a:spAutoFit/>
          </a:bodyPr>
          <a:lstStyle/>
          <a:p>
            <a:endParaRPr lang="en-GB" dirty="0"/>
          </a:p>
        </p:txBody>
      </p:sp>
      <p:graphicFrame>
        <p:nvGraphicFramePr>
          <p:cNvPr id="4" name="Tabell 3">
            <a:extLst>
              <a:ext uri="{FF2B5EF4-FFF2-40B4-BE49-F238E27FC236}">
                <a16:creationId xmlns:a16="http://schemas.microsoft.com/office/drawing/2014/main" id="{E5291CC5-292F-B899-96E9-C79F1DCE4A16}"/>
              </a:ext>
            </a:extLst>
          </p:cNvPr>
          <p:cNvGraphicFramePr>
            <a:graphicFrameLocks noGrp="1"/>
          </p:cNvGraphicFramePr>
          <p:nvPr>
            <p:extLst>
              <p:ext uri="{D42A27DB-BD31-4B8C-83A1-F6EECF244321}">
                <p14:modId xmlns:p14="http://schemas.microsoft.com/office/powerpoint/2010/main" val="4192964134"/>
              </p:ext>
            </p:extLst>
          </p:nvPr>
        </p:nvGraphicFramePr>
        <p:xfrm>
          <a:off x="2164689" y="249144"/>
          <a:ext cx="6776113" cy="4381123"/>
        </p:xfrm>
        <a:graphic>
          <a:graphicData uri="http://schemas.openxmlformats.org/drawingml/2006/table">
            <a:tbl>
              <a:tblPr firstRow="1" bandRow="1">
                <a:tableStyleId>{538008DE-9CB5-49C0-B233-6C6E2AA0C65B}</a:tableStyleId>
              </a:tblPr>
              <a:tblGrid>
                <a:gridCol w="1920147">
                  <a:extLst>
                    <a:ext uri="{9D8B030D-6E8A-4147-A177-3AD203B41FA5}">
                      <a16:colId xmlns:a16="http://schemas.microsoft.com/office/drawing/2014/main" val="2854180919"/>
                    </a:ext>
                  </a:extLst>
                </a:gridCol>
                <a:gridCol w="2493034">
                  <a:extLst>
                    <a:ext uri="{9D8B030D-6E8A-4147-A177-3AD203B41FA5}">
                      <a16:colId xmlns:a16="http://schemas.microsoft.com/office/drawing/2014/main" val="2052163178"/>
                    </a:ext>
                  </a:extLst>
                </a:gridCol>
                <a:gridCol w="2362932">
                  <a:extLst>
                    <a:ext uri="{9D8B030D-6E8A-4147-A177-3AD203B41FA5}">
                      <a16:colId xmlns:a16="http://schemas.microsoft.com/office/drawing/2014/main" val="1174646080"/>
                    </a:ext>
                  </a:extLst>
                </a:gridCol>
              </a:tblGrid>
              <a:tr h="349317">
                <a:tc>
                  <a:txBody>
                    <a:bodyPr/>
                    <a:lstStyle/>
                    <a:p>
                      <a:endParaRPr lang="en-GB" dirty="0"/>
                    </a:p>
                  </a:txBody>
                  <a:tcPr/>
                </a:tc>
                <a:tc>
                  <a:txBody>
                    <a:bodyPr/>
                    <a:lstStyle/>
                    <a:p>
                      <a:r>
                        <a:rPr lang="en-GB" dirty="0">
                          <a:solidFill>
                            <a:schemeClr val="bg1"/>
                          </a:solidFill>
                        </a:rPr>
                        <a:t>Sustainable business</a:t>
                      </a:r>
                    </a:p>
                  </a:txBody>
                  <a:tcPr>
                    <a:solidFill>
                      <a:schemeClr val="accent4">
                        <a:lumMod val="75000"/>
                        <a:alpha val="85000"/>
                      </a:schemeClr>
                    </a:solidFill>
                  </a:tcPr>
                </a:tc>
                <a:tc>
                  <a:txBody>
                    <a:bodyPr/>
                    <a:lstStyle/>
                    <a:p>
                      <a:r>
                        <a:rPr lang="en-GB" dirty="0">
                          <a:solidFill>
                            <a:schemeClr val="bg1"/>
                          </a:solidFill>
                        </a:rPr>
                        <a:t>Traditional business</a:t>
                      </a:r>
                    </a:p>
                  </a:txBody>
                  <a:tcPr>
                    <a:solidFill>
                      <a:schemeClr val="accent4">
                        <a:lumMod val="75000"/>
                        <a:alpha val="85000"/>
                      </a:schemeClr>
                    </a:solidFill>
                  </a:tcPr>
                </a:tc>
                <a:extLst>
                  <a:ext uri="{0D108BD9-81ED-4DB2-BD59-A6C34878D82A}">
                    <a16:rowId xmlns:a16="http://schemas.microsoft.com/office/drawing/2014/main" val="1761593746"/>
                  </a:ext>
                </a:extLst>
              </a:tr>
              <a:tr h="494348">
                <a:tc>
                  <a:txBody>
                    <a:bodyPr/>
                    <a:lstStyle/>
                    <a:p>
                      <a:r>
                        <a:rPr lang="en-GB" dirty="0">
                          <a:solidFill>
                            <a:schemeClr val="bg1"/>
                          </a:solidFill>
                          <a:latin typeface="Calibri"/>
                          <a:ea typeface="Calibri"/>
                          <a:cs typeface="Calibri"/>
                          <a:sym typeface="Calibri"/>
                        </a:rPr>
                        <a:t>Environmental impact</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Reduced environmental footprint</a:t>
                      </a:r>
                      <a:endParaRPr lang="en-GB" dirty="0"/>
                    </a:p>
                  </a:txBody>
                  <a:tcPr/>
                </a:tc>
                <a:tc>
                  <a:txBody>
                    <a:bodyPr/>
                    <a:lstStyle/>
                    <a:p>
                      <a:r>
                        <a:rPr lang="en-GB" dirty="0">
                          <a:solidFill>
                            <a:srgbClr val="6D6E71"/>
                          </a:solidFill>
                          <a:latin typeface="Calibri"/>
                          <a:ea typeface="Calibri"/>
                          <a:cs typeface="Calibri"/>
                          <a:sym typeface="Calibri"/>
                        </a:rPr>
                        <a:t>Depletion of natural resources, pollution, environmental degradation</a:t>
                      </a:r>
                      <a:endParaRPr lang="en-GB" dirty="0"/>
                    </a:p>
                  </a:txBody>
                  <a:tcPr/>
                </a:tc>
                <a:extLst>
                  <a:ext uri="{0D108BD9-81ED-4DB2-BD59-A6C34878D82A}">
                    <a16:rowId xmlns:a16="http://schemas.microsoft.com/office/drawing/2014/main" val="3025038998"/>
                  </a:ext>
                </a:extLst>
              </a:tr>
              <a:tr h="494348">
                <a:tc>
                  <a:txBody>
                    <a:bodyPr/>
                    <a:lstStyle/>
                    <a:p>
                      <a:r>
                        <a:rPr lang="en-GB" dirty="0">
                          <a:solidFill>
                            <a:schemeClr val="bg1"/>
                          </a:solidFill>
                          <a:latin typeface="Calibri"/>
                          <a:ea typeface="Calibri"/>
                          <a:cs typeface="Calibri"/>
                          <a:sym typeface="Calibri"/>
                        </a:rPr>
                        <a:t>Cost savings</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Long-term cost savings (resource efficiency)</a:t>
                      </a:r>
                      <a:endParaRPr lang="en-GB" dirty="0"/>
                    </a:p>
                  </a:txBody>
                  <a:tcPr/>
                </a:tc>
                <a:tc>
                  <a:txBody>
                    <a:bodyPr/>
                    <a:lstStyle/>
                    <a:p>
                      <a:r>
                        <a:rPr lang="en-GB" dirty="0">
                          <a:solidFill>
                            <a:schemeClr val="tx2">
                              <a:lumMod val="50000"/>
                            </a:schemeClr>
                          </a:solidFill>
                          <a:latin typeface="Calibri" panose="020F0502020204030204" pitchFamily="34" charset="0"/>
                          <a:cs typeface="Calibri" panose="020F0502020204030204" pitchFamily="34" charset="0"/>
                        </a:rPr>
                        <a:t>Higher operational costs (resource wastage)  </a:t>
                      </a:r>
                    </a:p>
                  </a:txBody>
                  <a:tcPr/>
                </a:tc>
                <a:extLst>
                  <a:ext uri="{0D108BD9-81ED-4DB2-BD59-A6C34878D82A}">
                    <a16:rowId xmlns:a16="http://schemas.microsoft.com/office/drawing/2014/main" val="917203922"/>
                  </a:ext>
                </a:extLst>
              </a:tr>
              <a:tr h="494348">
                <a:tc>
                  <a:txBody>
                    <a:bodyPr/>
                    <a:lstStyle/>
                    <a:p>
                      <a:r>
                        <a:rPr lang="en-GB" dirty="0">
                          <a:solidFill>
                            <a:schemeClr val="bg1"/>
                          </a:solidFill>
                          <a:latin typeface="Calibri"/>
                          <a:ea typeface="Calibri"/>
                          <a:cs typeface="Calibri"/>
                          <a:sym typeface="Calibri"/>
                        </a:rPr>
                        <a:t>Reputation &amp; Brand image</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Attracts environmentally aware consumers/stakeholders</a:t>
                      </a:r>
                      <a:endParaRPr lang="en-GB" dirty="0"/>
                    </a:p>
                  </a:txBody>
                  <a:tcPr/>
                </a:tc>
                <a:tc>
                  <a:txBody>
                    <a:bodyPr/>
                    <a:lstStyle/>
                    <a:p>
                      <a:r>
                        <a:rPr lang="en-GB" dirty="0">
                          <a:solidFill>
                            <a:srgbClr val="6D6E71"/>
                          </a:solidFill>
                          <a:latin typeface="Calibri"/>
                          <a:ea typeface="Calibri"/>
                          <a:cs typeface="Calibri"/>
                          <a:sym typeface="Calibri"/>
                        </a:rPr>
                        <a:t>Risk reputational damage </a:t>
                      </a:r>
                      <a:endParaRPr lang="en-GB" dirty="0"/>
                    </a:p>
                  </a:txBody>
                  <a:tcPr/>
                </a:tc>
                <a:extLst>
                  <a:ext uri="{0D108BD9-81ED-4DB2-BD59-A6C34878D82A}">
                    <a16:rowId xmlns:a16="http://schemas.microsoft.com/office/drawing/2014/main" val="2145615399"/>
                  </a:ext>
                </a:extLst>
              </a:tr>
              <a:tr h="494348">
                <a:tc>
                  <a:txBody>
                    <a:bodyPr/>
                    <a:lstStyle/>
                    <a:p>
                      <a:r>
                        <a:rPr lang="en-GB" dirty="0">
                          <a:solidFill>
                            <a:schemeClr val="bg1"/>
                          </a:solidFill>
                          <a:latin typeface="Calibri"/>
                          <a:ea typeface="Calibri"/>
                          <a:cs typeface="Calibri"/>
                          <a:sym typeface="Calibri"/>
                        </a:rPr>
                        <a:t>Competitive advantage</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Gain a competitive edge </a:t>
                      </a:r>
                      <a:endParaRPr lang="en-GB" dirty="0"/>
                    </a:p>
                  </a:txBody>
                  <a:tcPr/>
                </a:tc>
                <a:tc>
                  <a:txBody>
                    <a:bodyPr/>
                    <a:lstStyle/>
                    <a:p>
                      <a:r>
                        <a:rPr lang="en-GB" dirty="0">
                          <a:solidFill>
                            <a:srgbClr val="6D6E71"/>
                          </a:solidFill>
                          <a:latin typeface="Calibri"/>
                          <a:ea typeface="Calibri"/>
                          <a:cs typeface="Calibri"/>
                          <a:sym typeface="Calibri"/>
                        </a:rPr>
                        <a:t>May fall behind </a:t>
                      </a:r>
                      <a:endParaRPr lang="en-GB" dirty="0"/>
                    </a:p>
                  </a:txBody>
                  <a:tcPr/>
                </a:tc>
                <a:extLst>
                  <a:ext uri="{0D108BD9-81ED-4DB2-BD59-A6C34878D82A}">
                    <a16:rowId xmlns:a16="http://schemas.microsoft.com/office/drawing/2014/main" val="2431314246"/>
                  </a:ext>
                </a:extLst>
              </a:tr>
              <a:tr h="494348">
                <a:tc>
                  <a:txBody>
                    <a:bodyPr/>
                    <a:lstStyle/>
                    <a:p>
                      <a:r>
                        <a:rPr lang="en-GB" dirty="0">
                          <a:solidFill>
                            <a:schemeClr val="bg1"/>
                          </a:solidFill>
                          <a:latin typeface="Calibri"/>
                          <a:ea typeface="Calibri"/>
                          <a:cs typeface="Calibri"/>
                          <a:sym typeface="Calibri"/>
                        </a:rPr>
                        <a:t>Employee engagement &amp; productivity</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Raised employee engagement, satisfaction &amp;productivity</a:t>
                      </a:r>
                      <a:endParaRPr lang="en-GB" dirty="0"/>
                    </a:p>
                  </a:txBody>
                  <a:tcPr/>
                </a:tc>
                <a:tc>
                  <a:txBody>
                    <a:bodyPr/>
                    <a:lstStyle/>
                    <a:p>
                      <a:r>
                        <a:rPr lang="en-GB" dirty="0">
                          <a:solidFill>
                            <a:srgbClr val="6D6E71"/>
                          </a:solidFill>
                          <a:latin typeface="Calibri"/>
                          <a:ea typeface="Calibri"/>
                          <a:cs typeface="Calibri"/>
                          <a:sym typeface="Calibri"/>
                        </a:rPr>
                        <a:t>Lower employee morale and higher turnover rates.</a:t>
                      </a:r>
                      <a:endParaRPr lang="en-GB" dirty="0"/>
                    </a:p>
                  </a:txBody>
                  <a:tcPr/>
                </a:tc>
                <a:extLst>
                  <a:ext uri="{0D108BD9-81ED-4DB2-BD59-A6C34878D82A}">
                    <a16:rowId xmlns:a16="http://schemas.microsoft.com/office/drawing/2014/main" val="1960496358"/>
                  </a:ext>
                </a:extLst>
              </a:tr>
              <a:tr h="494348">
                <a:tc>
                  <a:txBody>
                    <a:bodyPr/>
                    <a:lstStyle/>
                    <a:p>
                      <a:r>
                        <a:rPr lang="en-GB" dirty="0">
                          <a:solidFill>
                            <a:schemeClr val="bg1"/>
                          </a:solidFill>
                          <a:latin typeface="Calibri"/>
                          <a:ea typeface="Calibri"/>
                          <a:cs typeface="Calibri"/>
                          <a:sym typeface="Calibri"/>
                        </a:rPr>
                        <a:t>Innovation &amp; Adaptability</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Fosters a culture of continuous improvement</a:t>
                      </a:r>
                      <a:endParaRPr lang="en-GB" dirty="0"/>
                    </a:p>
                  </a:txBody>
                  <a:tcPr/>
                </a:tc>
                <a:tc>
                  <a:txBody>
                    <a:bodyPr/>
                    <a:lstStyle/>
                    <a:p>
                      <a:r>
                        <a:rPr lang="en-GB" dirty="0">
                          <a:solidFill>
                            <a:srgbClr val="6D6E71"/>
                          </a:solidFill>
                          <a:latin typeface="Calibri"/>
                          <a:ea typeface="Calibri"/>
                          <a:cs typeface="Calibri"/>
                          <a:sym typeface="Calibri"/>
                        </a:rPr>
                        <a:t>Struggle to innovate and remain relevant</a:t>
                      </a:r>
                      <a:endParaRPr lang="en-GB" dirty="0"/>
                    </a:p>
                  </a:txBody>
                  <a:tcPr/>
                </a:tc>
                <a:extLst>
                  <a:ext uri="{0D108BD9-81ED-4DB2-BD59-A6C34878D82A}">
                    <a16:rowId xmlns:a16="http://schemas.microsoft.com/office/drawing/2014/main" val="352954074"/>
                  </a:ext>
                </a:extLst>
              </a:tr>
              <a:tr h="494348">
                <a:tc>
                  <a:txBody>
                    <a:bodyPr/>
                    <a:lstStyle/>
                    <a:p>
                      <a:r>
                        <a:rPr lang="en-GB" dirty="0">
                          <a:solidFill>
                            <a:schemeClr val="bg1"/>
                          </a:solidFill>
                          <a:latin typeface="Calibri"/>
                          <a:ea typeface="Calibri"/>
                          <a:cs typeface="Calibri"/>
                          <a:sym typeface="Calibri"/>
                        </a:rPr>
                        <a:t>Stakeholder engagement</a:t>
                      </a:r>
                      <a:endParaRPr lang="en-GB" dirty="0">
                        <a:solidFill>
                          <a:schemeClr val="bg1"/>
                        </a:solidFill>
                      </a:endParaRPr>
                    </a:p>
                  </a:txBody>
                  <a:tcPr>
                    <a:solidFill>
                      <a:srgbClr val="5E908E">
                        <a:alpha val="85000"/>
                      </a:srgbClr>
                    </a:solidFill>
                  </a:tcPr>
                </a:tc>
                <a:tc>
                  <a:txBody>
                    <a:bodyPr/>
                    <a:lstStyle/>
                    <a:p>
                      <a:r>
                        <a:rPr lang="en-GB" dirty="0">
                          <a:solidFill>
                            <a:srgbClr val="6D6E71"/>
                          </a:solidFill>
                          <a:latin typeface="Calibri"/>
                          <a:ea typeface="Calibri"/>
                          <a:cs typeface="Calibri"/>
                          <a:sym typeface="Calibri"/>
                        </a:rPr>
                        <a:t>Strong relationships with stakeholders (shared values, transparency, collaboration)</a:t>
                      </a:r>
                      <a:endParaRPr lang="en-GB" dirty="0"/>
                    </a:p>
                  </a:txBody>
                  <a:tcPr/>
                </a:tc>
                <a:tc>
                  <a:txBody>
                    <a:bodyPr/>
                    <a:lstStyle/>
                    <a:p>
                      <a:r>
                        <a:rPr lang="en-GB" dirty="0">
                          <a:solidFill>
                            <a:srgbClr val="6D6E71"/>
                          </a:solidFill>
                          <a:latin typeface="Calibri"/>
                          <a:ea typeface="Calibri"/>
                          <a:cs typeface="Calibri"/>
                          <a:sym typeface="Calibri"/>
                        </a:rPr>
                        <a:t>May face scepticism and distrust from stakeholders </a:t>
                      </a:r>
                      <a:endParaRPr lang="en-GB" dirty="0"/>
                    </a:p>
                  </a:txBody>
                  <a:tcPr/>
                </a:tc>
                <a:extLst>
                  <a:ext uri="{0D108BD9-81ED-4DB2-BD59-A6C34878D82A}">
                    <a16:rowId xmlns:a16="http://schemas.microsoft.com/office/drawing/2014/main" val="3718797693"/>
                  </a:ext>
                </a:extLst>
              </a:tr>
            </a:tbl>
          </a:graphicData>
        </a:graphic>
      </p:graphicFrame>
      <p:sp>
        <p:nvSpPr>
          <p:cNvPr id="8" name="Google Shape;379;p64">
            <a:extLst>
              <a:ext uri="{FF2B5EF4-FFF2-40B4-BE49-F238E27FC236}">
                <a16:creationId xmlns:a16="http://schemas.microsoft.com/office/drawing/2014/main" id="{1BAE00E7-4399-59FB-35F9-195AC0A696F9}"/>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2E46D1A6-4C24-C5C3-F6F4-09818F78D3DD}"/>
              </a:ext>
            </a:extLst>
          </p:cNvPr>
          <p:cNvSpPr txBox="1">
            <a:spLocks/>
          </p:cNvSpPr>
          <p:nvPr/>
        </p:nvSpPr>
        <p:spPr>
          <a:xfrm>
            <a:off x="111238" y="1744917"/>
            <a:ext cx="1835491" cy="121116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The </a:t>
            </a:r>
            <a:r>
              <a:rPr lang="sv-SE" sz="2400" dirty="0" err="1"/>
              <a:t>Benefits</a:t>
            </a:r>
            <a:r>
              <a:rPr lang="sv-SE" sz="2400" dirty="0"/>
              <a:t> </a:t>
            </a:r>
            <a:r>
              <a:rPr lang="sv-SE" sz="2400" dirty="0" err="1"/>
              <a:t>Versus</a:t>
            </a:r>
            <a:r>
              <a:rPr lang="sv-SE" sz="2400" dirty="0"/>
              <a:t> </a:t>
            </a:r>
          </a:p>
          <a:p>
            <a:pPr marL="0" indent="0">
              <a:lnSpc>
                <a:spcPct val="82058"/>
              </a:lnSpc>
            </a:pPr>
            <a:r>
              <a:rPr lang="sv-SE" sz="2400" dirty="0"/>
              <a:t>Status </a:t>
            </a:r>
            <a:r>
              <a:rPr lang="sv-SE" sz="2400" dirty="0" err="1"/>
              <a:t>Quo</a:t>
            </a:r>
            <a:endParaRPr lang="sv-SE" sz="2400" dirty="0"/>
          </a:p>
          <a:p>
            <a:pPr marL="0" indent="0">
              <a:lnSpc>
                <a:spcPct val="82058"/>
              </a:lnSpc>
            </a:pPr>
            <a:endParaRPr lang="sv-SE" sz="2800" dirty="0"/>
          </a:p>
          <a:p>
            <a:pPr marL="0" indent="0">
              <a:lnSpc>
                <a:spcPct val="82058"/>
              </a:lnSpc>
            </a:pPr>
            <a:endParaRPr lang="sv-SE" sz="3600" dirty="0"/>
          </a:p>
          <a:p>
            <a:pPr marL="0" indent="0">
              <a:lnSpc>
                <a:spcPct val="82058"/>
              </a:lnSpc>
            </a:pPr>
            <a:endParaRPr lang="sv-SE" sz="2400" dirty="0" err="1"/>
          </a:p>
        </p:txBody>
      </p:sp>
      <p:sp>
        <p:nvSpPr>
          <p:cNvPr id="10" name="Google Shape;457;p68">
            <a:extLst>
              <a:ext uri="{FF2B5EF4-FFF2-40B4-BE49-F238E27FC236}">
                <a16:creationId xmlns:a16="http://schemas.microsoft.com/office/drawing/2014/main" id="{2A616F7E-62C5-C207-A99D-1BBB96F76A3F}"/>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1" name="Google Shape;458;p68">
            <a:extLst>
              <a:ext uri="{FF2B5EF4-FFF2-40B4-BE49-F238E27FC236}">
                <a16:creationId xmlns:a16="http://schemas.microsoft.com/office/drawing/2014/main" id="{96FE503E-0545-F7E0-982D-5ACA5F8C6990}"/>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9708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BC77CA12-57C1-6C28-92CC-D9E449974297}"/>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85CB8BB6-C310-7DFC-0C09-1B472B2BADDC}"/>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C52BFA7B-35A3-97C5-F6A8-B0BF761DD03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C9C65D01-A2C5-6338-A78B-57F234C384B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6005699D-BB68-84A8-A3D9-70470DA3CEC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1800" b="0" dirty="0">
                <a:solidFill>
                  <a:schemeClr val="tx2">
                    <a:lumMod val="50000"/>
                  </a:schemeClr>
                </a:solidFill>
              </a:rPr>
              <a:t>Sustainable business versus status quo</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8A2AD172-BA3D-9AB5-353D-590C8255E8AE}"/>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FE930202-B9AE-EBF2-0532-4B54DA00469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54</a:t>
            </a:fld>
            <a:endParaRPr/>
          </a:p>
        </p:txBody>
      </p:sp>
      <p:sp>
        <p:nvSpPr>
          <p:cNvPr id="3" name="Google Shape;895;p81">
            <a:extLst>
              <a:ext uri="{FF2B5EF4-FFF2-40B4-BE49-F238E27FC236}">
                <a16:creationId xmlns:a16="http://schemas.microsoft.com/office/drawing/2014/main" id="{D50C30F7-4B53-0BA9-39A5-28EB7EFF04FB}"/>
              </a:ext>
            </a:extLst>
          </p:cNvPr>
          <p:cNvSpPr/>
          <p:nvPr/>
        </p:nvSpPr>
        <p:spPr>
          <a:xfrm>
            <a:off x="2" y="4290575"/>
            <a:ext cx="9144000" cy="852928"/>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A79EE570-113C-4884-BC13-B2DF9AD3B4A3}"/>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W.22</a:t>
            </a:r>
            <a:endParaRPr sz="1401" dirty="0"/>
          </a:p>
        </p:txBody>
      </p:sp>
      <p:grpSp>
        <p:nvGrpSpPr>
          <p:cNvPr id="6" name="Google Shape;678;p17">
            <a:extLst>
              <a:ext uri="{FF2B5EF4-FFF2-40B4-BE49-F238E27FC236}">
                <a16:creationId xmlns:a16="http://schemas.microsoft.com/office/drawing/2014/main" id="{8233AA25-AC62-381B-7D06-4B85B45306E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7458C668-BCD1-3450-D33F-5C8230B3032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50F74116-70C5-3724-F623-D43DAF8D27C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D9BB6709-10D5-19B3-3996-0D466F1BA463}"/>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386879DF-4C14-3841-3F24-2823587D35A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79DDC38-71CA-401A-32A4-1B1E9B5B26E8}"/>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183D9C38-203E-92E4-75C0-3FEE365D413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B67F9285-8FF4-0071-CA05-9151BF5017E7}"/>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FD2DB920-982F-2B81-B853-EC7A743EBE50}"/>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4C262495-CC8C-C1A1-41ED-675283EF2D2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B3AC5318-0967-6E24-CAD3-151F794D0EB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7A036F4A-9428-B9A5-8D04-11A46751094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54A2D3C8-5F78-8A06-54E1-68765B014FBC}"/>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6E8141E4-DACE-0CF5-8C51-B9970929683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712AB0AA-3F11-D684-0524-85BE2FA9A61A}"/>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CA58EF72-57E4-5B7F-00BE-24F7CDF54F97}"/>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4CD8309E-C420-6753-7FE4-E6C3F79C57F7}"/>
              </a:ext>
            </a:extLst>
          </p:cNvPr>
          <p:cNvGraphicFramePr>
            <a:graphicFrameLocks noGrp="1"/>
          </p:cNvGraphicFramePr>
          <p:nvPr>
            <p:extLst>
              <p:ext uri="{D42A27DB-BD31-4B8C-83A1-F6EECF244321}">
                <p14:modId xmlns:p14="http://schemas.microsoft.com/office/powerpoint/2010/main" val="3470440122"/>
              </p:ext>
            </p:extLst>
          </p:nvPr>
        </p:nvGraphicFramePr>
        <p:xfrm>
          <a:off x="358629" y="1146026"/>
          <a:ext cx="8291737" cy="3029308"/>
        </p:xfrm>
        <a:graphic>
          <a:graphicData uri="http://schemas.openxmlformats.org/drawingml/2006/table">
            <a:tbl>
              <a:tblPr firstRow="1" bandRow="1">
                <a:tableStyleId>{538008DE-9CB5-49C0-B233-6C6E2AA0C65B}</a:tableStyleId>
              </a:tblPr>
              <a:tblGrid>
                <a:gridCol w="2231208">
                  <a:extLst>
                    <a:ext uri="{9D8B030D-6E8A-4147-A177-3AD203B41FA5}">
                      <a16:colId xmlns:a16="http://schemas.microsoft.com/office/drawing/2014/main" val="2854180919"/>
                    </a:ext>
                  </a:extLst>
                </a:gridCol>
                <a:gridCol w="3096578">
                  <a:extLst>
                    <a:ext uri="{9D8B030D-6E8A-4147-A177-3AD203B41FA5}">
                      <a16:colId xmlns:a16="http://schemas.microsoft.com/office/drawing/2014/main" val="2052163178"/>
                    </a:ext>
                  </a:extLst>
                </a:gridCol>
                <a:gridCol w="2963951">
                  <a:extLst>
                    <a:ext uri="{9D8B030D-6E8A-4147-A177-3AD203B41FA5}">
                      <a16:colId xmlns:a16="http://schemas.microsoft.com/office/drawing/2014/main" val="1174646080"/>
                    </a:ext>
                  </a:extLst>
                </a:gridCol>
              </a:tblGrid>
              <a:tr h="293780">
                <a:tc>
                  <a:txBody>
                    <a:bodyPr/>
                    <a:lstStyle/>
                    <a:p>
                      <a:endParaRPr lang="en-GB" dirty="0"/>
                    </a:p>
                  </a:txBody>
                  <a:tcPr/>
                </a:tc>
                <a:tc>
                  <a:txBody>
                    <a:bodyPr/>
                    <a:lstStyle/>
                    <a:p>
                      <a:r>
                        <a:rPr lang="en-GB" dirty="0">
                          <a:solidFill>
                            <a:schemeClr val="bg1"/>
                          </a:solidFill>
                        </a:rPr>
                        <a:t>Sustainable business</a:t>
                      </a:r>
                    </a:p>
                  </a:txBody>
                  <a:tcPr>
                    <a:solidFill>
                      <a:schemeClr val="accent4">
                        <a:lumMod val="75000"/>
                        <a:alpha val="85000"/>
                      </a:schemeClr>
                    </a:solidFill>
                  </a:tcPr>
                </a:tc>
                <a:tc>
                  <a:txBody>
                    <a:bodyPr/>
                    <a:lstStyle/>
                    <a:p>
                      <a:r>
                        <a:rPr lang="en-GB" dirty="0">
                          <a:solidFill>
                            <a:schemeClr val="bg1"/>
                          </a:solidFill>
                        </a:rPr>
                        <a:t>Traditional business</a:t>
                      </a:r>
                    </a:p>
                  </a:txBody>
                  <a:tcPr>
                    <a:solidFill>
                      <a:schemeClr val="accent4">
                        <a:lumMod val="75000"/>
                        <a:alpha val="85000"/>
                      </a:schemeClr>
                    </a:solidFill>
                  </a:tcPr>
                </a:tc>
                <a:extLst>
                  <a:ext uri="{0D108BD9-81ED-4DB2-BD59-A6C34878D82A}">
                    <a16:rowId xmlns:a16="http://schemas.microsoft.com/office/drawing/2014/main" val="1761593746"/>
                  </a:ext>
                </a:extLst>
              </a:tr>
              <a:tr h="377433">
                <a:tc>
                  <a:txBody>
                    <a:bodyPr/>
                    <a:lstStyle/>
                    <a:p>
                      <a:r>
                        <a:rPr lang="en-GB" dirty="0">
                          <a:solidFill>
                            <a:schemeClr val="bg1"/>
                          </a:solidFill>
                          <a:latin typeface="Calibri"/>
                          <a:ea typeface="Calibri"/>
                          <a:cs typeface="Calibri"/>
                          <a:sym typeface="Calibri"/>
                        </a:rPr>
                        <a:t>Environmental impact</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025038998"/>
                  </a:ext>
                </a:extLst>
              </a:tr>
              <a:tr h="408400">
                <a:tc>
                  <a:txBody>
                    <a:bodyPr/>
                    <a:lstStyle/>
                    <a:p>
                      <a:r>
                        <a:rPr lang="en-GB" dirty="0">
                          <a:solidFill>
                            <a:schemeClr val="bg1"/>
                          </a:solidFill>
                          <a:latin typeface="Calibri"/>
                          <a:ea typeface="Calibri"/>
                          <a:cs typeface="Calibri"/>
                          <a:sym typeface="Calibri"/>
                        </a:rPr>
                        <a:t>Cost savings</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917203922"/>
                  </a:ext>
                </a:extLst>
              </a:tr>
              <a:tr h="396815">
                <a:tc>
                  <a:txBody>
                    <a:bodyPr/>
                    <a:lstStyle/>
                    <a:p>
                      <a:r>
                        <a:rPr lang="en-GB" dirty="0">
                          <a:solidFill>
                            <a:schemeClr val="bg1"/>
                          </a:solidFill>
                          <a:latin typeface="Calibri"/>
                          <a:ea typeface="Calibri"/>
                          <a:cs typeface="Calibri"/>
                          <a:sym typeface="Calibri"/>
                        </a:rPr>
                        <a:t>Reputation &amp; Brand image</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145615399"/>
                  </a:ext>
                </a:extLst>
              </a:tr>
              <a:tr h="413465">
                <a:tc>
                  <a:txBody>
                    <a:bodyPr/>
                    <a:lstStyle/>
                    <a:p>
                      <a:r>
                        <a:rPr lang="en-GB" dirty="0">
                          <a:solidFill>
                            <a:schemeClr val="bg1"/>
                          </a:solidFill>
                          <a:latin typeface="Calibri"/>
                          <a:ea typeface="Calibri"/>
                          <a:cs typeface="Calibri"/>
                          <a:sym typeface="Calibri"/>
                        </a:rPr>
                        <a:t>Competitive advantage</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2431314246"/>
                  </a:ext>
                </a:extLst>
              </a:tr>
              <a:tr h="447480">
                <a:tc>
                  <a:txBody>
                    <a:bodyPr/>
                    <a:lstStyle/>
                    <a:p>
                      <a:r>
                        <a:rPr lang="en-GB" dirty="0">
                          <a:solidFill>
                            <a:schemeClr val="bg1"/>
                          </a:solidFill>
                          <a:latin typeface="Calibri"/>
                          <a:ea typeface="Calibri"/>
                          <a:cs typeface="Calibri"/>
                          <a:sym typeface="Calibri"/>
                        </a:rPr>
                        <a:t>Employee engagement &amp; productivity</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1960496358"/>
                  </a:ext>
                </a:extLst>
              </a:tr>
              <a:tr h="293780">
                <a:tc>
                  <a:txBody>
                    <a:bodyPr/>
                    <a:lstStyle/>
                    <a:p>
                      <a:r>
                        <a:rPr lang="en-GB" dirty="0">
                          <a:solidFill>
                            <a:schemeClr val="bg1"/>
                          </a:solidFill>
                          <a:latin typeface="Calibri"/>
                          <a:ea typeface="Calibri"/>
                          <a:cs typeface="Calibri"/>
                          <a:sym typeface="Calibri"/>
                        </a:rPr>
                        <a:t>Innovation &amp; Adaptability</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52954074"/>
                  </a:ext>
                </a:extLst>
              </a:tr>
              <a:tr h="293780">
                <a:tc>
                  <a:txBody>
                    <a:bodyPr/>
                    <a:lstStyle/>
                    <a:p>
                      <a:r>
                        <a:rPr lang="en-GB" dirty="0">
                          <a:solidFill>
                            <a:schemeClr val="bg1"/>
                          </a:solidFill>
                          <a:latin typeface="Calibri"/>
                          <a:ea typeface="Calibri"/>
                          <a:cs typeface="Calibri"/>
                          <a:sym typeface="Calibri"/>
                        </a:rPr>
                        <a:t>Stakeholder engagement</a:t>
                      </a:r>
                      <a:endParaRPr lang="en-GB" dirty="0">
                        <a:solidFill>
                          <a:schemeClr val="bg1"/>
                        </a:solidFill>
                      </a:endParaRPr>
                    </a:p>
                  </a:txBody>
                  <a:tcPr>
                    <a:solidFill>
                      <a:srgbClr val="5E908E">
                        <a:alpha val="85000"/>
                      </a:srgbClr>
                    </a:solid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718797693"/>
                  </a:ext>
                </a:extLst>
              </a:tr>
            </a:tbl>
          </a:graphicData>
        </a:graphic>
      </p:graphicFrame>
    </p:spTree>
    <p:extLst>
      <p:ext uri="{BB962C8B-B14F-4D97-AF65-F5344CB8AC3E}">
        <p14:creationId xmlns:p14="http://schemas.microsoft.com/office/powerpoint/2010/main" val="911097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76C1998D-326F-5F8F-8591-EA0BA8277410}"/>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F9DB54A0-3231-8B0D-DCBF-F71586B65A26}"/>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4C1EA88C-A7EF-F73A-D7F4-F090184BC0B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C7A32597-AAD5-6682-C965-F653007FC55F}"/>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C317923E-E4EC-B5F6-FD91-5B42BDECD3CA}"/>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1800" b="0" dirty="0">
                <a:solidFill>
                  <a:schemeClr val="tx2">
                    <a:lumMod val="50000"/>
                  </a:schemeClr>
                </a:solidFill>
              </a:rPr>
              <a:t>Sustainable Business Canvas</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E542C015-49F3-849E-6A2F-AE5B6237EF1D}"/>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02E324F0-B294-F343-5421-DE5338F07335}"/>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55</a:t>
            </a:fld>
            <a:endParaRPr/>
          </a:p>
        </p:txBody>
      </p:sp>
      <p:sp>
        <p:nvSpPr>
          <p:cNvPr id="3" name="Google Shape;895;p81">
            <a:extLst>
              <a:ext uri="{FF2B5EF4-FFF2-40B4-BE49-F238E27FC236}">
                <a16:creationId xmlns:a16="http://schemas.microsoft.com/office/drawing/2014/main" id="{EC4EF907-938C-2D6C-F66D-45791811D851}"/>
              </a:ext>
            </a:extLst>
          </p:cNvPr>
          <p:cNvSpPr/>
          <p:nvPr/>
        </p:nvSpPr>
        <p:spPr>
          <a:xfrm>
            <a:off x="2" y="4244637"/>
            <a:ext cx="9144000" cy="898865"/>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FF249AE3-8FF0-8F35-37AA-47081967C09C}"/>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W.23</a:t>
            </a:r>
            <a:endParaRPr sz="1401" dirty="0"/>
          </a:p>
        </p:txBody>
      </p:sp>
      <p:grpSp>
        <p:nvGrpSpPr>
          <p:cNvPr id="6" name="Google Shape;678;p17">
            <a:extLst>
              <a:ext uri="{FF2B5EF4-FFF2-40B4-BE49-F238E27FC236}">
                <a16:creationId xmlns:a16="http://schemas.microsoft.com/office/drawing/2014/main" id="{8D465A97-AA0E-FDAC-4E17-CA2C2165D70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927FF328-FFAA-B819-F00E-CD7F717CDEF2}"/>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4B597C7A-72EA-B624-39E9-1E32E2DC876E}"/>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74153E8E-4796-4DE7-0261-1542A371A07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A2AF0E0C-2949-B662-C2F8-8D44E4951DC2}"/>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D164803F-98AF-E552-634F-45FDB522367B}"/>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539342E0-8DB4-6967-9E2B-DC7C1DCC007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24BC6384-FD09-BE95-A7B3-6AF2B2BC3FC8}"/>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CA8CCF20-DEF6-3691-8C55-97AED2336C76}"/>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B1279042-6B4F-9FC5-78A6-D66724E0120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E673FCB0-5458-DD78-5796-6707741AD5C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456D5737-4915-DCF9-B680-F95F56300B5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FCA37B7E-9DE9-8872-26B7-085C0FAFF72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A2D9E158-5089-D243-E39E-B0A1DA10B23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8B456B88-BDCD-9025-C44E-0E469404280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D6367EF4-DE26-22EE-CA14-8F82F07C0DE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22" name="Bildobjekt 21">
            <a:extLst>
              <a:ext uri="{FF2B5EF4-FFF2-40B4-BE49-F238E27FC236}">
                <a16:creationId xmlns:a16="http://schemas.microsoft.com/office/drawing/2014/main" id="{0F1F00B6-C498-651A-4772-F2F944C28800}"/>
              </a:ext>
            </a:extLst>
          </p:cNvPr>
          <p:cNvPicPr>
            <a:picLocks noChangeAspect="1"/>
          </p:cNvPicPr>
          <p:nvPr/>
        </p:nvPicPr>
        <p:blipFill>
          <a:blip r:embed="rId3"/>
          <a:stretch>
            <a:fillRect/>
          </a:stretch>
        </p:blipFill>
        <p:spPr>
          <a:xfrm>
            <a:off x="1674299" y="794161"/>
            <a:ext cx="5874220" cy="3349578"/>
          </a:xfrm>
          <a:prstGeom prst="rect">
            <a:avLst/>
          </a:prstGeom>
        </p:spPr>
      </p:pic>
    </p:spTree>
    <p:extLst>
      <p:ext uri="{BB962C8B-B14F-4D97-AF65-F5344CB8AC3E}">
        <p14:creationId xmlns:p14="http://schemas.microsoft.com/office/powerpoint/2010/main" val="3170211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518FBC7F-7D5F-E105-4921-2214326CAA27}"/>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59183825-5855-55D7-3445-CCEF819ADD1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50654A20-B339-340B-FBFD-60AB4AB418B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9D9145CE-B13B-5280-066F-332EB3745631}"/>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6C82E2B4-A752-F78E-7509-99E10758FBBA}"/>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1800" b="0" dirty="0">
                <a:solidFill>
                  <a:schemeClr val="tx2">
                    <a:lumMod val="50000"/>
                  </a:schemeClr>
                </a:solidFill>
              </a:rPr>
              <a:t>Social Business Canvas</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DC706804-931D-9379-E07E-1A9B8C85AACB}"/>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1DBD79DA-3B53-5783-D433-FFFBFE3E8A10}"/>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56</a:t>
            </a:fld>
            <a:endParaRPr/>
          </a:p>
        </p:txBody>
      </p:sp>
      <p:sp>
        <p:nvSpPr>
          <p:cNvPr id="3" name="Google Shape;895;p81">
            <a:extLst>
              <a:ext uri="{FF2B5EF4-FFF2-40B4-BE49-F238E27FC236}">
                <a16:creationId xmlns:a16="http://schemas.microsoft.com/office/drawing/2014/main" id="{0F2630CF-08C9-B3DD-8F68-4676E04EC49C}"/>
              </a:ext>
            </a:extLst>
          </p:cNvPr>
          <p:cNvSpPr/>
          <p:nvPr/>
        </p:nvSpPr>
        <p:spPr>
          <a:xfrm>
            <a:off x="2" y="4244915"/>
            <a:ext cx="9144000" cy="898588"/>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EFEC0E11-5421-F4AD-9C2E-76C63F19177F}"/>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W.24</a:t>
            </a:r>
            <a:endParaRPr sz="1401" dirty="0"/>
          </a:p>
        </p:txBody>
      </p:sp>
      <p:grpSp>
        <p:nvGrpSpPr>
          <p:cNvPr id="6" name="Google Shape;678;p17">
            <a:extLst>
              <a:ext uri="{FF2B5EF4-FFF2-40B4-BE49-F238E27FC236}">
                <a16:creationId xmlns:a16="http://schemas.microsoft.com/office/drawing/2014/main" id="{486B5E3A-70C3-1F39-AB26-D5A6E6299DDA}"/>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203D619E-D3CF-A378-71F6-41BE75C441AA}"/>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856A9576-F3D9-4C2D-C093-431080D076F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009512AE-5ADD-26E0-6EB6-AE16D6494373}"/>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1ABCF1D6-B3C8-2A96-E453-C7C8C96D0FB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2277A2DD-D19E-E92C-1411-71A96D75A1B6}"/>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B911B818-748A-C597-4BD5-E93B5E2B637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28B7AA12-1B73-341E-3ABF-ED577BC3DFBF}"/>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40FFCC49-E584-15BD-44E7-E0F8A55A744E}"/>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FDCC4036-11B5-F2EB-094E-45BFD2E6EEA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BE0639D1-5454-D637-302C-C4574BF5E4E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BD9EC155-84A6-E9A3-34B5-A0E93AD591B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3615D9BB-0783-705A-946A-23B6A45E3D9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D33E8E3D-D168-6F81-D309-5AFC7F2D511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4944C714-B861-F33B-6BCF-DD046FC8DD19}"/>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1B55C15B-F68D-1BBE-AD72-E400417AFD8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3074" name="Picture 2">
            <a:extLst>
              <a:ext uri="{FF2B5EF4-FFF2-40B4-BE49-F238E27FC236}">
                <a16:creationId xmlns:a16="http://schemas.microsoft.com/office/drawing/2014/main" id="{30E49A74-F999-2F99-57F8-75F6D5605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570" y="898585"/>
            <a:ext cx="6851226" cy="3255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0216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8761471-E659-4DDF-4F0C-9DC76DA1A74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1E076CC-98BA-09AF-0295-5AD8E82498E1}"/>
              </a:ext>
            </a:extLst>
          </p:cNvPr>
          <p:cNvSpPr txBox="1"/>
          <p:nvPr/>
        </p:nvSpPr>
        <p:spPr>
          <a:xfrm>
            <a:off x="2422140" y="371636"/>
            <a:ext cx="6301715" cy="3134155"/>
          </a:xfrm>
          <a:prstGeom prst="rect">
            <a:avLst/>
          </a:prstGeom>
          <a:noFill/>
          <a:ln>
            <a:noFill/>
          </a:ln>
        </p:spPr>
        <p:txBody>
          <a:bodyPr spcFirstLastPara="1" wrap="square" lIns="0" tIns="10124" rIns="0" bIns="0" anchor="t" anchorCtr="0">
            <a:spAutoFit/>
          </a:bodyPr>
          <a:lstStyle/>
          <a:p>
            <a:pPr>
              <a:buClr>
                <a:srgbClr val="97C679"/>
              </a:buClr>
              <a:buSzPts val="1400"/>
            </a:pPr>
            <a:r>
              <a:rPr lang="en-GB" sz="2000" b="1" dirty="0">
                <a:solidFill>
                  <a:schemeClr val="accent4"/>
                </a:solidFill>
                <a:latin typeface="Calibri"/>
                <a:ea typeface="Calibri"/>
                <a:cs typeface="Calibri"/>
                <a:sym typeface="Calibri"/>
              </a:rPr>
              <a:t>Wellbeing</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Field specific skills &amp; competencies: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Mindfulness &amp; Meditation Techniques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Health &amp; Nutrition</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Wellness Tourism Regulations &amp; Standards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Spa &amp; Holistic Therapy Management</a:t>
            </a:r>
          </a:p>
          <a:p>
            <a:pPr marL="285750" indent="-285750">
              <a:buClr>
                <a:srgbClr val="97C679"/>
              </a:buClr>
              <a:buSzPts val="1400"/>
              <a:buFont typeface="Courier New" panose="02070309020205020404" pitchFamily="49" charset="0"/>
              <a:buChar char="o"/>
            </a:pPr>
            <a:endParaRPr lang="en-GB" sz="1200" dirty="0">
              <a:solidFill>
                <a:schemeClr val="tx2">
                  <a:lumMod val="50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Emerging Trends in Culinary Tourism:</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Personalized Wellness Retreats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Integrative Health &amp; Alternative Medicine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Eco-Wellness &amp; Sustainable Travel</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Mental Wellness &amp; Digital Detox Tourism</a:t>
            </a:r>
          </a:p>
        </p:txBody>
      </p:sp>
      <p:pic>
        <p:nvPicPr>
          <p:cNvPr id="382" name="Google Shape;382;p64">
            <a:extLst>
              <a:ext uri="{FF2B5EF4-FFF2-40B4-BE49-F238E27FC236}">
                <a16:creationId xmlns:a16="http://schemas.microsoft.com/office/drawing/2014/main" id="{4D2169E1-FB5A-0AC0-E4E1-71D4F34B534A}"/>
              </a:ext>
            </a:extLst>
          </p:cNvPr>
          <p:cNvPicPr preferRelativeResize="0"/>
          <p:nvPr/>
        </p:nvPicPr>
        <p:blipFill rotWithShape="1">
          <a:blip r:embed="rId3">
            <a:alphaModFix amt="70000"/>
          </a:blip>
          <a:srcRect/>
          <a:stretch/>
        </p:blipFill>
        <p:spPr>
          <a:xfrm flipH="1">
            <a:off x="6728780" y="285406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5F98B75-B89D-34F3-1795-9A284EDC648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57</a:t>
            </a:fld>
            <a:endParaRPr/>
          </a:p>
        </p:txBody>
      </p:sp>
      <p:sp>
        <p:nvSpPr>
          <p:cNvPr id="3" name="textruta 2">
            <a:extLst>
              <a:ext uri="{FF2B5EF4-FFF2-40B4-BE49-F238E27FC236}">
                <a16:creationId xmlns:a16="http://schemas.microsoft.com/office/drawing/2014/main" id="{E2DB9AD4-B0F0-D475-55F8-E01B79C95014}"/>
              </a:ext>
            </a:extLst>
          </p:cNvPr>
          <p:cNvSpPr txBox="1"/>
          <p:nvPr/>
        </p:nvSpPr>
        <p:spPr>
          <a:xfrm>
            <a:off x="2422140" y="3644367"/>
            <a:ext cx="3941900" cy="769441"/>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Case studies:</a:t>
            </a:r>
          </a:p>
          <a:p>
            <a:pPr marL="342900" indent="-342900">
              <a:buClr>
                <a:srgbClr val="97C679"/>
              </a:buClr>
              <a:buSzPts val="1400"/>
              <a:buAutoNum type="arabicParenBoth"/>
            </a:pPr>
            <a:r>
              <a:rPr lang="en-GB" dirty="0" err="1">
                <a:solidFill>
                  <a:schemeClr val="tx2">
                    <a:lumMod val="50000"/>
                  </a:schemeClr>
                </a:solidFill>
                <a:latin typeface="Calibri"/>
                <a:ea typeface="Calibri"/>
                <a:cs typeface="Calibri"/>
                <a:sym typeface="Calibri"/>
              </a:rPr>
              <a:t>Montrieux</a:t>
            </a:r>
            <a:r>
              <a:rPr lang="en-GB" dirty="0">
                <a:solidFill>
                  <a:schemeClr val="tx2">
                    <a:lumMod val="50000"/>
                  </a:schemeClr>
                </a:solidFill>
                <a:latin typeface="Calibri"/>
                <a:ea typeface="Calibri"/>
                <a:cs typeface="Calibri"/>
                <a:sym typeface="Calibri"/>
              </a:rPr>
              <a:t> le </a:t>
            </a:r>
            <a:r>
              <a:rPr lang="en-GB" dirty="0" err="1">
                <a:solidFill>
                  <a:schemeClr val="tx2">
                    <a:lumMod val="50000"/>
                  </a:schemeClr>
                </a:solidFill>
                <a:latin typeface="Calibri"/>
                <a:ea typeface="Calibri"/>
                <a:cs typeface="Calibri"/>
                <a:sym typeface="Calibri"/>
              </a:rPr>
              <a:t>Hameau</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QG Marseille</a:t>
            </a:r>
            <a:endParaRPr lang="en-GB" dirty="0">
              <a:solidFill>
                <a:srgbClr val="6D6E71"/>
              </a:solidFill>
              <a:latin typeface="Calibri"/>
              <a:ea typeface="Calibri"/>
              <a:cs typeface="Calibri"/>
              <a:sym typeface="Calibri"/>
            </a:endParaRPr>
          </a:p>
        </p:txBody>
      </p:sp>
      <p:sp>
        <p:nvSpPr>
          <p:cNvPr id="2" name="Google Shape;379;p64">
            <a:extLst>
              <a:ext uri="{FF2B5EF4-FFF2-40B4-BE49-F238E27FC236}">
                <a16:creationId xmlns:a16="http://schemas.microsoft.com/office/drawing/2014/main" id="{D1DD727F-1402-03C0-7AB8-BA106931A0E9}"/>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8DAA9988-A201-5C1D-6B72-64D6AE0CFDFF}"/>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Thematic</a:t>
            </a:r>
            <a:r>
              <a:rPr lang="sv-SE" sz="2400" dirty="0"/>
              <a:t> Areas</a:t>
            </a:r>
          </a:p>
          <a:p>
            <a:pPr marL="0" indent="0">
              <a:lnSpc>
                <a:spcPct val="82058"/>
              </a:lnSpc>
            </a:pPr>
            <a:r>
              <a:rPr lang="sv-SE" sz="2400" dirty="0"/>
              <a:t>- Case Studies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2C6A055B-AB7F-BA75-5659-BF31BB36C7B2}"/>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B50D26E7-12B4-B805-0D60-5DEF48B1A034}"/>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503131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A5C3F33-354C-722E-A18E-A119FFF018BA}"/>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647003C6-8161-A25D-C6D1-A18B9FC9682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46D94D7B-545B-66EE-69BA-FD0F5EB0B9CF}"/>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9200757C-2E31-1CF7-13A6-7B4A6EBEC63D}"/>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Read the case studies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 and discuss with your neighbour/colleague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Look for a similar example in your area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Share your reflections with the group</a:t>
            </a:r>
          </a:p>
        </p:txBody>
      </p:sp>
      <p:sp>
        <p:nvSpPr>
          <p:cNvPr id="675" name="Google Shape;675;p17">
            <a:extLst>
              <a:ext uri="{FF2B5EF4-FFF2-40B4-BE49-F238E27FC236}">
                <a16:creationId xmlns:a16="http://schemas.microsoft.com/office/drawing/2014/main" id="{9A457439-C70E-857E-3E6D-303EF4F1E8A5}"/>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Reflect &amp; Discuss </a:t>
            </a:r>
          </a:p>
        </p:txBody>
      </p:sp>
      <p:sp>
        <p:nvSpPr>
          <p:cNvPr id="677" name="Google Shape;677;p17">
            <a:extLst>
              <a:ext uri="{FF2B5EF4-FFF2-40B4-BE49-F238E27FC236}">
                <a16:creationId xmlns:a16="http://schemas.microsoft.com/office/drawing/2014/main" id="{85CA4596-EF4E-871C-8EAC-D55C8000033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171BE264-63C7-FA19-74D5-1F0ABAB39C7D}"/>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E11ACDF-79B7-3AF0-35B7-880DBC56CC3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229B4A32-D058-90ED-09DA-E9A35B7930E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551231B5-BAE0-6EFD-3FB7-9E60E736D57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E8049D3-3241-69DE-9DF3-28C2F533EEC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30131D0D-2991-43DF-E164-2B176C2878E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C558872-BF3E-3F1B-E4B8-0338D4F030F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7828C13-6EC9-F458-D9BD-37A257B7941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A9541116-11E4-9939-608B-D325CBB10F2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76F2C4AE-7A5F-16DE-B4CD-C62F21954B1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5D0C226-3908-82AF-2AC5-F77B3842E65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95331CDD-F2B4-BB65-01B5-F1075D2123E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657762CF-EF51-0F07-C312-1F43C2126E2A}"/>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0A76A45-30A9-CF3D-B438-7803040E9CF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6140FC39-61BD-AF2E-4AA0-A0ECD77FEF4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C551B8CB-6026-5B30-1A20-C7202E1D7DAF}"/>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56D9EC0C-59AB-2DBE-77BB-A8968D3D0CA3}"/>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E.22</a:t>
            </a:r>
            <a:endParaRPr sz="3000" dirty="0">
              <a:solidFill>
                <a:srgbClr val="FF9934"/>
              </a:solidFill>
            </a:endParaRPr>
          </a:p>
        </p:txBody>
      </p:sp>
    </p:spTree>
    <p:extLst>
      <p:ext uri="{BB962C8B-B14F-4D97-AF65-F5344CB8AC3E}">
        <p14:creationId xmlns:p14="http://schemas.microsoft.com/office/powerpoint/2010/main" val="23431784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59</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755885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12375CF-57D5-D39E-A8CC-5B1CB93494EE}"/>
            </a:ext>
          </a:extLst>
        </p:cNvPr>
        <p:cNvGrpSpPr/>
        <p:nvPr/>
      </p:nvGrpSpPr>
      <p:grpSpPr>
        <a:xfrm>
          <a:off x="0" y="0"/>
          <a:ext cx="0" cy="0"/>
          <a:chOff x="0" y="0"/>
          <a:chExt cx="0" cy="0"/>
        </a:xfrm>
      </p:grpSpPr>
      <p:sp>
        <p:nvSpPr>
          <p:cNvPr id="3" name="Google Shape;379;p64">
            <a:extLst>
              <a:ext uri="{FF2B5EF4-FFF2-40B4-BE49-F238E27FC236}">
                <a16:creationId xmlns:a16="http://schemas.microsoft.com/office/drawing/2014/main" id="{0C0236D7-518E-8699-DF58-199BC4DF307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2F509832-F2E9-42CA-896B-319ABFD15603}"/>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cxnSp>
        <p:nvCxnSpPr>
          <p:cNvPr id="5" name="Google Shape;458;p68">
            <a:extLst>
              <a:ext uri="{FF2B5EF4-FFF2-40B4-BE49-F238E27FC236}">
                <a16:creationId xmlns:a16="http://schemas.microsoft.com/office/drawing/2014/main" id="{2A6757A8-623E-E5D2-AF11-0093A195F36D}"/>
              </a:ext>
            </a:extLst>
          </p:cNvPr>
          <p:cNvCxnSpPr/>
          <p:nvPr/>
        </p:nvCxnSpPr>
        <p:spPr>
          <a:xfrm>
            <a:off x="251523"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6" name="Google Shape;457;p68">
            <a:extLst>
              <a:ext uri="{FF2B5EF4-FFF2-40B4-BE49-F238E27FC236}">
                <a16:creationId xmlns:a16="http://schemas.microsoft.com/office/drawing/2014/main" id="{C9E4EB0D-30C9-CBF6-2C81-C67F325CB6B9}"/>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458" name="Google Shape;458;p68">
            <a:extLst>
              <a:ext uri="{FF2B5EF4-FFF2-40B4-BE49-F238E27FC236}">
                <a16:creationId xmlns:a16="http://schemas.microsoft.com/office/drawing/2014/main" id="{5872C708-5FEB-7DF6-AC5A-B50104E3297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110072E9-D261-6F06-4BC2-B7C5ABA0A68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a:t>
            </a:fld>
            <a:endParaRPr dirty="0"/>
          </a:p>
        </p:txBody>
      </p:sp>
      <p:sp>
        <p:nvSpPr>
          <p:cNvPr id="460" name="Google Shape;460;p68">
            <a:extLst>
              <a:ext uri="{FF2B5EF4-FFF2-40B4-BE49-F238E27FC236}">
                <a16:creationId xmlns:a16="http://schemas.microsoft.com/office/drawing/2014/main" id="{2F46A764-C1C8-CAAE-BCBD-5D3ED27F286B}"/>
              </a:ext>
            </a:extLst>
          </p:cNvPr>
          <p:cNvSpPr txBox="1"/>
          <p:nvPr/>
        </p:nvSpPr>
        <p:spPr>
          <a:xfrm>
            <a:off x="2629917" y="439549"/>
            <a:ext cx="6039519" cy="1303654"/>
          </a:xfrm>
          <a:prstGeom prst="rect">
            <a:avLst/>
          </a:prstGeom>
          <a:noFill/>
          <a:ln>
            <a:noFill/>
          </a:ln>
        </p:spPr>
        <p:txBody>
          <a:bodyPr spcFirstLastPara="1" wrap="square" lIns="0" tIns="10124" rIns="0" bIns="0" anchor="t" anchorCtr="0">
            <a:spAutoFit/>
          </a:bodyPr>
          <a:lstStyle/>
          <a:p>
            <a:pPr rtl="0"/>
            <a:endParaRPr lang="en-GB" sz="1401" dirty="0">
              <a:solidFill>
                <a:schemeClr val="tx2">
                  <a:lumMod val="50000"/>
                </a:schemeClr>
              </a:solidFill>
              <a:highlight>
                <a:srgbClr val="FFFF00"/>
              </a:highlight>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401" dirty="0">
                <a:solidFill>
                  <a:schemeClr val="tx2">
                    <a:lumMod val="50000"/>
                  </a:schemeClr>
                </a:solidFill>
                <a:latin typeface="Calibri" panose="020F0502020204030204" pitchFamily="34" charset="0"/>
                <a:cs typeface="Calibri" panose="020F0502020204030204" pitchFamily="34" charset="0"/>
              </a:rPr>
              <a:t>Specifically, we focus on </a:t>
            </a:r>
            <a:r>
              <a:rPr lang="en-GB" sz="1401" b="1" dirty="0" err="1">
                <a:solidFill>
                  <a:schemeClr val="tx2">
                    <a:lumMod val="50000"/>
                  </a:schemeClr>
                </a:solidFill>
                <a:latin typeface="Calibri" panose="020F0502020204030204" pitchFamily="34" charset="0"/>
                <a:cs typeface="Calibri" panose="020F0502020204030204" pitchFamily="34" charset="0"/>
              </a:rPr>
              <a:t>permaenterprise</a:t>
            </a:r>
            <a:r>
              <a:rPr lang="en-GB" sz="1401" dirty="0">
                <a:solidFill>
                  <a:schemeClr val="tx2">
                    <a:lumMod val="50000"/>
                  </a:schemeClr>
                </a:solidFill>
                <a:latin typeface="Calibri" panose="020F0502020204030204" pitchFamily="34" charset="0"/>
                <a:cs typeface="Calibri" panose="020F0502020204030204" pitchFamily="34" charset="0"/>
              </a:rPr>
              <a:t>, rooted in three ethics principles: </a:t>
            </a:r>
          </a:p>
          <a:p>
            <a:pPr rtl="0"/>
            <a:r>
              <a:rPr lang="en-GB" sz="1401" dirty="0">
                <a:solidFill>
                  <a:schemeClr val="tx2">
                    <a:lumMod val="50000"/>
                  </a:schemeClr>
                </a:solidFill>
                <a:latin typeface="Calibri" panose="020F0502020204030204" pitchFamily="34" charset="0"/>
                <a:cs typeface="Calibri" panose="020F0502020204030204" pitchFamily="34" charset="0"/>
              </a:rPr>
              <a:t>taking care of humans, our planet, and fair share.</a:t>
            </a:r>
            <a:endParaRPr sz="1401" dirty="0">
              <a:solidFill>
                <a:schemeClr val="accent3"/>
              </a:solidFill>
              <a:latin typeface="Calibri"/>
              <a:ea typeface="Calibri"/>
              <a:cs typeface="Calibri"/>
              <a:sym typeface="Calibri"/>
            </a:endParaRPr>
          </a:p>
        </p:txBody>
      </p:sp>
      <p:sp>
        <p:nvSpPr>
          <p:cNvPr id="7" name="textruta 6">
            <a:extLst>
              <a:ext uri="{FF2B5EF4-FFF2-40B4-BE49-F238E27FC236}">
                <a16:creationId xmlns:a16="http://schemas.microsoft.com/office/drawing/2014/main" id="{7349C681-6705-5DF0-C843-BAA830AA5D29}"/>
              </a:ext>
            </a:extLst>
          </p:cNvPr>
          <p:cNvSpPr txBox="1"/>
          <p:nvPr/>
        </p:nvSpPr>
        <p:spPr>
          <a:xfrm>
            <a:off x="2516131" y="3016592"/>
            <a:ext cx="5652321" cy="1138773"/>
          </a:xfrm>
          <a:prstGeom prst="rect">
            <a:avLst/>
          </a:prstGeom>
          <a:noFill/>
        </p:spPr>
        <p:txBody>
          <a:bodyPr wrap="square">
            <a:spAutoFit/>
          </a:bodyPr>
          <a:lstStyle/>
          <a:p>
            <a:pPr rtl="0" fontAlgn="base"/>
            <a:r>
              <a:rPr lang="en-GB" sz="1600" b="1" dirty="0">
                <a:solidFill>
                  <a:schemeClr val="accent4"/>
                </a:solidFill>
                <a:latin typeface="Calibri" panose="020F0502020204030204" pitchFamily="34" charset="0"/>
                <a:cs typeface="Calibri" panose="020F0502020204030204" pitchFamily="34" charset="0"/>
              </a:rPr>
              <a:t>Focus/outline:</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Overview of permaculture ethics and </a:t>
            </a:r>
            <a:r>
              <a:rPr lang="en-GB" sz="1400" dirty="0" err="1">
                <a:solidFill>
                  <a:schemeClr val="tx2">
                    <a:lumMod val="50000"/>
                  </a:schemeClr>
                </a:solidFill>
                <a:latin typeface="Calibri" panose="020F0502020204030204" pitchFamily="34" charset="0"/>
                <a:cs typeface="Calibri" panose="020F0502020204030204" pitchFamily="34" charset="0"/>
              </a:rPr>
              <a:t>permaenterprise</a:t>
            </a:r>
            <a:endParaRPr lang="en-GB" sz="1400" dirty="0">
              <a:solidFill>
                <a:schemeClr val="tx2">
                  <a:lumMod val="50000"/>
                </a:schemeClr>
              </a:solidFill>
              <a:latin typeface="Calibri" panose="020F0502020204030204" pitchFamily="34" charset="0"/>
              <a:cs typeface="Calibri" panose="020F0502020204030204" pitchFamily="34" charset="0"/>
            </a:endParaRP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Explanation of nine key principles and their relevance</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Using permaculture ethics in project development</a:t>
            </a:r>
          </a:p>
        </p:txBody>
      </p:sp>
      <p:sp>
        <p:nvSpPr>
          <p:cNvPr id="9" name="Google Shape;344;p3">
            <a:extLst>
              <a:ext uri="{FF2B5EF4-FFF2-40B4-BE49-F238E27FC236}">
                <a16:creationId xmlns:a16="http://schemas.microsoft.com/office/drawing/2014/main" id="{FA822293-61A4-F41E-5E0C-54F77332A42F}"/>
              </a:ext>
            </a:extLst>
          </p:cNvPr>
          <p:cNvSpPr/>
          <p:nvPr/>
        </p:nvSpPr>
        <p:spPr>
          <a:xfrm>
            <a:off x="2629918" y="436710"/>
            <a:ext cx="6067714" cy="56499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5E908E"/>
                </a:solidFill>
                <a:latin typeface="Calibri" panose="020F0502020204030204" pitchFamily="34" charset="0"/>
                <a:cs typeface="Calibri" panose="020F0502020204030204" pitchFamily="34" charset="0"/>
              </a:rPr>
              <a:t>Permaculture  stands for a holistic approach to designing systems that mimic nature's patterns and processes. </a:t>
            </a: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tx2">
                  <a:lumMod val="50000"/>
                </a:schemeClr>
              </a:solidFill>
              <a:latin typeface="Calibri" panose="020F0502020204030204" pitchFamily="34" charset="0"/>
              <a:cs typeface="Calibri" panose="020F0502020204030204" pitchFamily="34" charset="0"/>
            </a:endParaRPr>
          </a:p>
          <a:p>
            <a:r>
              <a:rPr lang="en-GB" sz="1600" b="1" dirty="0">
                <a:solidFill>
                  <a:schemeClr val="accent4"/>
                </a:solidFill>
                <a:latin typeface="Calibri" panose="020F0502020204030204" pitchFamily="34" charset="0"/>
                <a:cs typeface="Calibri" panose="020F0502020204030204" pitchFamily="34" charset="0"/>
              </a:rPr>
              <a:t>HOW ?</a:t>
            </a:r>
          </a:p>
          <a:p>
            <a:r>
              <a:rPr lang="en-GB" dirty="0">
                <a:solidFill>
                  <a:schemeClr val="tx2">
                    <a:lumMod val="50000"/>
                  </a:schemeClr>
                </a:solidFill>
                <a:latin typeface="Calibri" panose="020F0502020204030204" pitchFamily="34" charset="0"/>
                <a:cs typeface="Calibri" panose="020F0502020204030204" pitchFamily="34" charset="0"/>
              </a:rPr>
              <a:t>Permaculture principles emphasize harmony with nature, sustainability, and respect for ecosystems, guiding us towards building projects that align with these values.</a:t>
            </a:r>
            <a:endParaRPr lang="en-GB" sz="1600" dirty="0">
              <a:solidFill>
                <a:schemeClr val="tx2">
                  <a:lumMod val="50000"/>
                </a:schemeClr>
              </a:solidFill>
              <a:latin typeface="Calibri" panose="020F0502020204030204" pitchFamily="34" charset="0"/>
              <a:cs typeface="Calibri" panose="020F0502020204030204" pitchFamily="34" charset="0"/>
            </a:endParaRPr>
          </a:p>
          <a:p>
            <a:endParaRPr lang="en-GB" sz="1600" dirty="0">
              <a:solidFill>
                <a:schemeClr val="tx2">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454981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C596A67F-C3F4-A8D2-1BB5-54CAD275D3E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E7DA9A7-1AC8-E0FB-4CFC-7A76484A7352}"/>
              </a:ext>
            </a:extLst>
          </p:cNvPr>
          <p:cNvSpPr txBox="1"/>
          <p:nvPr/>
        </p:nvSpPr>
        <p:spPr>
          <a:xfrm>
            <a:off x="2440103" y="629444"/>
            <a:ext cx="6301715" cy="321109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Digital &amp; Heritage</a:t>
            </a:r>
          </a:p>
          <a:p>
            <a:pPr>
              <a:buClr>
                <a:srgbClr val="97C679"/>
              </a:buClr>
              <a:buSzPts val="1400"/>
            </a:pPr>
            <a:endParaRPr lang="en-GB" sz="1600" dirty="0">
              <a:solidFill>
                <a:schemeClr val="accent4">
                  <a:lumMod val="75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Field specific skills &amp; competencies: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Heritage Conservation Laws &amp; Ethics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Digital Tools in Heritage Tourism</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Community Engagement</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Experience Design &amp; Curation</a:t>
            </a:r>
          </a:p>
          <a:p>
            <a:pPr marL="285750" indent="-285750">
              <a:buClr>
                <a:srgbClr val="97C679"/>
              </a:buClr>
              <a:buSzPts val="1400"/>
              <a:buFont typeface="Courier New" panose="02070309020205020404" pitchFamily="49" charset="0"/>
              <a:buChar char="o"/>
            </a:pPr>
            <a:endParaRPr lang="en-GB" sz="1600" dirty="0">
              <a:solidFill>
                <a:schemeClr val="tx2">
                  <a:lumMod val="50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Trends in Digital &amp; Heritage Tourism:</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Virtual Museum Tours &amp; Online Archives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Augmented Reality for On-Site Interpretation</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AI-Driven Personalized Experiences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Community-Driven Digital Storytelling</a:t>
            </a: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B28F8B0B-2373-5C3D-B4A4-D173258CCE2F}"/>
              </a:ext>
            </a:extLst>
          </p:cNvPr>
          <p:cNvPicPr preferRelativeResize="0"/>
          <p:nvPr/>
        </p:nvPicPr>
        <p:blipFill rotWithShape="1">
          <a:blip r:embed="rId3">
            <a:alphaModFix amt="70000"/>
          </a:blip>
          <a:srcRect/>
          <a:stretch/>
        </p:blipFill>
        <p:spPr>
          <a:xfrm flipH="1">
            <a:off x="6781333" y="278739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E54DABA1-8CF6-312B-544B-D53F71930BE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60</a:t>
            </a:fld>
            <a:endParaRPr/>
          </a:p>
        </p:txBody>
      </p:sp>
      <p:sp>
        <p:nvSpPr>
          <p:cNvPr id="3" name="textruta 2">
            <a:extLst>
              <a:ext uri="{FF2B5EF4-FFF2-40B4-BE49-F238E27FC236}">
                <a16:creationId xmlns:a16="http://schemas.microsoft.com/office/drawing/2014/main" id="{A29F2C2E-CE5F-4280-C39D-2D545658D59C}"/>
              </a:ext>
            </a:extLst>
          </p:cNvPr>
          <p:cNvSpPr txBox="1"/>
          <p:nvPr/>
        </p:nvSpPr>
        <p:spPr>
          <a:xfrm>
            <a:off x="2440103" y="4076269"/>
            <a:ext cx="3470367" cy="553998"/>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Case studies:</a:t>
            </a: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MAU, an Urban Art Museum</a:t>
            </a:r>
            <a:endParaRPr lang="en-GB" dirty="0">
              <a:solidFill>
                <a:schemeClr val="tx2">
                  <a:lumMod val="50000"/>
                </a:schemeClr>
              </a:solidFill>
              <a:highlight>
                <a:srgbClr val="FFFF00"/>
              </a:highlight>
              <a:latin typeface="Calibri"/>
              <a:ea typeface="Calibri"/>
              <a:cs typeface="Calibri"/>
              <a:sym typeface="Calibri"/>
            </a:endParaRPr>
          </a:p>
        </p:txBody>
      </p:sp>
      <p:sp>
        <p:nvSpPr>
          <p:cNvPr id="5" name="Google Shape;379;p64">
            <a:extLst>
              <a:ext uri="{FF2B5EF4-FFF2-40B4-BE49-F238E27FC236}">
                <a16:creationId xmlns:a16="http://schemas.microsoft.com/office/drawing/2014/main" id="{655E9A6F-BB28-FBDA-3FEC-ED6F8F71B03B}"/>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77C5FB13-06A8-5033-0F55-9859C78A073D}"/>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Thematic</a:t>
            </a:r>
            <a:r>
              <a:rPr lang="sv-SE" sz="2400" dirty="0"/>
              <a:t> Areas</a:t>
            </a:r>
          </a:p>
          <a:p>
            <a:pPr marL="0" indent="0">
              <a:lnSpc>
                <a:spcPct val="82058"/>
              </a:lnSpc>
            </a:pPr>
            <a:r>
              <a:rPr lang="sv-SE" sz="2400" dirty="0"/>
              <a:t>- Case Studies</a:t>
            </a:r>
          </a:p>
          <a:p>
            <a:pPr marL="0" indent="0">
              <a:lnSpc>
                <a:spcPct val="82058"/>
              </a:lnSpc>
            </a:pPr>
            <a:endParaRPr lang="sv-SE" sz="2400" dirty="0"/>
          </a:p>
        </p:txBody>
      </p:sp>
      <p:sp>
        <p:nvSpPr>
          <p:cNvPr id="7" name="Google Shape;457;p68">
            <a:extLst>
              <a:ext uri="{FF2B5EF4-FFF2-40B4-BE49-F238E27FC236}">
                <a16:creationId xmlns:a16="http://schemas.microsoft.com/office/drawing/2014/main" id="{880EC6CE-A4CF-3A2C-E1A3-B7E576685129}"/>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0450E0B5-C431-781A-82DD-2BB31F2CEC78}"/>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2383012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435AC893-C037-CF1B-ACA8-0B579F184548}"/>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B808AD51-D6F7-943F-DD34-533FBD4E65A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43F1121C-9F50-3347-B31A-A23E89E4D01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6E289941-2EC5-A903-D876-88864A71A885}"/>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Read the case study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Identify the emerging trend</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Look for a digital &amp; heritage example in your area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Share your fin findings with the group</a:t>
            </a:r>
          </a:p>
        </p:txBody>
      </p:sp>
      <p:sp>
        <p:nvSpPr>
          <p:cNvPr id="675" name="Google Shape;675;p17">
            <a:extLst>
              <a:ext uri="{FF2B5EF4-FFF2-40B4-BE49-F238E27FC236}">
                <a16:creationId xmlns:a16="http://schemas.microsoft.com/office/drawing/2014/main" id="{DA8F5BF7-36F6-05D4-02AD-D8ECF381074C}"/>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Reflect &amp; Discuss </a:t>
            </a:r>
          </a:p>
        </p:txBody>
      </p:sp>
      <p:sp>
        <p:nvSpPr>
          <p:cNvPr id="677" name="Google Shape;677;p17">
            <a:extLst>
              <a:ext uri="{FF2B5EF4-FFF2-40B4-BE49-F238E27FC236}">
                <a16:creationId xmlns:a16="http://schemas.microsoft.com/office/drawing/2014/main" id="{D18F3E1E-BE59-74D5-7C07-08885295AC5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D2B39C7A-E176-AC3E-F403-69360FB628D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FF59A0BC-3877-106E-2CCE-A23F9E0942E9}"/>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7E4D0070-7247-5818-DDC1-4CAB3A57189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FFC7A00-47F8-2A79-5AB3-8002E3F7B9F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4065407B-B934-5AE8-E3FD-0AFD7BE6298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6E9772E-409D-3D63-B888-3EFB7624E1D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FFD3DBB-D04D-090E-87B9-81FD995C459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6651DA62-331A-3B32-CEF7-41EDC764F456}"/>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CF9A8CC5-72BD-72E4-2DE3-F9B851E7E76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78BCAEA-03B2-4B1A-E046-FC60E95EFA6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0F5E9A1-CA9D-239E-A9CD-5F398A7B0ED7}"/>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DAA5749-C633-E843-3EC2-DC1AFA28AEB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DA4B95C5-7ECD-6B19-D0C6-DFDCD6E84FE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409970B-2933-95ED-0024-DA491CEA82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AFC1DAA-0601-57C0-9F0F-0CDB9BA81F2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E651225-1701-6E73-8FC9-128B51B490C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4054F29F-CA10-4D71-FD24-E25A64EF58F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E.23</a:t>
            </a:r>
            <a:endParaRPr sz="3000" dirty="0">
              <a:solidFill>
                <a:srgbClr val="FF9934"/>
              </a:solidFill>
            </a:endParaRPr>
          </a:p>
        </p:txBody>
      </p:sp>
    </p:spTree>
    <p:extLst>
      <p:ext uri="{BB962C8B-B14F-4D97-AF65-F5344CB8AC3E}">
        <p14:creationId xmlns:p14="http://schemas.microsoft.com/office/powerpoint/2010/main" val="25300894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5504154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D8AD98A6-96A0-0D04-99B1-E8830E739DC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4A55EB-3B3B-1F3D-3B1C-F8A642C80C78}"/>
              </a:ext>
            </a:extLst>
          </p:cNvPr>
          <p:cNvSpPr txBox="1"/>
          <p:nvPr/>
        </p:nvSpPr>
        <p:spPr>
          <a:xfrm>
            <a:off x="2440103" y="526009"/>
            <a:ext cx="6301715" cy="361120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Food Business/ Culinary</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Field specific skills &amp; competencies: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Food Safety &amp; Compliance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Local Food Regulations &amp; Certifications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Hospitality Management</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Cultural Significance of Food</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Supply Chain Management in Culinary Business</a:t>
            </a:r>
          </a:p>
          <a:p>
            <a:pPr marL="285750" indent="-285750">
              <a:buClr>
                <a:srgbClr val="97C679"/>
              </a:buClr>
              <a:buSzPts val="1400"/>
              <a:buFont typeface="Courier New" panose="02070309020205020404" pitchFamily="49" charset="0"/>
              <a:buChar char="o"/>
            </a:pPr>
            <a:endParaRPr lang="en-GB" sz="1100" dirty="0">
              <a:solidFill>
                <a:schemeClr val="tx2">
                  <a:lumMod val="50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Emerging Trends in Culinary Tourism:</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Farm-to-Table Experiences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Gastronomic Tourism Festivals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Street Food &amp; Authentic Local Cuisine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Sustainable &amp; Plant-Based Cuisine</a:t>
            </a:r>
          </a:p>
          <a:p>
            <a:pPr>
              <a:buClr>
                <a:srgbClr val="97C679"/>
              </a:buClr>
              <a:buSzPts val="1400"/>
            </a:pPr>
            <a:endParaRPr lang="en-GB" dirty="0">
              <a:solidFill>
                <a:srgbClr val="6D6E71"/>
              </a:solidFill>
              <a:latin typeface="Calibri"/>
              <a:ea typeface="Calibri"/>
              <a:cs typeface="Calibri"/>
              <a:sym typeface="Calibri"/>
            </a:endParaRPr>
          </a:p>
          <a:p>
            <a:pPr>
              <a:buClr>
                <a:srgbClr val="97C679"/>
              </a:buClr>
              <a:buSzPts val="1400"/>
            </a:pPr>
            <a:endParaRPr lang="en-GB" dirty="0">
              <a:solidFill>
                <a:srgbClr val="6D6E71"/>
              </a:solidFill>
              <a:latin typeface="Calibri"/>
              <a:ea typeface="Calibri"/>
              <a:cs typeface="Calibri"/>
              <a:sym typeface="Calibri"/>
            </a:endParaRPr>
          </a:p>
          <a:p>
            <a:pPr>
              <a:buClr>
                <a:srgbClr val="97C679"/>
              </a:buClr>
              <a:buSzPts val="1400"/>
            </a:pPr>
            <a:endParaRPr lang="en-GB"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70CCA37C-E5AD-EF04-BD43-5DDAC6A821B0}"/>
              </a:ext>
            </a:extLst>
          </p:cNvPr>
          <p:cNvPicPr preferRelativeResize="0"/>
          <p:nvPr/>
        </p:nvPicPr>
        <p:blipFill rotWithShape="1">
          <a:blip r:embed="rId3">
            <a:alphaModFix amt="70000"/>
          </a:blip>
          <a:srcRect/>
          <a:stretch/>
        </p:blipFill>
        <p:spPr>
          <a:xfrm flipH="1">
            <a:off x="6823374" y="2758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06781A6-46F8-76E3-453D-3260BE720EE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63</a:t>
            </a:fld>
            <a:endParaRPr/>
          </a:p>
        </p:txBody>
      </p:sp>
      <p:sp>
        <p:nvSpPr>
          <p:cNvPr id="3" name="textruta 2">
            <a:extLst>
              <a:ext uri="{FF2B5EF4-FFF2-40B4-BE49-F238E27FC236}">
                <a16:creationId xmlns:a16="http://schemas.microsoft.com/office/drawing/2014/main" id="{9968DFAB-B6F0-993C-F4B2-36E867D11E04}"/>
              </a:ext>
            </a:extLst>
          </p:cNvPr>
          <p:cNvSpPr txBox="1"/>
          <p:nvPr/>
        </p:nvSpPr>
        <p:spPr>
          <a:xfrm>
            <a:off x="2440103" y="3582510"/>
            <a:ext cx="3391354" cy="1200329"/>
          </a:xfrm>
          <a:prstGeom prst="rect">
            <a:avLst/>
          </a:prstGeom>
          <a:noFill/>
          <a:ln>
            <a:solidFill>
              <a:schemeClr val="accent4">
                <a:lumMod val="75000"/>
              </a:schemeClr>
            </a:solidFill>
          </a:ln>
        </p:spPr>
        <p:txBody>
          <a:bodyPr wrap="square">
            <a:spAutoFit/>
          </a:bodyPr>
          <a:lstStyle/>
          <a:p>
            <a:pPr>
              <a:buClr>
                <a:srgbClr val="97C679"/>
              </a:buClr>
              <a:buSzPts val="1400"/>
            </a:pPr>
            <a:r>
              <a:rPr lang="en-GB" b="1" dirty="0">
                <a:solidFill>
                  <a:schemeClr val="tx2">
                    <a:lumMod val="50000"/>
                  </a:schemeClr>
                </a:solidFill>
                <a:latin typeface="Calibri"/>
                <a:ea typeface="Calibri"/>
                <a:cs typeface="Calibri"/>
                <a:sym typeface="Calibri"/>
              </a:rPr>
              <a:t>Case studies:</a:t>
            </a:r>
          </a:p>
          <a:p>
            <a:pPr marL="342900" indent="-342900">
              <a:buClr>
                <a:srgbClr val="97C679"/>
              </a:buClr>
              <a:buSzPts val="1400"/>
              <a:buAutoNum type="arabicParenBoth"/>
            </a:pPr>
            <a:r>
              <a:rPr lang="en-GB" dirty="0" err="1">
                <a:solidFill>
                  <a:schemeClr val="tx2">
                    <a:lumMod val="50000"/>
                  </a:schemeClr>
                </a:solidFill>
                <a:latin typeface="Calibri"/>
                <a:ea typeface="Calibri"/>
                <a:cs typeface="Calibri"/>
                <a:sym typeface="Calibri"/>
              </a:rPr>
              <a:t>BiaSol</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My Goodness Food</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Font typeface="Arial"/>
              <a:buAutoNum type="arabicParenBoth"/>
            </a:pPr>
            <a:r>
              <a:rPr lang="en-GB" dirty="0">
                <a:solidFill>
                  <a:schemeClr val="tx2">
                    <a:lumMod val="50000"/>
                  </a:schemeClr>
                </a:solidFill>
                <a:latin typeface="Calibri"/>
                <a:ea typeface="Calibri"/>
                <a:cs typeface="Calibri"/>
                <a:sym typeface="Calibri"/>
              </a:rPr>
              <a:t>Premium Oysters</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Font typeface="Arial"/>
              <a:buAutoNum type="arabicParenBoth"/>
            </a:pPr>
            <a:r>
              <a:rPr lang="en-GB" dirty="0" err="1">
                <a:solidFill>
                  <a:schemeClr val="tx2">
                    <a:lumMod val="50000"/>
                  </a:schemeClr>
                </a:solidFill>
                <a:latin typeface="Calibri"/>
                <a:ea typeface="Calibri"/>
                <a:cs typeface="Calibri"/>
                <a:sym typeface="Calibri"/>
              </a:rPr>
              <a:t>Ballykilcavan</a:t>
            </a:r>
            <a:r>
              <a:rPr lang="en-GB" dirty="0">
                <a:solidFill>
                  <a:schemeClr val="tx2">
                    <a:lumMod val="50000"/>
                  </a:schemeClr>
                </a:solidFill>
                <a:latin typeface="Calibri"/>
                <a:ea typeface="Calibri"/>
                <a:cs typeface="Calibri"/>
                <a:sym typeface="Calibri"/>
              </a:rPr>
              <a:t> Farm and Brewery</a:t>
            </a:r>
            <a:endParaRPr lang="en-GB" dirty="0">
              <a:solidFill>
                <a:schemeClr val="tx2">
                  <a:lumMod val="50000"/>
                </a:schemeClr>
              </a:solidFill>
              <a:highlight>
                <a:srgbClr val="FFFF00"/>
              </a:highlight>
              <a:latin typeface="Calibri"/>
              <a:ea typeface="Calibri"/>
              <a:cs typeface="Calibri"/>
              <a:sym typeface="Calibri"/>
            </a:endParaRPr>
          </a:p>
        </p:txBody>
      </p:sp>
      <p:sp>
        <p:nvSpPr>
          <p:cNvPr id="2" name="Google Shape;379;p64">
            <a:extLst>
              <a:ext uri="{FF2B5EF4-FFF2-40B4-BE49-F238E27FC236}">
                <a16:creationId xmlns:a16="http://schemas.microsoft.com/office/drawing/2014/main" id="{6123C3CC-0D55-C7B7-4D34-4DC3993260C5}"/>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55519301-DDC7-C933-6D6D-48C1FCDFE4DD}"/>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Thematic</a:t>
            </a:r>
            <a:r>
              <a:rPr lang="sv-SE" sz="2400" dirty="0"/>
              <a:t> Areas</a:t>
            </a:r>
          </a:p>
          <a:p>
            <a:pPr marL="0" indent="0">
              <a:lnSpc>
                <a:spcPct val="82058"/>
              </a:lnSpc>
            </a:pPr>
            <a:r>
              <a:rPr lang="sv-SE" sz="2400" dirty="0"/>
              <a:t>- Case Studies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C7CABA69-71CB-CE5E-4D73-5A45C8893B4C}"/>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6A329449-2670-2D55-3129-C2784BD39157}"/>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862360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F3455CB-1F3D-A142-FE77-E57C68A5AA27}"/>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32B9C0C-EE64-7F92-B6F5-E82C539ABC0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1E1BD13-E009-EB4F-EDF8-B5F321B22D0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1DD32F7-4307-6F31-97B5-12D6B4BF698C}"/>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Read the case studies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 and discuss with your neighbour/colleague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Identify their common features</a:t>
            </a:r>
          </a:p>
          <a:p>
            <a:pPr marL="0" indent="0">
              <a:lnSpc>
                <a:spcPct val="100000"/>
              </a:lnSpc>
            </a:pPr>
            <a:endParaRPr lang="en-GB" sz="1600" dirty="0"/>
          </a:p>
          <a:p>
            <a:pPr marL="285753" indent="-285753">
              <a:lnSpc>
                <a:spcPct val="100000"/>
              </a:lnSpc>
              <a:buFont typeface="Wingdings" pitchFamily="2" charset="2"/>
              <a:buChar char="Ø"/>
            </a:pPr>
            <a:r>
              <a:rPr lang="en-GB" sz="1600" dirty="0"/>
              <a:t>Look for a similar example in your area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Share your reflections with the group</a:t>
            </a:r>
          </a:p>
        </p:txBody>
      </p:sp>
      <p:sp>
        <p:nvSpPr>
          <p:cNvPr id="675" name="Google Shape;675;p17">
            <a:extLst>
              <a:ext uri="{FF2B5EF4-FFF2-40B4-BE49-F238E27FC236}">
                <a16:creationId xmlns:a16="http://schemas.microsoft.com/office/drawing/2014/main" id="{1678D22A-3EC5-7720-A5D5-40A1338AE4F3}"/>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Reflect &amp; Discuss </a:t>
            </a:r>
          </a:p>
        </p:txBody>
      </p:sp>
      <p:sp>
        <p:nvSpPr>
          <p:cNvPr id="677" name="Google Shape;677;p17">
            <a:extLst>
              <a:ext uri="{FF2B5EF4-FFF2-40B4-BE49-F238E27FC236}">
                <a16:creationId xmlns:a16="http://schemas.microsoft.com/office/drawing/2014/main" id="{53818429-2696-95B6-D818-A294B413318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0304F9C-4739-24AA-383B-A9DD8548459C}"/>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B2A1B1D-097D-237D-FBC3-7080EA653B5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BD2B1BA-E885-C3AD-4F3E-463ED02FEAB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47753DEF-4C70-7609-0271-CD6DFC18DEE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62EF0353-84C1-B4B7-CFFB-3807A53E49D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0B6AD4A-9127-8FC8-DDE6-501F5A004F9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E1DEF8B-EC19-3D09-B38E-EBCCEF1AB21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B64E64B-43F2-02D6-95EC-18F43CE48B6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84E5D25-A88F-5068-6DA5-E3CED49BFF7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7DBA1D87-4B06-88A5-6864-FBD6D2800F2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195C4AFA-0AE4-263B-06E4-5D510E0E0E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F96EF94-AF96-1C58-BDAC-02F75879D769}"/>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89DC62F-19C3-1AB9-2B24-736AADB92CB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291B98BE-F741-2AAC-80E2-26E6AC5FCDC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02238CC-0374-B9BE-18DF-E651A498D48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B8037EFC-4073-F0BE-54BE-85A096D5813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6569848-9CAF-1AA4-86C1-D844B53BC6FB}"/>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E.24</a:t>
            </a:r>
            <a:endParaRPr sz="3000" dirty="0">
              <a:solidFill>
                <a:srgbClr val="FF9934"/>
              </a:solidFill>
            </a:endParaRPr>
          </a:p>
        </p:txBody>
      </p:sp>
    </p:spTree>
    <p:extLst>
      <p:ext uri="{BB962C8B-B14F-4D97-AF65-F5344CB8AC3E}">
        <p14:creationId xmlns:p14="http://schemas.microsoft.com/office/powerpoint/2010/main" val="15963377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65</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26859149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10331DF-6AA6-3750-1A7A-0F1CB89B890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F9930F3-1D97-B1B4-6210-D3E824847BC9}"/>
              </a:ext>
            </a:extLst>
          </p:cNvPr>
          <p:cNvSpPr txBox="1"/>
          <p:nvPr/>
        </p:nvSpPr>
        <p:spPr>
          <a:xfrm>
            <a:off x="2440103" y="719979"/>
            <a:ext cx="6301715" cy="2795601"/>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Sports &amp; Staying Fit</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Field specific skills &amp; competencies: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Sports Event Planning &amp; Management</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Wellness &amp; Holistic Health</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Eco-Friendly Adventure Tourism</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Regulations &amp; Safety Protocols</a:t>
            </a:r>
          </a:p>
          <a:p>
            <a:pPr marL="285750" indent="-285750">
              <a:buClr>
                <a:srgbClr val="97C679"/>
              </a:buClr>
              <a:buSzPts val="1400"/>
              <a:buFont typeface="Courier New" panose="02070309020205020404" pitchFamily="49" charset="0"/>
              <a:buChar char="o"/>
            </a:pPr>
            <a:endParaRPr lang="en-GB" dirty="0">
              <a:solidFill>
                <a:schemeClr val="tx2">
                  <a:lumMod val="50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Emerging trends in sports &amp;staying fit tourism:</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Eco-Adventure Sports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Wellness &amp; Holistic Travel</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Digital Fitness Tourism</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Extreme &amp; Endurance Events</a:t>
            </a:r>
            <a:endParaRPr lang="en-GB"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B5651841-9AC8-7CF1-5A2F-C77C3F00BFEF}"/>
              </a:ext>
            </a:extLst>
          </p:cNvPr>
          <p:cNvPicPr preferRelativeResize="0"/>
          <p:nvPr/>
        </p:nvPicPr>
        <p:blipFill rotWithShape="1">
          <a:blip r:embed="rId3">
            <a:alphaModFix amt="70000"/>
          </a:blip>
          <a:srcRect/>
          <a:stretch/>
        </p:blipFill>
        <p:spPr>
          <a:xfrm flipH="1">
            <a:off x="6791842" y="2812021"/>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599AAE73-6150-5724-9DCB-D2CECBD8359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66</a:t>
            </a:fld>
            <a:endParaRPr/>
          </a:p>
        </p:txBody>
      </p:sp>
      <p:sp>
        <p:nvSpPr>
          <p:cNvPr id="3" name="textruta 2">
            <a:extLst>
              <a:ext uri="{FF2B5EF4-FFF2-40B4-BE49-F238E27FC236}">
                <a16:creationId xmlns:a16="http://schemas.microsoft.com/office/drawing/2014/main" id="{DA24DFD7-3421-1FF5-F618-B495BE22A725}"/>
              </a:ext>
            </a:extLst>
          </p:cNvPr>
          <p:cNvSpPr txBox="1"/>
          <p:nvPr/>
        </p:nvSpPr>
        <p:spPr>
          <a:xfrm>
            <a:off x="2377166" y="3982677"/>
            <a:ext cx="3361025" cy="769441"/>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Case studies:</a:t>
            </a: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GOGO Green</a:t>
            </a:r>
            <a:br>
              <a:rPr lang="en-GB" dirty="0">
                <a:solidFill>
                  <a:schemeClr val="tx2">
                    <a:lumMod val="50000"/>
                  </a:schemeClr>
                </a:solidFill>
                <a:latin typeface="Calibri"/>
                <a:ea typeface="Calibri"/>
                <a:cs typeface="Calibri"/>
                <a:sym typeface="Calibri"/>
              </a:rPr>
            </a:br>
            <a:r>
              <a:rPr lang="en-GB" dirty="0">
                <a:solidFill>
                  <a:schemeClr val="tx2">
                    <a:lumMod val="50000"/>
                  </a:schemeClr>
                </a:solidFill>
                <a:latin typeface="Calibri"/>
                <a:ea typeface="Calibri"/>
                <a:cs typeface="Calibri"/>
                <a:sym typeface="Calibri"/>
              </a:rPr>
              <a:t>Venture out</a:t>
            </a:r>
            <a:endParaRPr lang="en-GB" dirty="0">
              <a:solidFill>
                <a:schemeClr val="tx2">
                  <a:lumMod val="50000"/>
                </a:schemeClr>
              </a:solidFill>
              <a:highlight>
                <a:srgbClr val="FFFF00"/>
              </a:highlight>
              <a:latin typeface="Calibri"/>
              <a:ea typeface="Calibri"/>
              <a:cs typeface="Calibri"/>
              <a:sym typeface="Calibri"/>
            </a:endParaRPr>
          </a:p>
        </p:txBody>
      </p:sp>
      <p:sp>
        <p:nvSpPr>
          <p:cNvPr id="2" name="Google Shape;379;p64">
            <a:extLst>
              <a:ext uri="{FF2B5EF4-FFF2-40B4-BE49-F238E27FC236}">
                <a16:creationId xmlns:a16="http://schemas.microsoft.com/office/drawing/2014/main" id="{4722DC2E-865D-73BA-DCD7-925B08710610}"/>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31F04173-A2D0-E8D7-6E6A-509B8C25F93B}"/>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Thematic</a:t>
            </a:r>
            <a:r>
              <a:rPr lang="sv-SE" sz="2400" dirty="0"/>
              <a:t> Areas</a:t>
            </a:r>
          </a:p>
          <a:p>
            <a:pPr marL="0" indent="0">
              <a:lnSpc>
                <a:spcPct val="82058"/>
              </a:lnSpc>
            </a:pPr>
            <a:r>
              <a:rPr lang="sv-SE" sz="2400" dirty="0"/>
              <a:t>- Case Studies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41B9F5E1-3657-4C87-632D-95131BE2B816}"/>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3053B9DF-4514-11D1-E086-271E9B1A4553}"/>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171014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6987B500-1E6A-5924-7DC1-541F2FF900BC}"/>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555FA06-E0B1-33A7-7A4B-F8B998753907}"/>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C8AB7FD2-566E-C287-9406-AD56899EB8B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CDA199E-A182-36E1-481C-6EB99E0A93BB}"/>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Read the case studies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 and discuss with your neighbour/colleague</a:t>
            </a:r>
          </a:p>
          <a:p>
            <a:pPr marL="0" indent="0">
              <a:lnSpc>
                <a:spcPct val="100000"/>
              </a:lnSpc>
            </a:pPr>
            <a:endParaRPr lang="en-GB" sz="1600" dirty="0"/>
          </a:p>
          <a:p>
            <a:pPr marL="285753" indent="-285753">
              <a:lnSpc>
                <a:spcPct val="100000"/>
              </a:lnSpc>
              <a:buFont typeface="Wingdings" pitchFamily="2" charset="2"/>
              <a:buChar char="Ø"/>
            </a:pPr>
            <a:r>
              <a:rPr lang="en-GB" sz="1600" dirty="0"/>
              <a:t>Identify their success factors</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Look for a similar example in your area</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Share your reflections with the group</a:t>
            </a:r>
          </a:p>
        </p:txBody>
      </p:sp>
      <p:sp>
        <p:nvSpPr>
          <p:cNvPr id="675" name="Google Shape;675;p17">
            <a:extLst>
              <a:ext uri="{FF2B5EF4-FFF2-40B4-BE49-F238E27FC236}">
                <a16:creationId xmlns:a16="http://schemas.microsoft.com/office/drawing/2014/main" id="{43199753-5385-1AC1-FDB1-49301C2140F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Exercise: </a:t>
            </a:r>
            <a:r>
              <a:rPr lang="en-GB" sz="1600" b="0" dirty="0">
                <a:solidFill>
                  <a:schemeClr val="tx2">
                    <a:lumMod val="50000"/>
                  </a:schemeClr>
                </a:solidFill>
              </a:rPr>
              <a:t>Reflect &amp; Discuss </a:t>
            </a:r>
          </a:p>
        </p:txBody>
      </p:sp>
      <p:sp>
        <p:nvSpPr>
          <p:cNvPr id="677" name="Google Shape;677;p17">
            <a:extLst>
              <a:ext uri="{FF2B5EF4-FFF2-40B4-BE49-F238E27FC236}">
                <a16:creationId xmlns:a16="http://schemas.microsoft.com/office/drawing/2014/main" id="{1E1352CD-FAE4-904B-36F9-6F7C016C36E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CE60DC37-6DBC-54B5-B6A3-8EF6BE5AE21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A1ACE0F-D0FC-4FF5-048A-B8BAE1C3899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0F9835D4-8D66-EED5-9D4D-4193381E770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B7E0C88-11B3-C107-2437-EF268E73633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6C31BB44-FD9D-B615-C1FA-2D409A8099F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17421D82-99EB-D2A5-C120-CF444996ED6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79EB1D1B-5258-7D49-0941-E8B680255D8D}"/>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496755B-EE8C-68AF-51CF-7F0E50041F94}"/>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1B49B26-A93A-32E5-D072-1AE7ED26E04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3E05EAD-E4C8-CAC0-B3ED-BE528EB4CB8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9184F8F-F634-C4A2-E98A-95E56CEA7E7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496B375E-D8DA-6DBB-B96C-C55BD97B33D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2D6AD67-FB39-4AA4-5051-226B9793A62C}"/>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A95BB19A-72FD-4EAE-E458-F554E9BAB44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FD31DCBC-7E1F-E6F4-EF1F-E93AD4E32B9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F92CA96-C171-C933-712C-E8B31124CEF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B0BDABCF-6898-3BEA-D5A0-A8750E105A4F}"/>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E.25</a:t>
            </a:r>
            <a:endParaRPr sz="3000" dirty="0">
              <a:solidFill>
                <a:srgbClr val="FF9934"/>
              </a:solidFill>
            </a:endParaRPr>
          </a:p>
        </p:txBody>
      </p:sp>
    </p:spTree>
    <p:extLst>
      <p:ext uri="{BB962C8B-B14F-4D97-AF65-F5344CB8AC3E}">
        <p14:creationId xmlns:p14="http://schemas.microsoft.com/office/powerpoint/2010/main" val="19179003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Click here to type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pPr/>
              <a:t>68</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5179448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189163F7-5020-9C5C-C41D-5E13F3588AD0}"/>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4F51B2F4-AE18-A979-2ED2-D589F6055E7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C2F10F0E-5A10-6549-8779-67210512C17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76779ACF-B56F-3437-A3A5-C6F745F7CBC9}"/>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294281F9-14CE-CB10-690D-334DE07250F2}"/>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Worksheet: </a:t>
            </a:r>
            <a:r>
              <a:rPr lang="it" sz="1800" b="0" dirty="0">
                <a:solidFill>
                  <a:schemeClr val="tx2">
                    <a:lumMod val="50000"/>
                  </a:schemeClr>
                </a:solidFill>
              </a:rPr>
              <a:t>Mapping Sustainable Local Business</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3726A222-54D4-0477-BB8F-D12F8D638084}"/>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713C262-C17C-5161-944A-6C2CC820AB8D}"/>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pPr/>
              <a:t>69</a:t>
            </a:fld>
            <a:endParaRPr/>
          </a:p>
        </p:txBody>
      </p:sp>
      <p:sp>
        <p:nvSpPr>
          <p:cNvPr id="3" name="Google Shape;895;p81">
            <a:extLst>
              <a:ext uri="{FF2B5EF4-FFF2-40B4-BE49-F238E27FC236}">
                <a16:creationId xmlns:a16="http://schemas.microsoft.com/office/drawing/2014/main" id="{05B91BBB-FD39-990D-08A1-F0DD1276B7C1}"/>
              </a:ext>
            </a:extLst>
          </p:cNvPr>
          <p:cNvSpPr/>
          <p:nvPr/>
        </p:nvSpPr>
        <p:spPr>
          <a:xfrm>
            <a:off x="2" y="4175333"/>
            <a:ext cx="9144000" cy="968169"/>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CEA0807D-ACA4-8F54-6DD4-247C244D2366}"/>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W.25</a:t>
            </a:r>
            <a:endParaRPr sz="1401" dirty="0"/>
          </a:p>
        </p:txBody>
      </p:sp>
      <p:grpSp>
        <p:nvGrpSpPr>
          <p:cNvPr id="6" name="Google Shape;678;p17">
            <a:extLst>
              <a:ext uri="{FF2B5EF4-FFF2-40B4-BE49-F238E27FC236}">
                <a16:creationId xmlns:a16="http://schemas.microsoft.com/office/drawing/2014/main" id="{C57E8D67-7FC0-CC76-DF33-E7DA01541937}"/>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6372DEF0-5565-44D0-9182-DFBAA56DEC2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BD857855-2331-BE23-F01E-19535D98400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CB1533A7-FF48-7064-C943-ADE60591A44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F454949F-5D8A-4DE1-8362-91351E06033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D12810F6-B9AE-45C4-EE83-46EFB83D659E}"/>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ACB2FEEE-65DD-0C26-424B-D163B193A98F}"/>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D009E628-4738-74C6-FF18-689C43CE12B4}"/>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426DB5BA-C59E-4779-B563-BD8F07E73049}"/>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07AC6519-F019-3E2B-D4CD-2B68B376DD1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13AD522C-B434-722A-8A2B-00BC769081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E20E81E3-9DA5-A011-B4C0-F0F4C3F1F38E}"/>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8F252BBA-57C2-5A0D-E229-C5A93542807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DA4D2D41-EFF4-FA1D-78BA-B37A9149B8B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4115CCA5-BA03-48C3-5639-F3B408C2D60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F320A332-0087-50F8-B7C3-8AD2A3E03D04}"/>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22" name="Tabell 21">
            <a:extLst>
              <a:ext uri="{FF2B5EF4-FFF2-40B4-BE49-F238E27FC236}">
                <a16:creationId xmlns:a16="http://schemas.microsoft.com/office/drawing/2014/main" id="{FA0469C6-868E-7301-44D3-7C75C51D140B}"/>
              </a:ext>
            </a:extLst>
          </p:cNvPr>
          <p:cNvGraphicFramePr>
            <a:graphicFrameLocks noGrp="1"/>
          </p:cNvGraphicFramePr>
          <p:nvPr>
            <p:extLst>
              <p:ext uri="{D42A27DB-BD31-4B8C-83A1-F6EECF244321}">
                <p14:modId xmlns:p14="http://schemas.microsoft.com/office/powerpoint/2010/main" val="2879339995"/>
              </p:ext>
            </p:extLst>
          </p:nvPr>
        </p:nvGraphicFramePr>
        <p:xfrm>
          <a:off x="489068" y="1276185"/>
          <a:ext cx="8161298" cy="2836164"/>
        </p:xfrm>
        <a:graphic>
          <a:graphicData uri="http://schemas.openxmlformats.org/drawingml/2006/table">
            <a:tbl>
              <a:tblPr firstRow="1" bandRow="1">
                <a:tableStyleId>{538008DE-9CB5-49C0-B233-6C6E2AA0C65B}</a:tableStyleId>
              </a:tblPr>
              <a:tblGrid>
                <a:gridCol w="2105102">
                  <a:extLst>
                    <a:ext uri="{9D8B030D-6E8A-4147-A177-3AD203B41FA5}">
                      <a16:colId xmlns:a16="http://schemas.microsoft.com/office/drawing/2014/main" val="69808395"/>
                    </a:ext>
                  </a:extLst>
                </a:gridCol>
                <a:gridCol w="1514049">
                  <a:extLst>
                    <a:ext uri="{9D8B030D-6E8A-4147-A177-3AD203B41FA5}">
                      <a16:colId xmlns:a16="http://schemas.microsoft.com/office/drawing/2014/main" val="2599130190"/>
                    </a:ext>
                  </a:extLst>
                </a:gridCol>
                <a:gridCol w="1514049">
                  <a:extLst>
                    <a:ext uri="{9D8B030D-6E8A-4147-A177-3AD203B41FA5}">
                      <a16:colId xmlns:a16="http://schemas.microsoft.com/office/drawing/2014/main" val="3365526107"/>
                    </a:ext>
                  </a:extLst>
                </a:gridCol>
                <a:gridCol w="1514049">
                  <a:extLst>
                    <a:ext uri="{9D8B030D-6E8A-4147-A177-3AD203B41FA5}">
                      <a16:colId xmlns:a16="http://schemas.microsoft.com/office/drawing/2014/main" val="4189999434"/>
                    </a:ext>
                  </a:extLst>
                </a:gridCol>
                <a:gridCol w="1514049">
                  <a:extLst>
                    <a:ext uri="{9D8B030D-6E8A-4147-A177-3AD203B41FA5}">
                      <a16:colId xmlns:a16="http://schemas.microsoft.com/office/drawing/2014/main" val="3169704090"/>
                    </a:ext>
                  </a:extLst>
                </a:gridCol>
              </a:tblGrid>
              <a:tr h="274032">
                <a:tc rowSpan="2">
                  <a:txBody>
                    <a:bodyPr/>
                    <a:lstStyle/>
                    <a:p>
                      <a:r>
                        <a:rPr lang="en-GB" dirty="0">
                          <a:solidFill>
                            <a:schemeClr val="tx2">
                              <a:lumMod val="50000"/>
                            </a:schemeClr>
                          </a:solidFill>
                          <a:latin typeface="Calibri" panose="020F0502020204030204" pitchFamily="34" charset="0"/>
                          <a:cs typeface="Calibri" panose="020F0502020204030204" pitchFamily="34" charset="0"/>
                        </a:rPr>
                        <a:t>Local businesses (name)</a:t>
                      </a:r>
                    </a:p>
                  </a:txBody>
                  <a:tcPr/>
                </a:tc>
                <a:tc gridSpan="4">
                  <a:txBody>
                    <a:bodyPr/>
                    <a:lstStyle/>
                    <a:p>
                      <a:pPr algn="ctr"/>
                      <a:r>
                        <a:rPr lang="en-GB" dirty="0">
                          <a:solidFill>
                            <a:schemeClr val="tx2">
                              <a:lumMod val="50000"/>
                            </a:schemeClr>
                          </a:solidFill>
                          <a:latin typeface="Calibri" panose="020F0502020204030204" pitchFamily="34" charset="0"/>
                          <a:cs typeface="Calibri" panose="020F0502020204030204" pitchFamily="34" charset="0"/>
                        </a:rPr>
                        <a:t> The business idea</a:t>
                      </a: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34410688"/>
                  </a:ext>
                </a:extLst>
              </a:tr>
              <a:tr h="465889">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solidFill>
                            <a:schemeClr val="tx2">
                              <a:lumMod val="50000"/>
                            </a:schemeClr>
                          </a:solidFill>
                          <a:latin typeface="Calibri" panose="020F0502020204030204" pitchFamily="34" charset="0"/>
                          <a:cs typeface="Calibri" panose="020F0502020204030204" pitchFamily="34" charset="0"/>
                        </a:rPr>
                        <a:t>Wellbeing</a:t>
                      </a:r>
                    </a:p>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r>
                        <a:rPr lang="en-GB" dirty="0">
                          <a:solidFill>
                            <a:schemeClr val="tx2">
                              <a:lumMod val="50000"/>
                            </a:schemeClr>
                          </a:solidFill>
                          <a:latin typeface="Calibri" panose="020F0502020204030204" pitchFamily="34" charset="0"/>
                          <a:cs typeface="Calibri" panose="020F0502020204030204" pitchFamily="34" charset="0"/>
                        </a:rPr>
                        <a:t>Digital &amp;</a:t>
                      </a:r>
                    </a:p>
                    <a:p>
                      <a:r>
                        <a:rPr lang="en-GB" dirty="0">
                          <a:solidFill>
                            <a:schemeClr val="tx2">
                              <a:lumMod val="50000"/>
                            </a:schemeClr>
                          </a:solidFill>
                          <a:latin typeface="Calibri" panose="020F0502020204030204" pitchFamily="34" charset="0"/>
                          <a:cs typeface="Calibri" panose="020F0502020204030204" pitchFamily="34" charset="0"/>
                        </a:rPr>
                        <a:t>Heritage</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a:solidFill>
                            <a:schemeClr val="tx2">
                              <a:lumMod val="50000"/>
                            </a:schemeClr>
                          </a:solidFill>
                          <a:latin typeface="Calibri" panose="020F0502020204030204" pitchFamily="34" charset="0"/>
                          <a:cs typeface="Calibri" panose="020F0502020204030204" pitchFamily="34" charset="0"/>
                        </a:rPr>
                        <a:t>Food/culinary</a:t>
                      </a:r>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r>
                        <a:rPr lang="en-GB" dirty="0">
                          <a:solidFill>
                            <a:schemeClr val="tx2">
                              <a:lumMod val="50000"/>
                            </a:schemeClr>
                          </a:solidFill>
                          <a:latin typeface="Calibri" panose="020F0502020204030204" pitchFamily="34" charset="0"/>
                          <a:cs typeface="Calibri" panose="020F0502020204030204" pitchFamily="34" charset="0"/>
                        </a:rPr>
                        <a:t>Sports &amp; staying fit</a:t>
                      </a:r>
                      <a:endParaRPr lang="en-GB" dirty="0"/>
                    </a:p>
                  </a:txBody>
                  <a:tcPr/>
                </a:tc>
                <a:extLst>
                  <a:ext uri="{0D108BD9-81ED-4DB2-BD59-A6C34878D82A}">
                    <a16:rowId xmlns:a16="http://schemas.microsoft.com/office/drawing/2014/main" val="895074943"/>
                  </a:ext>
                </a:extLst>
              </a:tr>
              <a:tr h="1808887">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64553425"/>
                  </a:ext>
                </a:extLst>
              </a:tr>
            </a:tbl>
          </a:graphicData>
        </a:graphic>
      </p:graphicFrame>
    </p:spTree>
    <p:extLst>
      <p:ext uri="{BB962C8B-B14F-4D97-AF65-F5344CB8AC3E}">
        <p14:creationId xmlns:p14="http://schemas.microsoft.com/office/powerpoint/2010/main" val="4231890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324FDD9-79C3-8FA1-C17E-71CB7498C85C}"/>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261F55B7-2DC0-1463-4EBB-9753593F8A2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7</a:t>
            </a:fld>
            <a:endParaRPr lang="en-GB" dirty="0"/>
          </a:p>
        </p:txBody>
      </p:sp>
      <p:sp>
        <p:nvSpPr>
          <p:cNvPr id="2" name="Google Shape;594;p72">
            <a:extLst>
              <a:ext uri="{FF2B5EF4-FFF2-40B4-BE49-F238E27FC236}">
                <a16:creationId xmlns:a16="http://schemas.microsoft.com/office/drawing/2014/main" id="{63102F1C-1C27-975F-4ECF-33609A7D6AF6}"/>
              </a:ext>
            </a:extLst>
          </p:cNvPr>
          <p:cNvSpPr txBox="1">
            <a:spLocks/>
          </p:cNvSpPr>
          <p:nvPr/>
        </p:nvSpPr>
        <p:spPr>
          <a:xfrm>
            <a:off x="2629918" y="560348"/>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Overview Of Permaculture Ethics And </a:t>
            </a:r>
            <a:r>
              <a:rPr lang="en-GB" sz="2000" dirty="0" err="1"/>
              <a:t>Permaenterprise</a:t>
            </a:r>
            <a:endParaRPr lang="en-GB" sz="2000" dirty="0"/>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93EC8265-1557-287A-ED24-0BA01FA9ED26}"/>
              </a:ext>
            </a:extLst>
          </p:cNvPr>
          <p:cNvSpPr txBox="1"/>
          <p:nvPr/>
        </p:nvSpPr>
        <p:spPr>
          <a:xfrm>
            <a:off x="2723019" y="1409061"/>
            <a:ext cx="6028388" cy="3109405"/>
          </a:xfrm>
          <a:prstGeom prst="rect">
            <a:avLst/>
          </a:prstGeom>
          <a:noFill/>
          <a:ln>
            <a:noFill/>
          </a:ln>
        </p:spPr>
        <p:txBody>
          <a:bodyPr spcFirstLastPara="1" wrap="square" lIns="0" tIns="10124" rIns="0" bIns="0" anchor="t" anchorCtr="0">
            <a:spAutoFit/>
          </a:bodyPr>
          <a:lstStyle/>
          <a:p>
            <a:pPr marL="12701">
              <a:lnSpc>
                <a:spcPct val="105714"/>
              </a:lnSpc>
            </a:pPr>
            <a:r>
              <a:rPr lang="en-GB" sz="1600" b="1" dirty="0">
                <a:solidFill>
                  <a:srgbClr val="6D6E71"/>
                </a:solidFill>
                <a:latin typeface="Calibri"/>
                <a:ea typeface="Calibri"/>
                <a:cs typeface="Calibri"/>
                <a:sym typeface="Calibri"/>
              </a:rPr>
              <a:t>P</a:t>
            </a:r>
            <a:r>
              <a:rPr lang="en-GB" sz="1600" b="1" noProof="0" dirty="0" err="1">
                <a:solidFill>
                  <a:srgbClr val="6D6E71"/>
                </a:solidFill>
                <a:latin typeface="Calibri"/>
                <a:ea typeface="Calibri"/>
                <a:cs typeface="Calibri"/>
                <a:sym typeface="Calibri"/>
              </a:rPr>
              <a:t>ermaenterprise</a:t>
            </a:r>
            <a:r>
              <a:rPr lang="en-GB" sz="1600" dirty="0">
                <a:solidFill>
                  <a:srgbClr val="6D6E71"/>
                </a:solidFill>
                <a:latin typeface="Calibri"/>
                <a:ea typeface="Calibri"/>
                <a:cs typeface="Calibri"/>
                <a:sym typeface="Calibri"/>
              </a:rPr>
              <a:t> 		</a:t>
            </a:r>
            <a:r>
              <a:rPr lang="en-GB" sz="1600" noProof="0" dirty="0">
                <a:solidFill>
                  <a:srgbClr val="6D6E71"/>
                </a:solidFill>
                <a:latin typeface="Calibri"/>
                <a:ea typeface="Calibri"/>
                <a:cs typeface="Calibri"/>
                <a:sym typeface="Calibri"/>
              </a:rPr>
              <a:t>three ethic principles:</a:t>
            </a:r>
          </a:p>
          <a:p>
            <a:pPr marL="12701">
              <a:lnSpc>
                <a:spcPct val="105714"/>
              </a:lnSpc>
              <a:buClr>
                <a:schemeClr val="tx2">
                  <a:lumMod val="50000"/>
                </a:schemeClr>
              </a:buClr>
            </a:pPr>
            <a:endParaRPr lang="en-GB" sz="1600" noProof="0" dirty="0">
              <a:solidFill>
                <a:srgbClr val="6D6E71"/>
              </a:solidFill>
              <a:latin typeface="Calibri"/>
              <a:ea typeface="Calibri"/>
              <a:cs typeface="Calibri"/>
              <a:sym typeface="Calibri"/>
            </a:endParaRPr>
          </a:p>
          <a:p>
            <a:pPr marL="355600" indent="-342900">
              <a:lnSpc>
                <a:spcPct val="105714"/>
              </a:lnSpc>
              <a:buClr>
                <a:schemeClr val="tx2">
                  <a:lumMod val="50000"/>
                </a:schemeClr>
              </a:buClr>
              <a:buFont typeface="+mj-lt"/>
              <a:buAutoNum type="arabicParenR"/>
              <a:tabLst>
                <a:tab pos="2530475" algn="l"/>
              </a:tabLst>
            </a:pPr>
            <a:r>
              <a:rPr lang="en-GB" sz="1600" noProof="0" dirty="0">
                <a:solidFill>
                  <a:schemeClr val="tx2">
                    <a:lumMod val="50000"/>
                  </a:schemeClr>
                </a:solidFill>
                <a:latin typeface="Calibri"/>
                <a:ea typeface="Calibri"/>
                <a:cs typeface="Calibri"/>
                <a:sym typeface="Calibri"/>
              </a:rPr>
              <a:t>Taking good care of humans: build a sustainable future &amp;  improve the living of human beings on the planet.</a:t>
            </a:r>
          </a:p>
          <a:p>
            <a:pPr marL="355601" indent="-342900">
              <a:lnSpc>
                <a:spcPct val="105714"/>
              </a:lnSpc>
              <a:buClr>
                <a:schemeClr val="tx2">
                  <a:lumMod val="50000"/>
                </a:schemeClr>
              </a:buClr>
              <a:buFont typeface="+mj-lt"/>
              <a:buAutoNum type="arabicParenR"/>
            </a:pPr>
            <a:endParaRPr lang="en-GB" sz="1600" noProof="0" dirty="0">
              <a:solidFill>
                <a:schemeClr val="tx2">
                  <a:lumMod val="50000"/>
                </a:schemeClr>
              </a:solidFill>
              <a:latin typeface="Calibri"/>
              <a:ea typeface="Calibri"/>
              <a:cs typeface="Calibri"/>
              <a:sym typeface="Calibri"/>
            </a:endParaRPr>
          </a:p>
          <a:p>
            <a:pPr marL="355601" indent="-342900">
              <a:lnSpc>
                <a:spcPct val="105714"/>
              </a:lnSpc>
              <a:buClr>
                <a:schemeClr val="tx2">
                  <a:lumMod val="50000"/>
                </a:schemeClr>
              </a:buClr>
              <a:buFont typeface="+mj-lt"/>
              <a:buAutoNum type="arabicParenR"/>
            </a:pPr>
            <a:r>
              <a:rPr lang="en-GB" sz="1600" noProof="0" dirty="0">
                <a:solidFill>
                  <a:schemeClr val="tx2">
                    <a:lumMod val="50000"/>
                  </a:schemeClr>
                </a:solidFill>
                <a:latin typeface="Calibri"/>
                <a:ea typeface="Calibri"/>
                <a:cs typeface="Calibri"/>
                <a:sym typeface="Calibri"/>
              </a:rPr>
              <a:t>Taking good care of our planet: act to save, preserve, and fundamentally regenerate life</a:t>
            </a:r>
          </a:p>
          <a:p>
            <a:pPr marL="355601" indent="-342900">
              <a:lnSpc>
                <a:spcPct val="105714"/>
              </a:lnSpc>
              <a:buClr>
                <a:schemeClr val="tx2">
                  <a:lumMod val="50000"/>
                </a:schemeClr>
              </a:buClr>
              <a:buFont typeface="+mj-lt"/>
              <a:buAutoNum type="arabicParenR"/>
            </a:pPr>
            <a:endParaRPr lang="en-GB" sz="1600" noProof="0" dirty="0">
              <a:solidFill>
                <a:schemeClr val="tx2">
                  <a:lumMod val="50000"/>
                </a:schemeClr>
              </a:solidFill>
              <a:latin typeface="Calibri"/>
              <a:ea typeface="Calibri"/>
              <a:cs typeface="Calibri"/>
              <a:sym typeface="Calibri"/>
            </a:endParaRPr>
          </a:p>
          <a:p>
            <a:pPr marL="355601" indent="-342900">
              <a:lnSpc>
                <a:spcPct val="105714"/>
              </a:lnSpc>
              <a:buClr>
                <a:schemeClr val="tx2">
                  <a:lumMod val="50000"/>
                </a:schemeClr>
              </a:buClr>
              <a:buFont typeface="+mj-lt"/>
              <a:buAutoNum type="arabicParenR"/>
            </a:pPr>
            <a:r>
              <a:rPr lang="en-GB" sz="1600" noProof="0" dirty="0">
                <a:solidFill>
                  <a:schemeClr val="tx2">
                    <a:lumMod val="50000"/>
                  </a:schemeClr>
                </a:solidFill>
                <a:latin typeface="Calibri"/>
                <a:ea typeface="Calibri"/>
                <a:cs typeface="Calibri"/>
                <a:sym typeface="Calibri"/>
              </a:rPr>
              <a:t>Fair Share</a:t>
            </a:r>
            <a:r>
              <a:rPr lang="en-GB" sz="1600" dirty="0">
                <a:solidFill>
                  <a:schemeClr val="tx2">
                    <a:lumMod val="50000"/>
                  </a:schemeClr>
                </a:solidFill>
                <a:latin typeface="Calibri"/>
                <a:ea typeface="Calibri"/>
                <a:cs typeface="Calibri"/>
                <a:sym typeface="Calibri"/>
              </a:rPr>
              <a:t>: </a:t>
            </a:r>
            <a:r>
              <a:rPr lang="en-GB" sz="1600" noProof="0" dirty="0">
                <a:solidFill>
                  <a:schemeClr val="tx2">
                    <a:lumMod val="50000"/>
                  </a:schemeClr>
                </a:solidFill>
                <a:latin typeface="Calibri"/>
                <a:ea typeface="Calibri"/>
                <a:cs typeface="Calibri"/>
                <a:sym typeface="Calibri"/>
              </a:rPr>
              <a:t>reduce consumption, preserve material and energy resources, regenerate human resources, and not deplete the planet’s resources</a:t>
            </a:r>
          </a:p>
          <a:p>
            <a:pPr marL="12701">
              <a:lnSpc>
                <a:spcPct val="105714"/>
              </a:lnSpc>
            </a:pPr>
            <a:endParaRPr lang="en-GB" sz="1401" noProof="0" dirty="0">
              <a:solidFill>
                <a:srgbClr val="6D6E71"/>
              </a:solidFill>
              <a:latin typeface="Calibri"/>
              <a:ea typeface="Calibri"/>
              <a:cs typeface="Calibri"/>
              <a:sym typeface="Calibri"/>
            </a:endParaRPr>
          </a:p>
        </p:txBody>
      </p:sp>
      <p:sp>
        <p:nvSpPr>
          <p:cNvPr id="5" name="Höger 4">
            <a:extLst>
              <a:ext uri="{FF2B5EF4-FFF2-40B4-BE49-F238E27FC236}">
                <a16:creationId xmlns:a16="http://schemas.microsoft.com/office/drawing/2014/main" id="{099E48D8-8DB7-1D74-E351-0284541A151C}"/>
              </a:ext>
            </a:extLst>
          </p:cNvPr>
          <p:cNvSpPr/>
          <p:nvPr/>
        </p:nvSpPr>
        <p:spPr>
          <a:xfrm>
            <a:off x="4332148" y="1506099"/>
            <a:ext cx="957532" cy="112143"/>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E908E"/>
              </a:solidFill>
            </a:endParaRPr>
          </a:p>
        </p:txBody>
      </p:sp>
      <p:sp>
        <p:nvSpPr>
          <p:cNvPr id="10" name="Google Shape;379;p64">
            <a:extLst>
              <a:ext uri="{FF2B5EF4-FFF2-40B4-BE49-F238E27FC236}">
                <a16:creationId xmlns:a16="http://schemas.microsoft.com/office/drawing/2014/main" id="{40496D4A-2D34-4E6A-C2C2-275B13A3A88D}"/>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1FF9D428-5C55-B6B1-AF4C-B75CC8E8D9AE}"/>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B95FCBC3-B66F-960D-822D-C862EEC6C66F}"/>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3" name="Google Shape;458;p68">
            <a:extLst>
              <a:ext uri="{FF2B5EF4-FFF2-40B4-BE49-F238E27FC236}">
                <a16:creationId xmlns:a16="http://schemas.microsoft.com/office/drawing/2014/main" id="{518D6BF5-C4D7-2610-2703-A2E79574427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21136708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1118218"/>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Belgium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Ireland for 7+7 people</a:t>
            </a:r>
            <a:endParaRPr sz="1401"/>
          </a:p>
          <a:p>
            <a:pPr marL="393704" indent="-342904">
              <a:buClr>
                <a:schemeClr val="lt1"/>
              </a:buClr>
              <a:buSzPts val="2000"/>
              <a:buFont typeface="Arial"/>
              <a:buChar char="•"/>
            </a:pPr>
            <a:r>
              <a:rPr lang="it" sz="2400">
                <a:solidFill>
                  <a:schemeClr val="lt1"/>
                </a:solidFill>
                <a:latin typeface="Calibri"/>
                <a:ea typeface="Calibri"/>
                <a:cs typeface="Calibri"/>
                <a:sym typeface="Calibri"/>
              </a:rPr>
              <a:t>2 experiences in Italy for 7+7 people</a:t>
            </a:r>
            <a:endParaRPr sz="2400">
              <a:solidFill>
                <a:schemeClr val="lt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pPr algn="ctr"/>
              <a:t>70</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a:solidFill>
                  <a:srgbClr val="6D6E71"/>
                </a:solidFill>
                <a:latin typeface="Roboto"/>
                <a:ea typeface="Roboto"/>
                <a:cs typeface="Roboto"/>
                <a:sym typeface="Roboto"/>
              </a:rPr>
              <a:t>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This resource is licensed under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extLst>
      <p:ext uri="{BB962C8B-B14F-4D97-AF65-F5344CB8AC3E}">
        <p14:creationId xmlns:p14="http://schemas.microsoft.com/office/powerpoint/2010/main" val="289294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EFE0C82-8899-0D4A-F8E5-61A0AE8A91D4}"/>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1D59F06-2502-BAD8-C937-72A4C053317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8</a:t>
            </a:fld>
            <a:endParaRPr lang="en-GB" dirty="0"/>
          </a:p>
        </p:txBody>
      </p:sp>
      <p:sp>
        <p:nvSpPr>
          <p:cNvPr id="2" name="Google Shape;594;p72">
            <a:extLst>
              <a:ext uri="{FF2B5EF4-FFF2-40B4-BE49-F238E27FC236}">
                <a16:creationId xmlns:a16="http://schemas.microsoft.com/office/drawing/2014/main" id="{0FDA6109-A789-7DBC-2EB9-3DED7AB2B050}"/>
              </a:ext>
            </a:extLst>
          </p:cNvPr>
          <p:cNvSpPr txBox="1">
            <a:spLocks/>
          </p:cNvSpPr>
          <p:nvPr/>
        </p:nvSpPr>
        <p:spPr>
          <a:xfrm>
            <a:off x="2504953" y="407451"/>
            <a:ext cx="629741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Explanation Of Nine Key Principles And Their Relevance</a:t>
            </a:r>
          </a:p>
          <a:p>
            <a:pPr marL="0" indent="0"/>
            <a:endParaRPr lang="en-GB" sz="2000" dirty="0">
              <a:solidFill>
                <a:srgbClr val="FF9933"/>
              </a:solidFill>
            </a:endParaRPr>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58BF52C3-DC7E-0340-7E50-33A13164F2BB}"/>
              </a:ext>
            </a:extLst>
          </p:cNvPr>
          <p:cNvSpPr txBox="1"/>
          <p:nvPr/>
        </p:nvSpPr>
        <p:spPr>
          <a:xfrm>
            <a:off x="2569890" y="1010192"/>
            <a:ext cx="6158193" cy="3740731"/>
          </a:xfrm>
          <a:prstGeom prst="rect">
            <a:avLst/>
          </a:prstGeom>
          <a:noFill/>
          <a:ln>
            <a:noFill/>
          </a:ln>
        </p:spPr>
        <p:txBody>
          <a:bodyPr spcFirstLastPara="1" wrap="square" lIns="0" tIns="10124" rIns="0" bIns="0" anchor="t" anchorCtr="0">
            <a:spAutoFit/>
          </a:bodyPr>
          <a:lstStyle/>
          <a:p>
            <a:pPr marL="12701">
              <a:lnSpc>
                <a:spcPct val="105714"/>
              </a:lnSpc>
            </a:pPr>
            <a:r>
              <a:rPr lang="en-GB" sz="1600" dirty="0">
                <a:solidFill>
                  <a:srgbClr val="6D6E71"/>
                </a:solidFill>
                <a:latin typeface="Calibri"/>
                <a:ea typeface="Calibri"/>
                <a:cs typeface="Calibri"/>
                <a:sym typeface="Calibri"/>
              </a:rPr>
              <a:t>Nature has 9 key operating principles that we should integrate in our thinking process: </a:t>
            </a:r>
          </a:p>
          <a:p>
            <a:pPr marL="12701">
              <a:lnSpc>
                <a:spcPct val="105714"/>
              </a:lnSpc>
            </a:pPr>
            <a:endParaRPr lang="en-GB" sz="1401" dirty="0">
              <a:solidFill>
                <a:srgbClr val="6D6E71"/>
              </a:solidFill>
              <a:latin typeface="Calibri"/>
              <a:ea typeface="Calibri"/>
              <a:cs typeface="Calibri"/>
              <a:sym typeface="Calibri"/>
            </a:endParaRP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Interdependence: </a:t>
            </a:r>
            <a:r>
              <a:rPr lang="en-GB" sz="1401" dirty="0">
                <a:solidFill>
                  <a:srgbClr val="6D6E71"/>
                </a:solidFill>
                <a:latin typeface="Calibri"/>
                <a:ea typeface="Calibri"/>
                <a:cs typeface="Calibri"/>
                <a:sym typeface="Calibri"/>
              </a:rPr>
              <a:t>Everything in nature relies on each other.</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Dynamic Balance: </a:t>
            </a:r>
            <a:r>
              <a:rPr lang="en-GB" sz="1401" dirty="0">
                <a:solidFill>
                  <a:srgbClr val="6D6E71"/>
                </a:solidFill>
                <a:latin typeface="Calibri"/>
                <a:ea typeface="Calibri"/>
                <a:cs typeface="Calibri"/>
                <a:sym typeface="Calibri"/>
              </a:rPr>
              <a:t>Nature constantly adjusts to stay in harmony.</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Diversity:</a:t>
            </a:r>
            <a:r>
              <a:rPr lang="en-GB" sz="1401" dirty="0">
                <a:solidFill>
                  <a:srgbClr val="6D6E71"/>
                </a:solidFill>
                <a:latin typeface="Calibri"/>
                <a:ea typeface="Calibri"/>
                <a:cs typeface="Calibri"/>
                <a:sym typeface="Calibri"/>
              </a:rPr>
              <a:t> Nature thrives on diversity, having many different things.</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Singularity:</a:t>
            </a:r>
            <a:r>
              <a:rPr lang="en-GB" sz="1401" dirty="0">
                <a:solidFill>
                  <a:srgbClr val="6D6E71"/>
                </a:solidFill>
                <a:latin typeface="Calibri"/>
                <a:ea typeface="Calibri"/>
                <a:cs typeface="Calibri"/>
                <a:sym typeface="Calibri"/>
              </a:rPr>
              <a:t> Each part of nature has its own special way of working.</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Decentralization:</a:t>
            </a:r>
            <a:r>
              <a:rPr lang="en-GB" sz="1401" dirty="0">
                <a:solidFill>
                  <a:srgbClr val="6D6E71"/>
                </a:solidFill>
                <a:latin typeface="Calibri"/>
                <a:ea typeface="Calibri"/>
                <a:cs typeface="Calibri"/>
                <a:sym typeface="Calibri"/>
              </a:rPr>
              <a:t> Nature spreads out tasks and resources for better efficiency.</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Imperfection: </a:t>
            </a:r>
            <a:r>
              <a:rPr lang="en-GB" sz="1401" dirty="0">
                <a:solidFill>
                  <a:srgbClr val="6D6E71"/>
                </a:solidFill>
                <a:latin typeface="Calibri"/>
                <a:ea typeface="Calibri"/>
                <a:cs typeface="Calibri"/>
                <a:sym typeface="Calibri"/>
              </a:rPr>
              <a:t>Nature doesn't need to be perfect to work well.</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No waste: </a:t>
            </a:r>
            <a:r>
              <a:rPr lang="en-GB" sz="1401" dirty="0">
                <a:solidFill>
                  <a:srgbClr val="6D6E71"/>
                </a:solidFill>
                <a:latin typeface="Calibri"/>
                <a:ea typeface="Calibri"/>
                <a:cs typeface="Calibri"/>
                <a:sym typeface="Calibri"/>
              </a:rPr>
              <a:t>Nature uses everything efficiently, without wasting anything.</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Limited growth: </a:t>
            </a:r>
            <a:r>
              <a:rPr lang="en-GB" sz="1401" dirty="0">
                <a:solidFill>
                  <a:srgbClr val="6D6E71"/>
                </a:solidFill>
                <a:latin typeface="Calibri"/>
                <a:ea typeface="Calibri"/>
                <a:cs typeface="Calibri"/>
                <a:sym typeface="Calibri"/>
              </a:rPr>
              <a:t>Nature grows only as much as it needs, not too much.</a:t>
            </a:r>
          </a:p>
          <a:p>
            <a:pPr marL="355601" indent="-342900">
              <a:lnSpc>
                <a:spcPct val="105714"/>
              </a:lnSpc>
              <a:spcAft>
                <a:spcPts val="800"/>
              </a:spcAft>
              <a:buClr>
                <a:schemeClr val="tx2">
                  <a:lumMod val="50000"/>
                </a:schemeClr>
              </a:buClr>
              <a:buFont typeface="+mj-lt"/>
              <a:buAutoNum type="arabicParenR"/>
            </a:pPr>
            <a:r>
              <a:rPr lang="en-GB" sz="1401" b="1" dirty="0">
                <a:solidFill>
                  <a:srgbClr val="6D6E71"/>
                </a:solidFill>
                <a:latin typeface="Calibri"/>
                <a:ea typeface="Calibri"/>
                <a:cs typeface="Calibri"/>
                <a:sym typeface="Calibri"/>
              </a:rPr>
              <a:t>Always changing: </a:t>
            </a:r>
            <a:r>
              <a:rPr lang="en-GB" sz="1401" dirty="0">
                <a:solidFill>
                  <a:srgbClr val="6D6E71"/>
                </a:solidFill>
                <a:latin typeface="Calibri"/>
                <a:ea typeface="Calibri"/>
                <a:cs typeface="Calibri"/>
                <a:sym typeface="Calibri"/>
              </a:rPr>
              <a:t>Nature is always evolving, adapting, and renewing itself.</a:t>
            </a:r>
            <a:endParaRPr lang="en-GB" sz="1401" noProof="0" dirty="0">
              <a:solidFill>
                <a:srgbClr val="6D6E71"/>
              </a:solidFill>
              <a:latin typeface="Calibri"/>
              <a:ea typeface="Calibri"/>
              <a:cs typeface="Calibri"/>
              <a:sym typeface="Calibri"/>
            </a:endParaRPr>
          </a:p>
        </p:txBody>
      </p:sp>
      <p:sp>
        <p:nvSpPr>
          <p:cNvPr id="9" name="Google Shape;379;p64">
            <a:extLst>
              <a:ext uri="{FF2B5EF4-FFF2-40B4-BE49-F238E27FC236}">
                <a16:creationId xmlns:a16="http://schemas.microsoft.com/office/drawing/2014/main" id="{ECD26A8F-1873-FB8C-3CD6-2460D07333FF}"/>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0" name="Google Shape;456;p68">
            <a:extLst>
              <a:ext uri="{FF2B5EF4-FFF2-40B4-BE49-F238E27FC236}">
                <a16:creationId xmlns:a16="http://schemas.microsoft.com/office/drawing/2014/main" id="{C49BE06E-25CD-32FE-275D-C1579C7177B7}"/>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1" name="Google Shape;457;p68">
            <a:extLst>
              <a:ext uri="{FF2B5EF4-FFF2-40B4-BE49-F238E27FC236}">
                <a16:creationId xmlns:a16="http://schemas.microsoft.com/office/drawing/2014/main" id="{FF65D272-B89D-BA09-7BEF-0F0CF823377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2" name="Google Shape;458;p68">
            <a:extLst>
              <a:ext uri="{FF2B5EF4-FFF2-40B4-BE49-F238E27FC236}">
                <a16:creationId xmlns:a16="http://schemas.microsoft.com/office/drawing/2014/main" id="{F888310B-1B9F-34EB-C80A-BF6A2A19F603}"/>
              </a:ext>
            </a:extLst>
          </p:cNvPr>
          <p:cNvCxnSpPr>
            <a:cxnSpLocks/>
          </p:cNvCxnSpPr>
          <p:nvPr/>
        </p:nvCxnSpPr>
        <p:spPr>
          <a:xfrm>
            <a:off x="267629" y="1393903"/>
            <a:ext cx="2237324"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402470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27841D8-E8F6-4256-FCAB-D05EBDB554FD}"/>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2DBB6FE-60B1-525A-3B9E-19AB064795B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pPr/>
              <a:t>9</a:t>
            </a:fld>
            <a:endParaRPr lang="en-GB" dirty="0"/>
          </a:p>
        </p:txBody>
      </p:sp>
      <p:sp>
        <p:nvSpPr>
          <p:cNvPr id="2" name="Google Shape;594;p72">
            <a:extLst>
              <a:ext uri="{FF2B5EF4-FFF2-40B4-BE49-F238E27FC236}">
                <a16:creationId xmlns:a16="http://schemas.microsoft.com/office/drawing/2014/main" id="{CE6BF9EA-8B31-DF8B-9323-9142DE7697EE}"/>
              </a:ext>
            </a:extLst>
          </p:cNvPr>
          <p:cNvSpPr txBox="1">
            <a:spLocks/>
          </p:cNvSpPr>
          <p:nvPr/>
        </p:nvSpPr>
        <p:spPr>
          <a:xfrm>
            <a:off x="2471564" y="407451"/>
            <a:ext cx="657791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Using Permaculture Ethics In Project Development</a:t>
            </a:r>
          </a:p>
          <a:p>
            <a:pPr marL="0" indent="0"/>
            <a:endParaRPr lang="en-GB" sz="2000" dirty="0">
              <a:solidFill>
                <a:srgbClr val="FF9933"/>
              </a:solidFill>
            </a:endParaRPr>
          </a:p>
          <a:p>
            <a:pPr marL="0" indent="0"/>
            <a:endParaRPr lang="en-GB" sz="2000" dirty="0">
              <a:solidFill>
                <a:srgbClr val="FF9933"/>
              </a:solidFill>
            </a:endParaRPr>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A470F1D8-E39A-2E9A-4A60-3E66B9333B03}"/>
              </a:ext>
            </a:extLst>
          </p:cNvPr>
          <p:cNvSpPr txBox="1"/>
          <p:nvPr/>
        </p:nvSpPr>
        <p:spPr>
          <a:xfrm>
            <a:off x="2506177" y="1078708"/>
            <a:ext cx="6245230" cy="2933972"/>
          </a:xfrm>
          <a:prstGeom prst="rect">
            <a:avLst/>
          </a:prstGeom>
          <a:noFill/>
          <a:ln>
            <a:noFill/>
          </a:ln>
        </p:spPr>
        <p:txBody>
          <a:bodyPr spcFirstLastPara="1" wrap="square" lIns="0" tIns="10124" rIns="0" bIns="0" anchor="t" anchorCtr="0">
            <a:spAutoFit/>
          </a:bodyPr>
          <a:lstStyle/>
          <a:p>
            <a:pPr marL="12701">
              <a:lnSpc>
                <a:spcPct val="105714"/>
              </a:lnSpc>
            </a:pPr>
            <a:r>
              <a:rPr lang="en-GB" dirty="0">
                <a:solidFill>
                  <a:srgbClr val="6D6E71"/>
                </a:solidFill>
                <a:latin typeface="Calibri"/>
                <a:ea typeface="Calibri"/>
                <a:cs typeface="Calibri"/>
                <a:sym typeface="Calibri"/>
              </a:rPr>
              <a:t>Reasons for integrating </a:t>
            </a:r>
            <a:r>
              <a:rPr lang="en-GB" b="1" dirty="0">
                <a:solidFill>
                  <a:srgbClr val="6D6E71"/>
                </a:solidFill>
                <a:latin typeface="Calibri"/>
                <a:ea typeface="Calibri"/>
                <a:cs typeface="Calibri"/>
                <a:sym typeface="Calibri"/>
              </a:rPr>
              <a:t>the principles of permaculture</a:t>
            </a:r>
            <a:r>
              <a:rPr lang="en-GB" dirty="0">
                <a:solidFill>
                  <a:srgbClr val="6D6E71"/>
                </a:solidFill>
                <a:latin typeface="Calibri"/>
                <a:ea typeface="Calibri"/>
                <a:cs typeface="Calibri"/>
                <a:sym typeface="Calibri"/>
              </a:rPr>
              <a:t> and </a:t>
            </a:r>
            <a:r>
              <a:rPr lang="en-GB" b="1" dirty="0">
                <a:solidFill>
                  <a:srgbClr val="6D6E71"/>
                </a:solidFill>
                <a:latin typeface="Calibri"/>
                <a:ea typeface="Calibri"/>
                <a:cs typeface="Calibri"/>
                <a:sym typeface="Calibri"/>
              </a:rPr>
              <a:t>the key operating principles of nature</a:t>
            </a:r>
            <a:r>
              <a:rPr lang="en-GB" dirty="0">
                <a:solidFill>
                  <a:srgbClr val="6D6E71"/>
                </a:solidFill>
                <a:latin typeface="Calibri"/>
                <a:ea typeface="Calibri"/>
                <a:cs typeface="Calibri"/>
                <a:sym typeface="Calibri"/>
              </a:rPr>
              <a:t> when imagining an ecotourism project:</a:t>
            </a:r>
          </a:p>
          <a:p>
            <a:pPr marL="298451" indent="-285750">
              <a:lnSpc>
                <a:spcPct val="105714"/>
              </a:lnSpc>
              <a:buFont typeface="Wingdings" pitchFamily="2" charset="2"/>
              <a:buChar char="v"/>
            </a:pPr>
            <a:endParaRPr lang="en-GB" dirty="0">
              <a:solidFill>
                <a:srgbClr val="6D6E71"/>
              </a:solidFill>
              <a:latin typeface="Calibri"/>
              <a:ea typeface="Calibri"/>
              <a:cs typeface="Calibri"/>
              <a:sym typeface="Calibri"/>
            </a:endParaRPr>
          </a:p>
          <a:p>
            <a:pPr marL="355601" indent="-342900">
              <a:lnSpc>
                <a:spcPct val="105714"/>
              </a:lnSpc>
              <a:spcAft>
                <a:spcPts val="800"/>
              </a:spcAft>
              <a:buClr>
                <a:schemeClr val="tx2">
                  <a:lumMod val="50000"/>
                </a:schemeClr>
              </a:buClr>
              <a:buFont typeface="Wingdings" pitchFamily="2" charset="2"/>
              <a:buChar char="v"/>
            </a:pPr>
            <a:r>
              <a:rPr lang="en-GB" sz="1401" dirty="0">
                <a:solidFill>
                  <a:srgbClr val="6D6E71"/>
                </a:solidFill>
                <a:latin typeface="Calibri"/>
                <a:ea typeface="Calibri"/>
                <a:cs typeface="Calibri"/>
                <a:sym typeface="Calibri"/>
              </a:rPr>
              <a:t>Strong ecological foundation </a:t>
            </a:r>
            <a:r>
              <a:rPr lang="en-GB" sz="1401" dirty="0">
                <a:solidFill>
                  <a:srgbClr val="6D6E71"/>
                </a:solidFill>
                <a:latin typeface="Calibri"/>
                <a:ea typeface="Calibri"/>
                <a:cs typeface="Calibri"/>
                <a:sym typeface="Wingdings" pitchFamily="2" charset="2"/>
              </a:rPr>
              <a:t> </a:t>
            </a:r>
            <a:r>
              <a:rPr lang="en-GB" sz="1401" dirty="0">
                <a:solidFill>
                  <a:srgbClr val="6D6E71"/>
                </a:solidFill>
                <a:latin typeface="Calibri"/>
                <a:ea typeface="Calibri"/>
                <a:cs typeface="Calibri"/>
                <a:sym typeface="Calibri"/>
              </a:rPr>
              <a:t>this helps minimize negative impacts on the environment and promotes the conservation of ecosystems and biodiversity.</a:t>
            </a:r>
          </a:p>
          <a:p>
            <a:pPr marL="355601" indent="-342900">
              <a:lnSpc>
                <a:spcPct val="105714"/>
              </a:lnSpc>
              <a:spcAft>
                <a:spcPts val="800"/>
              </a:spcAft>
              <a:buClr>
                <a:schemeClr val="tx2">
                  <a:lumMod val="50000"/>
                </a:schemeClr>
              </a:buClr>
              <a:buFont typeface="Wingdings" pitchFamily="2" charset="2"/>
              <a:buChar char="v"/>
            </a:pPr>
            <a:r>
              <a:rPr lang="en-GB" sz="1401" dirty="0">
                <a:solidFill>
                  <a:srgbClr val="6D6E71"/>
                </a:solidFill>
                <a:latin typeface="Calibri"/>
                <a:ea typeface="Calibri"/>
                <a:cs typeface="Calibri"/>
                <a:sym typeface="Calibri"/>
              </a:rPr>
              <a:t> Shift in perspective: </a:t>
            </a:r>
            <a:r>
              <a:rPr lang="en-GB" sz="1401" dirty="0">
                <a:solidFill>
                  <a:srgbClr val="6D6E71"/>
                </a:solidFill>
                <a:latin typeface="Calibri"/>
                <a:ea typeface="Calibri"/>
                <a:cs typeface="Calibri"/>
                <a:sym typeface="Wingdings" pitchFamily="2" charset="2"/>
              </a:rPr>
              <a:t> </a:t>
            </a:r>
            <a:r>
              <a:rPr lang="en-GB" sz="1401" dirty="0">
                <a:solidFill>
                  <a:srgbClr val="6D6E71"/>
                </a:solidFill>
                <a:latin typeface="Calibri"/>
                <a:ea typeface="Calibri"/>
                <a:cs typeface="Calibri"/>
                <a:sym typeface="Calibri"/>
              </a:rPr>
              <a:t>this encourages a more balanced approach that considers the well-being of ecosystems, communities, and future generations.</a:t>
            </a:r>
          </a:p>
          <a:p>
            <a:pPr marL="355601" indent="-342900">
              <a:lnSpc>
                <a:spcPct val="105714"/>
              </a:lnSpc>
              <a:spcAft>
                <a:spcPts val="800"/>
              </a:spcAft>
              <a:buClr>
                <a:schemeClr val="tx2">
                  <a:lumMod val="50000"/>
                </a:schemeClr>
              </a:buClr>
              <a:buFont typeface="Wingdings" pitchFamily="2" charset="2"/>
              <a:buChar char="v"/>
            </a:pPr>
            <a:r>
              <a:rPr lang="en-GB" sz="1401" dirty="0">
                <a:solidFill>
                  <a:srgbClr val="6D6E71"/>
                </a:solidFill>
                <a:latin typeface="Calibri"/>
                <a:ea typeface="Calibri"/>
                <a:cs typeface="Calibri"/>
                <a:sym typeface="Calibri"/>
              </a:rPr>
              <a:t>Ecosystem perspective: </a:t>
            </a:r>
            <a:r>
              <a:rPr lang="en-GB" sz="1401" dirty="0">
                <a:solidFill>
                  <a:srgbClr val="6D6E71"/>
                </a:solidFill>
                <a:latin typeface="Calibri"/>
                <a:ea typeface="Calibri"/>
                <a:cs typeface="Calibri"/>
                <a:sym typeface="Wingdings" pitchFamily="2" charset="2"/>
              </a:rPr>
              <a:t> </a:t>
            </a:r>
            <a:r>
              <a:rPr lang="en-GB" sz="1401" dirty="0">
                <a:solidFill>
                  <a:srgbClr val="6D6E71"/>
                </a:solidFill>
                <a:latin typeface="Calibri"/>
                <a:ea typeface="Calibri"/>
                <a:cs typeface="Calibri"/>
                <a:sym typeface="Calibri"/>
              </a:rPr>
              <a:t>this allows for the development of initiatives that support ecosystem health, cultural authenticity, and community resilience.</a:t>
            </a:r>
          </a:p>
          <a:p>
            <a:pPr marL="355601" indent="-342900">
              <a:lnSpc>
                <a:spcPct val="105714"/>
              </a:lnSpc>
              <a:spcAft>
                <a:spcPts val="800"/>
              </a:spcAft>
              <a:buClr>
                <a:schemeClr val="tx2">
                  <a:lumMod val="50000"/>
                </a:schemeClr>
              </a:buClr>
              <a:buFont typeface="Wingdings" pitchFamily="2" charset="2"/>
              <a:buChar char="v"/>
            </a:pPr>
            <a:r>
              <a:rPr lang="en-GB" sz="1401" dirty="0">
                <a:solidFill>
                  <a:srgbClr val="6D6E71"/>
                </a:solidFill>
                <a:latin typeface="Calibri"/>
                <a:ea typeface="Calibri"/>
                <a:cs typeface="Calibri"/>
                <a:sym typeface="Calibri"/>
              </a:rPr>
              <a:t>Purpose-driven approach:</a:t>
            </a:r>
            <a:r>
              <a:rPr lang="en-GB" sz="1401" dirty="0">
                <a:solidFill>
                  <a:srgbClr val="6D6E71"/>
                </a:solidFill>
                <a:latin typeface="Calibri"/>
                <a:ea typeface="Calibri"/>
                <a:cs typeface="Calibri"/>
                <a:sym typeface="Wingdings" pitchFamily="2" charset="2"/>
              </a:rPr>
              <a:t> </a:t>
            </a:r>
            <a:r>
              <a:rPr lang="en-GB" sz="1401" dirty="0">
                <a:solidFill>
                  <a:srgbClr val="6D6E71"/>
                </a:solidFill>
                <a:latin typeface="Calibri"/>
                <a:ea typeface="Calibri"/>
                <a:cs typeface="Calibri"/>
                <a:sym typeface="Calibri"/>
              </a:rPr>
              <a:t> this encourages ecotourism projects to define their purpose beyond financial gain</a:t>
            </a:r>
          </a:p>
        </p:txBody>
      </p:sp>
      <p:sp>
        <p:nvSpPr>
          <p:cNvPr id="6" name="textruta 5">
            <a:extLst>
              <a:ext uri="{FF2B5EF4-FFF2-40B4-BE49-F238E27FC236}">
                <a16:creationId xmlns:a16="http://schemas.microsoft.com/office/drawing/2014/main" id="{CC881DA0-FF8B-4B47-CEBF-DC64DCB839E4}"/>
              </a:ext>
            </a:extLst>
          </p:cNvPr>
          <p:cNvSpPr txBox="1"/>
          <p:nvPr/>
        </p:nvSpPr>
        <p:spPr>
          <a:xfrm>
            <a:off x="2450132" y="3967750"/>
            <a:ext cx="6490669" cy="768159"/>
          </a:xfrm>
          <a:prstGeom prst="rect">
            <a:avLst/>
          </a:prstGeom>
          <a:noFill/>
        </p:spPr>
        <p:txBody>
          <a:bodyPr wrap="square">
            <a:spAutoFit/>
          </a:bodyPr>
          <a:lstStyle/>
          <a:p>
            <a:pPr marL="12701">
              <a:lnSpc>
                <a:spcPct val="105714"/>
              </a:lnSpc>
              <a:spcAft>
                <a:spcPts val="800"/>
              </a:spcAft>
              <a:buClr>
                <a:schemeClr val="tx2">
                  <a:lumMod val="50000"/>
                </a:schemeClr>
              </a:buClr>
            </a:pPr>
            <a:r>
              <a:rPr lang="en-GB" sz="1401" i="1" dirty="0">
                <a:solidFill>
                  <a:srgbClr val="FFC000"/>
                </a:solidFill>
                <a:latin typeface="Calibri"/>
                <a:ea typeface="Calibri"/>
                <a:cs typeface="Calibri"/>
                <a:sym typeface="Calibri"/>
              </a:rPr>
              <a:t>Integrating these principles into ecotourism projects lays a strong ecological foundation, challenges traditional business paradigms, fosters a holistic perspective, and promotes purpose-driven initiatives that benefit both people and the planet.</a:t>
            </a:r>
          </a:p>
        </p:txBody>
      </p:sp>
      <p:sp>
        <p:nvSpPr>
          <p:cNvPr id="10" name="Google Shape;379;p64">
            <a:extLst>
              <a:ext uri="{FF2B5EF4-FFF2-40B4-BE49-F238E27FC236}">
                <a16:creationId xmlns:a16="http://schemas.microsoft.com/office/drawing/2014/main" id="{69B64EA0-1A93-7A22-AA0D-4E4A050F5DBF}"/>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9F528647-65C5-B88F-F485-9865E73BC151}"/>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04DE3739-147B-63B3-0CAA-A7AE6839A73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3" name="Google Shape;458;p68">
            <a:extLst>
              <a:ext uri="{FF2B5EF4-FFF2-40B4-BE49-F238E27FC236}">
                <a16:creationId xmlns:a16="http://schemas.microsoft.com/office/drawing/2014/main" id="{708BDA5C-C853-0A65-5EEE-3E0A298A99B9}"/>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Tree>
    <p:extLst>
      <p:ext uri="{BB962C8B-B14F-4D97-AF65-F5344CB8AC3E}">
        <p14:creationId xmlns:p14="http://schemas.microsoft.com/office/powerpoint/2010/main" val="368893975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92276</TotalTime>
  <Words>5261</Words>
  <Application>Microsoft Macintosh PowerPoint</Application>
  <PresentationFormat>Bildspel på skärmen (16:9)</PresentationFormat>
  <Paragraphs>818</Paragraphs>
  <Slides>70</Slides>
  <Notes>70</Notes>
  <HiddenSlides>0</HiddenSlides>
  <MMClips>0</MMClips>
  <ScaleCrop>false</ScaleCrop>
  <HeadingPairs>
    <vt:vector size="6" baseType="variant">
      <vt:variant>
        <vt:lpstr>Använt teckensnitt</vt:lpstr>
      </vt:variant>
      <vt:variant>
        <vt:i4>8</vt:i4>
      </vt:variant>
      <vt:variant>
        <vt:lpstr>Tema</vt:lpstr>
      </vt:variant>
      <vt:variant>
        <vt:i4>1</vt:i4>
      </vt:variant>
      <vt:variant>
        <vt:lpstr>Bildrubriker</vt:lpstr>
      </vt:variant>
      <vt:variant>
        <vt:i4>70</vt:i4>
      </vt:variant>
    </vt:vector>
  </HeadingPairs>
  <TitlesOfParts>
    <vt:vector size="79" baseType="lpstr">
      <vt:lpstr>Courier New</vt:lpstr>
      <vt:lpstr>Arial</vt:lpstr>
      <vt:lpstr>Century Schoolbook</vt:lpstr>
      <vt:lpstr>Roboto</vt:lpstr>
      <vt:lpstr>Calibri</vt:lpstr>
      <vt:lpstr>Montserrat Light</vt:lpstr>
      <vt:lpstr>Montserrat</vt:lpstr>
      <vt:lpstr>Wingdings</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93</cp:revision>
  <dcterms:modified xsi:type="dcterms:W3CDTF">2025-02-04T14:14:50Z</dcterms:modified>
</cp:coreProperties>
</file>