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8"/>
  </p:notesMasterIdLst>
  <p:sldIdLst>
    <p:sldId id="352" r:id="rId2"/>
    <p:sldId id="355" r:id="rId3"/>
    <p:sldId id="356" r:id="rId4"/>
    <p:sldId id="374" r:id="rId5"/>
    <p:sldId id="375" r:id="rId6"/>
    <p:sldId id="377" r:id="rId7"/>
    <p:sldId id="281" r:id="rId8"/>
    <p:sldId id="422" r:id="rId9"/>
    <p:sldId id="423" r:id="rId10"/>
    <p:sldId id="424" r:id="rId11"/>
    <p:sldId id="425" r:id="rId12"/>
    <p:sldId id="427" r:id="rId13"/>
    <p:sldId id="414" r:id="rId14"/>
    <p:sldId id="412" r:id="rId15"/>
    <p:sldId id="428" r:id="rId16"/>
    <p:sldId id="429" r:id="rId17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6E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561"/>
    <p:restoredTop sz="94589"/>
  </p:normalViewPr>
  <p:slideViewPr>
    <p:cSldViewPr snapToGrid="0">
      <p:cViewPr varScale="1">
        <p:scale>
          <a:sx n="56" d="100"/>
          <a:sy n="56" d="100"/>
        </p:scale>
        <p:origin x="824" y="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CFE33D-E7D3-8240-A4DA-08BABB1711D3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7FB5FF-105A-6C4A-9234-CFE9C9ACEC51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6466518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842AAB63-CEC2-ED1B-1B67-A19DC452D0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8C107AD1-5C73-1879-60A8-3E0D1E2A2F8F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245720EC-02F3-3D31-F1CF-6581880FECCD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91299224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2B867B2A-7B04-9E1C-B31A-0815F0D8787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FC002660-8D7B-B251-630C-C81867E7427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BA70DFC3-58E9-7BB9-A2B2-C80619E6927F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354462093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F951ECDD-A7C9-0D63-6879-3004D6EC11A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69630375-8048-204A-793A-9E35F21BA902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245CA2DF-56B6-9C6B-A44E-A193F2933F26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242426589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FA1E42F3-3973-4A71-BC45-A713CC40E5E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FBAC062C-E102-4A83-CF05-EDBBA8F15670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63D55AC8-AED2-3E36-4FB2-56EB58BD5C85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131393600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9108809C-172B-B1E9-2D32-32B99E6D555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D744AC06-617C-36DE-B763-7810A076E81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F6840885-8EEA-94B7-F939-88270007D764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400128577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F951ECDD-A7C9-0D63-6879-3004D6EC11A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69630375-8048-204A-793A-9E35F21BA902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245CA2DF-56B6-9C6B-A44E-A193F2933F26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242426589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3A841083-0B1C-9D55-4E50-E2970748787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8EF15D76-329A-0F5B-7137-D2204D48547F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750910D0-0282-94FC-45F8-9E3401AB4C1C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2188651822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A4BEBD56-1B83-FB8D-BF71-796738D672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0CADE8C4-6835-EE6A-2861-2E8A73316F63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D2D4F392-C336-9CB5-C7BE-4AEF0B498863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32158138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41004137-7B93-BB4C-2358-3BC395F6A19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D447E802-A6FE-5A34-26AD-4609792575C9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D8267AF5-5D9F-F3E2-03AC-5F148D177203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1612226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239B0F86-91FD-C76A-56F5-FEDB924FE22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D2A55C1F-728E-450A-9B59-DBCB97A1824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F46F8AC6-99D8-C029-BD77-4206A4FE2DD6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427342366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B5549C8D-CE6C-EAFC-09A2-2CEE93F67FB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C09A672C-CDC7-F589-9E06-4AF894E9E32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4F75093A-A8AE-2D79-43A8-1F7B3CA32B4C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429209703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94C8D8DD-5AA8-F9A3-C2E7-32212B990C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EF76E24B-FF4B-3406-CA2F-44466572882C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B5077EE0-CF8D-3446-8129-13086533A71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135244789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92E31803-4581-89C7-CEA5-6D97212BF71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FA36859E-A7E0-2C9A-6CA0-E1C79FFE2E82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E36C25B0-73C7-CC61-6C1F-9912B02ADEF6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218698652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2" name="Google Shape;892;p81:notes"/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893" name="Google Shape;893;p8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72EDE877-D740-A946-8136-F1620921805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5A678222-9BAC-8EE7-9D9D-F817094AE5C6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8DA98B1F-5687-14F5-42D4-93AB3B52320A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85317629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9108809C-172B-B1E9-2D32-32B99E6D555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D744AC06-617C-36DE-B763-7810A076E81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F6840885-8EEA-94B7-F939-88270007D764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40012857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C72C660D-0363-50F8-8F65-80522135BAC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Underrubrik 2">
            <a:extLst>
              <a:ext uri="{FF2B5EF4-FFF2-40B4-BE49-F238E27FC236}">
                <a16:creationId xmlns:a16="http://schemas.microsoft.com/office/drawing/2014/main" id="{57B95F89-5A24-8935-C4E4-1FDF3E6763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mall för underrubrikformat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AD00BD4B-16C8-F745-FBD1-598756BD62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ED164CB1-118C-32D0-58CD-94BE508F1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E204AEEC-DCBF-E32A-A8C3-BDD9E81D2C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140799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8C9C6D4D-46A1-A3A8-B4E5-154F0F11DB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D5053C9D-50BF-5896-6A9F-81A2D254B7E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9DA3E904-A3A4-BDC7-C51F-689F2A0593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2F993C-3BDA-E257-53B5-4B6409C310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8BC2302-7143-81BC-FEF6-FB3648826B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3540255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>
            <a:extLst>
              <a:ext uri="{FF2B5EF4-FFF2-40B4-BE49-F238E27FC236}">
                <a16:creationId xmlns:a16="http://schemas.microsoft.com/office/drawing/2014/main" id="{2DCE7D42-8E71-2552-80A6-BAD5D3C8690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A183853B-02FC-ADE8-2BEB-882CB8332F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4E02BAA5-BB61-E13C-91B2-E0DF4D849F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8C47E56F-4769-CD5E-3B78-0C13121786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BBAE46A8-A1C5-DE43-1533-594974BD3E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0526319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 and body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49"/>
          <p:cNvSpPr txBox="1">
            <a:spLocks noGrp="1"/>
          </p:cNvSpPr>
          <p:nvPr>
            <p:ph type="body" idx="1"/>
          </p:nvPr>
        </p:nvSpPr>
        <p:spPr>
          <a:xfrm>
            <a:off x="725853" y="2022259"/>
            <a:ext cx="10879995" cy="38499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609593" lvl="0" indent="-304798" algn="l">
              <a:lnSpc>
                <a:spcPct val="103333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1" b="0" i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2pPr>
            <a:lvl3pPr marL="1828777" lvl="2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3pPr>
            <a:lvl4pPr marL="2438370" lvl="3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4pPr>
            <a:lvl5pPr marL="3047962" lvl="4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3" name="Google Shape;53;p49"/>
          <p:cNvSpPr txBox="1">
            <a:spLocks noGrp="1"/>
          </p:cNvSpPr>
          <p:nvPr>
            <p:ph type="body" idx="2"/>
          </p:nvPr>
        </p:nvSpPr>
        <p:spPr>
          <a:xfrm>
            <a:off x="725855" y="738158"/>
            <a:ext cx="10849143" cy="80365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609593" lvl="0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600" b="1" i="0">
                <a:solidFill>
                  <a:srgbClr val="69ADAD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828777" lvl="2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2438370" lvl="3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3047962" lvl="4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4" name="Google Shape;54;p49"/>
          <p:cNvSpPr txBox="1">
            <a:spLocks noGrp="1"/>
          </p:cNvSpPr>
          <p:nvPr>
            <p:ph type="sldNum" idx="12"/>
          </p:nvPr>
        </p:nvSpPr>
        <p:spPr>
          <a:xfrm>
            <a:off x="11284488" y="6173687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lvl="1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lvl="2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lvl="3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lvl="4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lvl="5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lvl="6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lvl="7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lvl="8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fld id="{00000000-1234-1234-1234-123412341234}" type="slidenum">
              <a:rPr lang="it" smtClean="0"/>
              <a:pPr/>
              <a:t>‹#›</a:t>
            </a:fld>
            <a:endParaRPr lang="it"/>
          </a:p>
        </p:txBody>
      </p:sp>
    </p:spTree>
    <p:extLst>
      <p:ext uri="{BB962C8B-B14F-4D97-AF65-F5344CB8AC3E}">
        <p14:creationId xmlns:p14="http://schemas.microsoft.com/office/powerpoint/2010/main" val="35971924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>
  <p:cSld name="Blank"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52"/>
          <p:cNvSpPr txBox="1">
            <a:spLocks noGrp="1"/>
          </p:cNvSpPr>
          <p:nvPr>
            <p:ph type="ftr" idx="11"/>
          </p:nvPr>
        </p:nvSpPr>
        <p:spPr>
          <a:xfrm>
            <a:off x="4145281" y="6377943"/>
            <a:ext cx="3901200" cy="2257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 dirty="0"/>
          </a:p>
        </p:txBody>
      </p:sp>
      <p:sp>
        <p:nvSpPr>
          <p:cNvPr id="64" name="Google Shape;64;p52"/>
          <p:cNvSpPr txBox="1">
            <a:spLocks noGrp="1"/>
          </p:cNvSpPr>
          <p:nvPr>
            <p:ph type="dt" idx="10"/>
          </p:nvPr>
        </p:nvSpPr>
        <p:spPr>
          <a:xfrm>
            <a:off x="609601" y="6377943"/>
            <a:ext cx="2804001" cy="2257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sz="1467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 dirty="0"/>
          </a:p>
        </p:txBody>
      </p:sp>
      <p:sp>
        <p:nvSpPr>
          <p:cNvPr id="65" name="Google Shape;65;p52"/>
          <p:cNvSpPr txBox="1">
            <a:spLocks noGrp="1"/>
          </p:cNvSpPr>
          <p:nvPr>
            <p:ph type="sldNum" idx="12"/>
          </p:nvPr>
        </p:nvSpPr>
        <p:spPr>
          <a:xfrm>
            <a:off x="5955153" y="6321662"/>
            <a:ext cx="280000" cy="21561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33867" marR="0" lvl="0" indent="0" algn="l">
              <a:lnSpc>
                <a:spcPct val="1054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3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33867" marR="0" lvl="1" indent="0" algn="l">
              <a:lnSpc>
                <a:spcPct val="1054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3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33867" marR="0" lvl="2" indent="0" algn="l">
              <a:lnSpc>
                <a:spcPct val="1054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3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33867" marR="0" lvl="3" indent="0" algn="l">
              <a:lnSpc>
                <a:spcPct val="1054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3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33867" marR="0" lvl="4" indent="0" algn="l">
              <a:lnSpc>
                <a:spcPct val="1054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3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33867" marR="0" lvl="5" indent="0" algn="l">
              <a:lnSpc>
                <a:spcPct val="1054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3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3867" marR="0" lvl="6" indent="0" algn="l">
              <a:lnSpc>
                <a:spcPct val="1054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3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3867" marR="0" lvl="7" indent="0" algn="l">
              <a:lnSpc>
                <a:spcPct val="1054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3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33867" marR="0" lvl="8" indent="0" algn="l">
              <a:lnSpc>
                <a:spcPct val="1054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3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fld id="{00000000-1234-1234-1234-123412341234}" type="slidenum">
              <a:rPr lang="it" smtClean="0"/>
              <a:pPr/>
              <a:t>‹#›</a:t>
            </a:fld>
            <a:endParaRPr lang="it" dirty="0"/>
          </a:p>
        </p:txBody>
      </p:sp>
    </p:spTree>
    <p:extLst>
      <p:ext uri="{BB962C8B-B14F-4D97-AF65-F5344CB8AC3E}">
        <p14:creationId xmlns:p14="http://schemas.microsoft.com/office/powerpoint/2010/main" val="29081242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58CCABA-CED1-8055-FC9C-2EFE55D50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C5F6083-A527-64C2-9F85-E32F7F61E7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614AF643-22AA-8192-E0FD-0207F86580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D50E40-458D-3D9F-CD98-FEB4236ED5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C897BF2-6988-30B4-2893-9639118352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36085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4C2E04AF-BB78-0E8F-EBC6-215108E74B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4DB3E644-B404-824C-85AA-E4216C4EFE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553DC44C-C882-4D1E-B42D-9AECBD1159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F4B3DB52-FB67-911A-4069-9C3DDB005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F2DE046C-7288-9880-1DB8-BF235AA072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49738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BC7DFE0-E04F-DAA0-F31D-A5E17332C2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B176057-9EBE-CB09-F65F-CEF19B0BB84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BB3EF8C2-BCBA-F82B-78A4-4139A71666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BF13C7CB-6818-A1CB-22F9-FDEAFADD1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45CC4F6B-29BD-9B20-BF08-66EDC668E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15625FC2-DE0E-6E21-281C-DF2A85383E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1749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F5ECD04B-AB22-2764-3F4F-5EA56A3A49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BE72FA03-2254-65A8-1410-F6E3F9A4B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7F7661EC-3A9D-8418-7646-E1D1F1574D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>
            <a:extLst>
              <a:ext uri="{FF2B5EF4-FFF2-40B4-BE49-F238E27FC236}">
                <a16:creationId xmlns:a16="http://schemas.microsoft.com/office/drawing/2014/main" id="{833F4EDB-493A-C26E-5024-7084FAFF997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>
            <a:extLst>
              <a:ext uri="{FF2B5EF4-FFF2-40B4-BE49-F238E27FC236}">
                <a16:creationId xmlns:a16="http://schemas.microsoft.com/office/drawing/2014/main" id="{7FAA6412-E899-FDB3-4F39-3A6F2476D71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>
            <a:extLst>
              <a:ext uri="{FF2B5EF4-FFF2-40B4-BE49-F238E27FC236}">
                <a16:creationId xmlns:a16="http://schemas.microsoft.com/office/drawing/2014/main" id="{219CD99E-CE4F-D4F4-E38F-7457D5D346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8" name="Platshållare för sidfot 7">
            <a:extLst>
              <a:ext uri="{FF2B5EF4-FFF2-40B4-BE49-F238E27FC236}">
                <a16:creationId xmlns:a16="http://schemas.microsoft.com/office/drawing/2014/main" id="{A4FEBF77-7D04-29DB-4A46-8A8C81F032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>
            <a:extLst>
              <a:ext uri="{FF2B5EF4-FFF2-40B4-BE49-F238E27FC236}">
                <a16:creationId xmlns:a16="http://schemas.microsoft.com/office/drawing/2014/main" id="{1CCDDED2-780D-5BB9-48C3-0DE6FC49F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856767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EEB850C2-474B-0409-918E-ADCAE74B3A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datum 2">
            <a:extLst>
              <a:ext uri="{FF2B5EF4-FFF2-40B4-BE49-F238E27FC236}">
                <a16:creationId xmlns:a16="http://schemas.microsoft.com/office/drawing/2014/main" id="{0CB25B1A-5857-4F8C-633D-2BC3AC841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4" name="Platshållare för sidfot 3">
            <a:extLst>
              <a:ext uri="{FF2B5EF4-FFF2-40B4-BE49-F238E27FC236}">
                <a16:creationId xmlns:a16="http://schemas.microsoft.com/office/drawing/2014/main" id="{20D0C712-F15C-A20A-2AEC-BF87039C52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>
            <a:extLst>
              <a:ext uri="{FF2B5EF4-FFF2-40B4-BE49-F238E27FC236}">
                <a16:creationId xmlns:a16="http://schemas.microsoft.com/office/drawing/2014/main" id="{8355B91F-DCFF-F2E2-DDA7-B67910EF3D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007077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>
            <a:extLst>
              <a:ext uri="{FF2B5EF4-FFF2-40B4-BE49-F238E27FC236}">
                <a16:creationId xmlns:a16="http://schemas.microsoft.com/office/drawing/2014/main" id="{B9442FB0-C558-934B-605B-24CDF527C0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3" name="Platshållare för sidfot 2">
            <a:extLst>
              <a:ext uri="{FF2B5EF4-FFF2-40B4-BE49-F238E27FC236}">
                <a16:creationId xmlns:a16="http://schemas.microsoft.com/office/drawing/2014/main" id="{D80550E3-67D3-EC28-88FC-BB282FF397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>
            <a:extLst>
              <a:ext uri="{FF2B5EF4-FFF2-40B4-BE49-F238E27FC236}">
                <a16:creationId xmlns:a16="http://schemas.microsoft.com/office/drawing/2014/main" id="{D5B8B076-4966-F8D9-3E01-66130EB7BE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3281809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ext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24787CB6-823A-18C7-F08F-25E91CF4BC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CD047E67-5D90-26A6-0580-B311687968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DC6D3FC4-1CE5-684F-0AFA-52820232D0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F491F2D2-AEB4-BCEA-0F9D-6E7E90153A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D594F418-8B04-D0C4-6F2E-8AFE4F19F1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617B766B-3BD2-2645-813B-D5F5D3DF7C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66692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1E46B3A3-EF90-DC2D-7ED1-FA48BEF457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bild 2">
            <a:extLst>
              <a:ext uri="{FF2B5EF4-FFF2-40B4-BE49-F238E27FC236}">
                <a16:creationId xmlns:a16="http://schemas.microsoft.com/office/drawing/2014/main" id="{8DCE8A88-7BB2-EA56-46E0-5C5AA98E0CB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23AC58CD-37B5-0912-7903-5C6DF258CC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A4D76BDF-7C17-215A-F83C-6262D6EFA2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2590FAE9-DC99-8BB5-E9E9-A4A0AAB563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38B11115-3570-ACED-CABA-D608EB8FDA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754016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>
            <a:extLst>
              <a:ext uri="{FF2B5EF4-FFF2-40B4-BE49-F238E27FC236}">
                <a16:creationId xmlns:a16="http://schemas.microsoft.com/office/drawing/2014/main" id="{A0BEA0C9-DCC4-A209-13CB-B1EECC8F32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88584BDA-EB2F-C260-4493-A21D1E62A7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F5596D27-B598-8B2D-49FB-4FE9B798068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A8621B24-2763-5F7B-C995-2B1A05FC437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D72C66A5-71B8-E0D5-CAF2-FCB82DD438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2649886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7DEB6F86-3C72-420D-4594-149B3DD0960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243EE764-6E95-B827-4335-812A7F8364FE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4750F1D5-546D-539B-4DE6-7B8055DA622D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C14BD254-5DD9-D6D3-A23E-CBBA88C3D7C6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6C1CA7E3-9E0E-1ADA-F3DF-D8470FECA34A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0DADA1B9-7057-DA34-14E7-0D64CFCD866F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CF042862-940B-9BD9-143C-C34DCD6D0863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C5019DD0-0D3C-8E2C-A28B-363B805585D3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F544CE95-EFFA-C954-BD48-485E75F4AFF0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653554E1-71E1-8BCA-DD41-EB7782428A4C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6696EFE7-868C-B9E7-12C3-67689B4ADD5F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0FCC6EEE-E5C3-8019-E69D-3366AA8D1A61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21A6BDE8-8E05-26CC-8AFD-A33D46FA7D0E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CDBE10C7-A4DB-BECF-D97D-EC43F831234A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C2BAF17F-826B-475F-57B9-AEE40A55B55E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30BA275F-221E-66D7-0BA3-C03B876BBC60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A69C0AC4-302F-829D-18D3-56C484190A34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41EDE544-0873-6662-46E6-3614C4084DF1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4E3D0637-0AB7-8212-2DAA-FBB8843C39E2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Complete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Ikigai</a:t>
            </a:r>
            <a:r>
              <a:rPr lang="sv-SE" sz="2400" b="0" dirty="0">
                <a:solidFill>
                  <a:srgbClr val="6D6E71"/>
                </a:solidFill>
              </a:rPr>
              <a:t>- Passions, Talents, </a:t>
            </a:r>
            <a:r>
              <a:rPr lang="sv-SE" sz="2400" b="0" dirty="0" err="1">
                <a:solidFill>
                  <a:srgbClr val="6D6E71"/>
                </a:solidFill>
              </a:rPr>
              <a:t>Skills</a:t>
            </a:r>
            <a:endParaRPr lang="sv-SE" sz="2667" b="0" dirty="0">
              <a:solidFill>
                <a:srgbClr val="6D6E71"/>
              </a:solidFill>
            </a:endParaRPr>
          </a:p>
        </p:txBody>
      </p:sp>
      <p:graphicFrame>
        <p:nvGraphicFramePr>
          <p:cNvPr id="9" name="Tabell 8">
            <a:extLst>
              <a:ext uri="{FF2B5EF4-FFF2-40B4-BE49-F238E27FC236}">
                <a16:creationId xmlns:a16="http://schemas.microsoft.com/office/drawing/2014/main" id="{7562F5ED-9503-FFBC-A9DB-CFE99927B99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9603445"/>
              </p:ext>
            </p:extLst>
          </p:nvPr>
        </p:nvGraphicFramePr>
        <p:xfrm>
          <a:off x="511856" y="1785123"/>
          <a:ext cx="11093990" cy="3582357"/>
        </p:xfrm>
        <a:graphic>
          <a:graphicData uri="http://schemas.openxmlformats.org/drawingml/2006/table">
            <a:tbl>
              <a:tblPr firstRow="1" bandRow="1"/>
              <a:tblGrid>
                <a:gridCol w="5546995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5546995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371445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What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are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your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passions?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What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talents and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skills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do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you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have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?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3140397"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F09F6BDC-4D1A-57CA-8AA6-05D7355B9715}"/>
              </a:ext>
            </a:extLst>
          </p:cNvPr>
          <p:cNvSpPr/>
          <p:nvPr/>
        </p:nvSpPr>
        <p:spPr>
          <a:xfrm>
            <a:off x="1837821" y="654477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F3C80321-D7E0-144E-82C2-5B4276702BA1}"/>
              </a:ext>
            </a:extLst>
          </p:cNvPr>
          <p:cNvSpPr/>
          <p:nvPr/>
        </p:nvSpPr>
        <p:spPr>
          <a:xfrm>
            <a:off x="1837821" y="1150067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D646DC5E-DECF-C775-0E9C-C00B63B317DE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369720DB-EF55-B6FF-231E-562E6A5C20C7}"/>
              </a:ext>
            </a:extLst>
          </p:cNvPr>
          <p:cNvSpPr txBox="1"/>
          <p:nvPr/>
        </p:nvSpPr>
        <p:spPr>
          <a:xfrm>
            <a:off x="141005" y="5839118"/>
            <a:ext cx="2111864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W.03</a:t>
            </a:r>
            <a:endParaRPr sz="1868" dirty="0"/>
          </a:p>
        </p:txBody>
      </p:sp>
    </p:spTree>
    <p:extLst>
      <p:ext uri="{BB962C8B-B14F-4D97-AF65-F5344CB8AC3E}">
        <p14:creationId xmlns:p14="http://schemas.microsoft.com/office/powerpoint/2010/main" val="399048740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7432F466-F7E6-10CF-C7D3-AE2514C5641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5981B014-6C2A-8F48-AB7E-8374906A89D5}"/>
              </a:ext>
            </a:extLst>
          </p:cNvPr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764B8C2F-3D25-1E22-F6D4-F11D587FA50F}"/>
              </a:ext>
            </a:extLst>
          </p:cNvPr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59892B55-0B38-67DF-10DF-58FFDB1BD06C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A3CB653F-08D1-6A82-4625-83F3F6AB5563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070444C2-1FB9-2846-0542-772ED1553F32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F9AC62A8-94D7-7590-5BBD-856B50D6C507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624EB123-9E4D-983E-8638-DDC736064B46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65968830-5690-4EF0-DE62-6345992D6432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3B425333-7C7C-96FB-E635-176C87C33CC3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8F91D65D-4015-3155-E8AA-CAE83130AA88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5370D7A0-26EF-2C16-930F-6CD7C6C7A37A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685950A3-982B-4E02-B579-6AC9BB0DC4B9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1F5C2335-B224-F283-309D-6E7D6F4F9F45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9D5D5EFA-A234-3154-C102-1BBCFA943508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EB859864-C3D4-0DE2-68B1-A39EE8BABDAE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B64FFAFD-A6D8-5C11-3EB6-517B2E0AB835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B67C49B3-4B90-EDD4-EC44-BC26D8E20598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65986D4D-D0B3-3138-4FDA-D02DFC94AEBB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Create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Personal </a:t>
            </a:r>
            <a:r>
              <a:rPr lang="sv-SE" sz="2400" b="0" dirty="0" err="1">
                <a:solidFill>
                  <a:srgbClr val="6D6E71"/>
                </a:solidFill>
              </a:rPr>
              <a:t>Development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Cycle</a:t>
            </a:r>
            <a:r>
              <a:rPr lang="sv-SE" sz="2400" b="0" dirty="0">
                <a:solidFill>
                  <a:srgbClr val="6D6E71"/>
                </a:solidFill>
              </a:rPr>
              <a:t> (3)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9D18D861-9F33-9094-595A-B5A37C50B61C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C01D2D99-FC8B-6580-41F6-7D1D729FC497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C7015920-F819-1373-89F9-7EFC3BF21BA5}"/>
              </a:ext>
            </a:extLst>
          </p:cNvPr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26A90871-DBDA-02FE-BCEE-63AA03589D30}"/>
              </a:ext>
            </a:extLst>
          </p:cNvPr>
          <p:cNvSpPr txBox="1"/>
          <p:nvPr/>
        </p:nvSpPr>
        <p:spPr>
          <a:xfrm>
            <a:off x="141006" y="5839119"/>
            <a:ext cx="240341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W.12</a:t>
            </a:r>
            <a:endParaRPr sz="1868" dirty="0"/>
          </a:p>
        </p:txBody>
      </p:sp>
      <p:sp>
        <p:nvSpPr>
          <p:cNvPr id="7" name="textruta 6">
            <a:extLst>
              <a:ext uri="{FF2B5EF4-FFF2-40B4-BE49-F238E27FC236}">
                <a16:creationId xmlns:a16="http://schemas.microsoft.com/office/drawing/2014/main" id="{718A5D34-60D9-0F9C-2202-2B889A8EE219}"/>
              </a:ext>
            </a:extLst>
          </p:cNvPr>
          <p:cNvSpPr txBox="1"/>
          <p:nvPr/>
        </p:nvSpPr>
        <p:spPr>
          <a:xfrm>
            <a:off x="1888768" y="1215516"/>
            <a:ext cx="263693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v-SE" b="1" dirty="0">
                <a:solidFill>
                  <a:srgbClr val="6D6E71"/>
                </a:solidFill>
              </a:rPr>
              <a:t>3. Action Planning:</a:t>
            </a:r>
            <a:endParaRPr lang="sv-SE" sz="2000" dirty="0">
              <a:solidFill>
                <a:srgbClr val="6D6E71"/>
              </a:solidFill>
            </a:endParaRPr>
          </a:p>
          <a:p>
            <a:endParaRPr lang="en-GB" sz="1400" dirty="0"/>
          </a:p>
        </p:txBody>
      </p:sp>
      <p:graphicFrame>
        <p:nvGraphicFramePr>
          <p:cNvPr id="8" name="Tabell 7">
            <a:extLst>
              <a:ext uri="{FF2B5EF4-FFF2-40B4-BE49-F238E27FC236}">
                <a16:creationId xmlns:a16="http://schemas.microsoft.com/office/drawing/2014/main" id="{96A30E68-9851-4585-F0F4-DAA775D42BF6}"/>
              </a:ext>
            </a:extLst>
          </p:cNvPr>
          <p:cNvGraphicFramePr>
            <a:graphicFrameLocks noGrp="1"/>
          </p:cNvGraphicFramePr>
          <p:nvPr/>
        </p:nvGraphicFramePr>
        <p:xfrm>
          <a:off x="796477" y="1837143"/>
          <a:ext cx="10737344" cy="352650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384404">
                  <a:extLst>
                    <a:ext uri="{9D8B030D-6E8A-4147-A177-3AD203B41FA5}">
                      <a16:colId xmlns:a16="http://schemas.microsoft.com/office/drawing/2014/main" val="547049103"/>
                    </a:ext>
                  </a:extLst>
                </a:gridCol>
                <a:gridCol w="5352940">
                  <a:extLst>
                    <a:ext uri="{9D8B030D-6E8A-4147-A177-3AD203B41FA5}">
                      <a16:colId xmlns:a16="http://schemas.microsoft.com/office/drawing/2014/main" val="1711036138"/>
                    </a:ext>
                  </a:extLst>
                </a:gridCol>
              </a:tblGrid>
              <a:tr h="314960"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Steps do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need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take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achieve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can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break down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into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smaller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manageable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tasks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6644387"/>
                  </a:ext>
                </a:extLst>
              </a:tr>
              <a:tr h="1778251"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188964"/>
                  </a:ext>
                </a:extLst>
              </a:tr>
              <a:tr h="330965">
                <a:tc gridSpan="2">
                  <a:txBody>
                    <a:bodyPr/>
                    <a:lstStyle/>
                    <a:p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Resources or support do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need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accomplish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36821"/>
                  </a:ext>
                </a:extLst>
              </a:tr>
              <a:tr h="1097247">
                <a:tc gridSpan="2"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06826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9975918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751F3645-244F-EB4E-09A3-B10827A3030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CDF21372-2DB3-A4E9-4126-363DEBB1F21F}"/>
              </a:ext>
            </a:extLst>
          </p:cNvPr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42792F65-FE4F-08D0-524A-9CE24973C0B9}"/>
              </a:ext>
            </a:extLst>
          </p:cNvPr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8C79933D-B6EB-DD13-7BC8-1C8A0B2571B6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4B3FC689-CDFF-1A91-E822-B086A4116EA8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A65913A7-439F-606B-C2CB-2455C4626E40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74CCF7A2-4654-6275-CFB4-A0F8DC5CA9BB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F6CD7342-854E-721F-8B4D-28E4E495BA08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D4A37A2D-A2B6-1E36-1F38-CA6DE500486B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2D646F1B-0A79-2B43-A51A-EF8E19D255CC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078E8E1F-2B7E-5CC4-6706-F6EBDC31F8F5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3100107D-18C4-3877-7201-4F391A5BE041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7E787DD0-C681-101C-0FBA-23A904F5F392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51DE64C5-1034-17E0-0EF2-EA6767AA40F2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A53EE67D-5E1A-2C9C-8007-7F3A9C983E21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05E1D838-A62B-3B0A-B600-0A6610F9D0F2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369D9048-848C-5CD8-17B9-D94C70B11D72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AC7DB637-A5FB-C809-3EF8-EC8FBE2C295B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218E1A18-1F8E-F758-0B40-0203F0BB0351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Create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Personal </a:t>
            </a:r>
            <a:r>
              <a:rPr lang="sv-SE" sz="2400" b="0" dirty="0" err="1">
                <a:solidFill>
                  <a:srgbClr val="6D6E71"/>
                </a:solidFill>
              </a:rPr>
              <a:t>Development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Cycle</a:t>
            </a:r>
            <a:r>
              <a:rPr lang="sv-SE" sz="2400" b="0" dirty="0">
                <a:solidFill>
                  <a:srgbClr val="6D6E71"/>
                </a:solidFill>
              </a:rPr>
              <a:t> (4) 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AF5F8D1D-AE44-A588-960D-DEFD6F7C4B5A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DAEA0CB1-D079-44AA-B57B-FADD4E8D9BFE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A967D237-784A-444E-D1F4-0EBC9E56817B}"/>
              </a:ext>
            </a:extLst>
          </p:cNvPr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2857A870-40F7-6563-EF80-E1BC4C5BFEEB}"/>
              </a:ext>
            </a:extLst>
          </p:cNvPr>
          <p:cNvSpPr txBox="1"/>
          <p:nvPr/>
        </p:nvSpPr>
        <p:spPr>
          <a:xfrm>
            <a:off x="141006" y="5839119"/>
            <a:ext cx="240341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W.13</a:t>
            </a:r>
            <a:endParaRPr sz="1868" dirty="0"/>
          </a:p>
        </p:txBody>
      </p:sp>
      <p:sp>
        <p:nvSpPr>
          <p:cNvPr id="8" name="textruta 7">
            <a:extLst>
              <a:ext uri="{FF2B5EF4-FFF2-40B4-BE49-F238E27FC236}">
                <a16:creationId xmlns:a16="http://schemas.microsoft.com/office/drawing/2014/main" id="{5EE08832-97EF-A678-C857-A0F41DC3EFFB}"/>
              </a:ext>
            </a:extLst>
          </p:cNvPr>
          <p:cNvSpPr txBox="1"/>
          <p:nvPr/>
        </p:nvSpPr>
        <p:spPr>
          <a:xfrm>
            <a:off x="1847992" y="1158724"/>
            <a:ext cx="622717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rtl="0"/>
            <a:r>
              <a:rPr lang="sv-SE" b="1" dirty="0">
                <a:solidFill>
                  <a:srgbClr val="6D6E71"/>
                </a:solidFill>
              </a:rPr>
              <a:t>4. </a:t>
            </a:r>
            <a:r>
              <a:rPr lang="sv-SE" b="1" dirty="0" err="1">
                <a:solidFill>
                  <a:srgbClr val="6D6E71"/>
                </a:solidFill>
              </a:rPr>
              <a:t>Taking</a:t>
            </a:r>
            <a:r>
              <a:rPr lang="sv-SE" b="1" dirty="0">
                <a:solidFill>
                  <a:srgbClr val="6D6E71"/>
                </a:solidFill>
              </a:rPr>
              <a:t> Action:</a:t>
            </a:r>
            <a:endParaRPr lang="sv-SE" sz="2000" dirty="0">
              <a:solidFill>
                <a:srgbClr val="6D6E71"/>
              </a:solidFill>
            </a:endParaRPr>
          </a:p>
        </p:txBody>
      </p:sp>
      <p:graphicFrame>
        <p:nvGraphicFramePr>
          <p:cNvPr id="10" name="Tabell 9">
            <a:extLst>
              <a:ext uri="{FF2B5EF4-FFF2-40B4-BE49-F238E27FC236}">
                <a16:creationId xmlns:a16="http://schemas.microsoft.com/office/drawing/2014/main" id="{D47AF556-3EE9-37E0-F0BB-E7C6AA8010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6803440"/>
              </p:ext>
            </p:extLst>
          </p:nvPr>
        </p:nvGraphicFramePr>
        <p:xfrm>
          <a:off x="796477" y="1847303"/>
          <a:ext cx="10737344" cy="352979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384404">
                  <a:extLst>
                    <a:ext uri="{9D8B030D-6E8A-4147-A177-3AD203B41FA5}">
                      <a16:colId xmlns:a16="http://schemas.microsoft.com/office/drawing/2014/main" val="547049103"/>
                    </a:ext>
                  </a:extLst>
                </a:gridCol>
                <a:gridCol w="5352940">
                  <a:extLst>
                    <a:ext uri="{9D8B030D-6E8A-4147-A177-3AD203B41FA5}">
                      <a16:colId xmlns:a16="http://schemas.microsoft.com/office/drawing/2014/main" val="1711036138"/>
                    </a:ext>
                  </a:extLst>
                </a:gridCol>
              </a:tblGrid>
              <a:tr h="507736"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taking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consistent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action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toward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rgbClr val="ECD9EC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obstacles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or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challenges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encountering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and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overcoming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them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6644387"/>
                  </a:ext>
                </a:extLst>
              </a:tr>
              <a:tr h="1645673"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188964"/>
                  </a:ext>
                </a:extLst>
              </a:tr>
              <a:tr h="306290">
                <a:tc gridSpan="2">
                  <a:txBody>
                    <a:bodyPr/>
                    <a:lstStyle/>
                    <a:p>
                      <a:pPr algn="l"/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staying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focused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and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motivated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pursue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objectives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36821"/>
                  </a:ext>
                </a:extLst>
              </a:tr>
              <a:tr h="1015442">
                <a:tc gridSpan="2"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06826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4036741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72F8D3B4-2D65-58B3-8F1F-A1EC0B371F0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CECA9DF5-B1B6-0CD0-6BF5-18C0A44471E5}"/>
              </a:ext>
            </a:extLst>
          </p:cNvPr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A97C5116-0E91-3F46-1687-0F755B449A3C}"/>
              </a:ext>
            </a:extLst>
          </p:cNvPr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55B6B8D2-2C8C-F442-EC83-1CE888AFB085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C349F004-B785-6134-5BD2-C5B465DC2F07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E6CB2284-1010-8B23-5F15-366D4B59CA2D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B5AF6B25-7349-2C01-0327-9695345198A4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AC0F3A1C-9284-1D42-7159-1ADE7AB6E7F6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0B47AF17-B14D-DFA3-8545-E76047F69E10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A2E7786B-6AE2-3B5B-EAC5-65E3ED9293CE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C59E2548-A8C8-6EF3-2B5F-B591AF3F3A4D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86B6E2CD-B0F8-8220-AEC0-0C96BBDF708F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F83700C8-1C13-4917-AA8E-998F431F85BB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2905A26E-EBB6-D013-3356-CB187C7B7D87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95961E9C-1CDE-F728-744B-89E8EC360C2F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F6483FCD-6CE0-00AD-9162-B93B397550DA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AFBE48E7-B510-EC52-E597-EF8D695DE1E7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1757C867-FDEC-6A11-A206-C891A5884AB8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2970954C-B12B-E9CB-3E62-DC3AC63DF90B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Create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Personal </a:t>
            </a:r>
            <a:r>
              <a:rPr lang="sv-SE" sz="2400" b="0" dirty="0" err="1">
                <a:solidFill>
                  <a:srgbClr val="6D6E71"/>
                </a:solidFill>
              </a:rPr>
              <a:t>Development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Cycle</a:t>
            </a:r>
            <a:r>
              <a:rPr lang="sv-SE" sz="2400" b="0" dirty="0">
                <a:solidFill>
                  <a:srgbClr val="6D6E71"/>
                </a:solidFill>
              </a:rPr>
              <a:t> (5)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86C7E1E4-F61D-0B60-E58C-B53385C47BB6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2795DA89-CC4D-EB06-CAC6-5CD10608815E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8308B830-51D8-6054-ADBE-B312DA5365BF}"/>
              </a:ext>
            </a:extLst>
          </p:cNvPr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5769CDD7-CF6D-1451-C22B-A7219E237480}"/>
              </a:ext>
            </a:extLst>
          </p:cNvPr>
          <p:cNvSpPr txBox="1"/>
          <p:nvPr/>
        </p:nvSpPr>
        <p:spPr>
          <a:xfrm>
            <a:off x="141006" y="5839119"/>
            <a:ext cx="240341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W.14</a:t>
            </a:r>
            <a:endParaRPr sz="1868" dirty="0"/>
          </a:p>
        </p:txBody>
      </p:sp>
      <p:sp>
        <p:nvSpPr>
          <p:cNvPr id="8" name="textruta 7">
            <a:extLst>
              <a:ext uri="{FF2B5EF4-FFF2-40B4-BE49-F238E27FC236}">
                <a16:creationId xmlns:a16="http://schemas.microsoft.com/office/drawing/2014/main" id="{3548A4BA-1F0C-4DE2-2250-BD8FC122DC6C}"/>
              </a:ext>
            </a:extLst>
          </p:cNvPr>
          <p:cNvSpPr txBox="1"/>
          <p:nvPr/>
        </p:nvSpPr>
        <p:spPr>
          <a:xfrm>
            <a:off x="1847992" y="1158724"/>
            <a:ext cx="622717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rtl="0"/>
            <a:r>
              <a:rPr lang="sv-SE" b="1" dirty="0">
                <a:solidFill>
                  <a:srgbClr val="6D6E71"/>
                </a:solidFill>
              </a:rPr>
              <a:t>4. Learning and </a:t>
            </a:r>
            <a:r>
              <a:rPr lang="sv-SE" b="1" dirty="0" err="1">
                <a:solidFill>
                  <a:srgbClr val="6D6E71"/>
                </a:solidFill>
              </a:rPr>
              <a:t>Development</a:t>
            </a:r>
            <a:r>
              <a:rPr lang="sv-SE" b="1" dirty="0">
                <a:solidFill>
                  <a:srgbClr val="6D6E71"/>
                </a:solidFill>
              </a:rPr>
              <a:t>:</a:t>
            </a:r>
            <a:endParaRPr lang="sv-SE" sz="2000" dirty="0">
              <a:solidFill>
                <a:srgbClr val="6D6E71"/>
              </a:solidFill>
            </a:endParaRPr>
          </a:p>
        </p:txBody>
      </p:sp>
      <p:graphicFrame>
        <p:nvGraphicFramePr>
          <p:cNvPr id="10" name="Tabell 9">
            <a:extLst>
              <a:ext uri="{FF2B5EF4-FFF2-40B4-BE49-F238E27FC236}">
                <a16:creationId xmlns:a16="http://schemas.microsoft.com/office/drawing/2014/main" id="{0306E2DB-D01F-CD3A-D612-5C0A688C97F2}"/>
              </a:ext>
            </a:extLst>
          </p:cNvPr>
          <p:cNvGraphicFramePr>
            <a:graphicFrameLocks noGrp="1"/>
          </p:cNvGraphicFramePr>
          <p:nvPr/>
        </p:nvGraphicFramePr>
        <p:xfrm>
          <a:off x="796477" y="1837144"/>
          <a:ext cx="10737344" cy="354481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384404">
                  <a:extLst>
                    <a:ext uri="{9D8B030D-6E8A-4147-A177-3AD203B41FA5}">
                      <a16:colId xmlns:a16="http://schemas.microsoft.com/office/drawing/2014/main" val="547049103"/>
                    </a:ext>
                  </a:extLst>
                </a:gridCol>
                <a:gridCol w="5352940">
                  <a:extLst>
                    <a:ext uri="{9D8B030D-6E8A-4147-A177-3AD203B41FA5}">
                      <a16:colId xmlns:a16="http://schemas.microsoft.com/office/drawing/2014/main" val="1711036138"/>
                    </a:ext>
                  </a:extLst>
                </a:gridCol>
              </a:tblGrid>
              <a:tr h="538480"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new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skills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or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knowledge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do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need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acquire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achieve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 </a:t>
                      </a:r>
                    </a:p>
                  </a:txBody>
                  <a:tcPr>
                    <a:solidFill>
                      <a:srgbClr val="FDFFDA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seeking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out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opportunities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for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education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training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or mentorship?</a:t>
                      </a:r>
                    </a:p>
                  </a:txBody>
                  <a:tcPr>
                    <a:solidFill>
                      <a:srgbClr val="FFEFD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6644387"/>
                  </a:ext>
                </a:extLst>
              </a:tr>
              <a:tr h="1654963"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188964"/>
                  </a:ext>
                </a:extLst>
              </a:tr>
              <a:tr h="314960">
                <a:tc gridSpan="2">
                  <a:txBody>
                    <a:bodyPr/>
                    <a:lstStyle/>
                    <a:p>
                      <a:pPr algn="l"/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feedback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receiving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and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using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it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improve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</a:t>
                      </a:r>
                    </a:p>
                  </a:txBody>
                  <a:tcP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36821"/>
                  </a:ext>
                </a:extLst>
              </a:tr>
              <a:tr h="1021173">
                <a:tc gridSpan="2"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06826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0363217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5F661E18-44CA-4634-F674-8EC0933085B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6DE1C718-5A24-DD3C-F75B-D3BBC93DCAC8}"/>
              </a:ext>
            </a:extLst>
          </p:cNvPr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BF2D7650-CFB0-AF41-48EA-CF2E67F00047}"/>
              </a:ext>
            </a:extLst>
          </p:cNvPr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B88178A3-2A35-2E2A-9E03-05D83163B81A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88A1641A-C7F5-60A6-2040-0EFD5DE260BC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1B0E8879-D923-5F76-3781-A79896AB1B80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D9B17717-E4A2-9408-32C8-3559D635CEA8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0BFE2314-C755-6017-BA5B-82C8FBF98FC0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EE484095-2E3B-70E5-E193-E4F98182A35B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EE745415-D1CD-CCDF-0ABC-7A5FFB641022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73773BF2-50A1-D609-4235-A0B1607B1FAA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B0E73F6B-F7A3-31C2-06EB-843009317A7A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CB58E66B-7007-673E-054B-D7EAF0DDF614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CDF98CD9-1296-D74B-A6CA-77FBEE9A787A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51D91AD0-31E3-5DC4-7709-D4DB33FCB878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992705CD-31FC-0FEB-A193-EBA05811A1DD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321E39C4-D47F-86D9-275A-7429B0BA8476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13453767-21AD-32E8-1F8C-45EA41117B08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F75C3B09-969E-01F8-0DBC-4D6F38E07586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Create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Personal </a:t>
            </a:r>
            <a:r>
              <a:rPr lang="sv-SE" sz="2400" b="0" dirty="0" err="1">
                <a:solidFill>
                  <a:srgbClr val="6D6E71"/>
                </a:solidFill>
              </a:rPr>
              <a:t>Development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Cycle</a:t>
            </a:r>
            <a:r>
              <a:rPr lang="sv-SE" sz="2400" b="0" dirty="0">
                <a:solidFill>
                  <a:srgbClr val="6D6E71"/>
                </a:solidFill>
              </a:rPr>
              <a:t> (2)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D92ED49D-D5AF-557F-F9A0-E03D60EB74E4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2427AB07-AD75-653C-E27B-377208719A3D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3972524E-CDAA-CE3E-712D-A9190DEE3D3F}"/>
              </a:ext>
            </a:extLst>
          </p:cNvPr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1B8415C2-7113-D7BD-90D4-8B4C2A188FAC}"/>
              </a:ext>
            </a:extLst>
          </p:cNvPr>
          <p:cNvSpPr txBox="1"/>
          <p:nvPr/>
        </p:nvSpPr>
        <p:spPr>
          <a:xfrm>
            <a:off x="141006" y="5839119"/>
            <a:ext cx="2350404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W.15</a:t>
            </a:r>
            <a:endParaRPr sz="1868" dirty="0"/>
          </a:p>
        </p:txBody>
      </p:sp>
      <p:sp>
        <p:nvSpPr>
          <p:cNvPr id="11" name="textruta 10">
            <a:extLst>
              <a:ext uri="{FF2B5EF4-FFF2-40B4-BE49-F238E27FC236}">
                <a16:creationId xmlns:a16="http://schemas.microsoft.com/office/drawing/2014/main" id="{43DCC5A8-098E-840E-8084-121BBA7B19CE}"/>
              </a:ext>
            </a:extLst>
          </p:cNvPr>
          <p:cNvSpPr txBox="1"/>
          <p:nvPr/>
        </p:nvSpPr>
        <p:spPr>
          <a:xfrm>
            <a:off x="1785161" y="1161484"/>
            <a:ext cx="6227179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rtl="0"/>
            <a:r>
              <a:rPr lang="sv-SE" sz="2000" b="1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6. Self </a:t>
            </a:r>
            <a:r>
              <a:rPr lang="sv-SE" sz="2000" b="1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Reflection</a:t>
            </a:r>
            <a:r>
              <a:rPr lang="sv-SE" sz="2000" b="1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:</a:t>
            </a:r>
            <a:endParaRPr lang="sv-SE" sz="1400" dirty="0">
              <a:solidFill>
                <a:srgbClr val="6D6E7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graphicFrame>
        <p:nvGraphicFramePr>
          <p:cNvPr id="12" name="Tabell 11">
            <a:extLst>
              <a:ext uri="{FF2B5EF4-FFF2-40B4-BE49-F238E27FC236}">
                <a16:creationId xmlns:a16="http://schemas.microsoft.com/office/drawing/2014/main" id="{3E570491-1EB5-33E6-A8B5-4006166C4140}"/>
              </a:ext>
            </a:extLst>
          </p:cNvPr>
          <p:cNvGraphicFramePr>
            <a:graphicFrameLocks noGrp="1"/>
          </p:cNvGraphicFramePr>
          <p:nvPr/>
        </p:nvGraphicFramePr>
        <p:xfrm>
          <a:off x="796478" y="1667813"/>
          <a:ext cx="10737346" cy="352650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079391">
                  <a:extLst>
                    <a:ext uri="{9D8B030D-6E8A-4147-A177-3AD203B41FA5}">
                      <a16:colId xmlns:a16="http://schemas.microsoft.com/office/drawing/2014/main" val="547049103"/>
                    </a:ext>
                  </a:extLst>
                </a:gridCol>
                <a:gridCol w="5657955">
                  <a:extLst>
                    <a:ext uri="{9D8B030D-6E8A-4147-A177-3AD203B41FA5}">
                      <a16:colId xmlns:a16="http://schemas.microsoft.com/office/drawing/2014/main" val="1711036138"/>
                    </a:ext>
                  </a:extLst>
                </a:gridCol>
              </a:tblGrid>
              <a:tr h="314960"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progress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have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made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toward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rgbClr val="EBDAED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Are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actions and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strategies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effective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in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achieving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objectives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6644387"/>
                  </a:ext>
                </a:extLst>
              </a:tr>
              <a:tr h="1778251"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188964"/>
                  </a:ext>
                </a:extLst>
              </a:tr>
              <a:tr h="330965">
                <a:tc gridSpan="2"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successes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or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setbacks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have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experienced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and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have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learned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from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them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36821"/>
                  </a:ext>
                </a:extLst>
              </a:tr>
              <a:tr h="1097247">
                <a:tc gridSpan="2"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06826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5610343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751F3645-244F-EB4E-09A3-B10827A3030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CDF21372-2DB3-A4E9-4126-363DEBB1F21F}"/>
              </a:ext>
            </a:extLst>
          </p:cNvPr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42792F65-FE4F-08D0-524A-9CE24973C0B9}"/>
              </a:ext>
            </a:extLst>
          </p:cNvPr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8C79933D-B6EB-DD13-7BC8-1C8A0B2571B6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4B3FC689-CDFF-1A91-E822-B086A4116EA8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A65913A7-439F-606B-C2CB-2455C4626E40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74CCF7A2-4654-6275-CFB4-A0F8DC5CA9BB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F6CD7342-854E-721F-8B4D-28E4E495BA08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D4A37A2D-A2B6-1E36-1F38-CA6DE500486B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2D646F1B-0A79-2B43-A51A-EF8E19D255CC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078E8E1F-2B7E-5CC4-6706-F6EBDC31F8F5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3100107D-18C4-3877-7201-4F391A5BE041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7E787DD0-C681-101C-0FBA-23A904F5F392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51DE64C5-1034-17E0-0EF2-EA6767AA40F2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A53EE67D-5E1A-2C9C-8007-7F3A9C983E21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05E1D838-A62B-3B0A-B600-0A6610F9D0F2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369D9048-848C-5CD8-17B9-D94C70B11D72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AC7DB637-A5FB-C809-3EF8-EC8FBE2C295B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218E1A18-1F8E-F758-0B40-0203F0BB0351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Create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Personal </a:t>
            </a:r>
            <a:r>
              <a:rPr lang="sv-SE" sz="2400" b="0" dirty="0" err="1">
                <a:solidFill>
                  <a:srgbClr val="6D6E71"/>
                </a:solidFill>
              </a:rPr>
              <a:t>Development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Cycle</a:t>
            </a:r>
            <a:r>
              <a:rPr lang="sv-SE" sz="2400" b="0" dirty="0">
                <a:solidFill>
                  <a:srgbClr val="6D6E71"/>
                </a:solidFill>
              </a:rPr>
              <a:t> (4) 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AF5F8D1D-AE44-A588-960D-DEFD6F7C4B5A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DAEA0CB1-D079-44AA-B57B-FADD4E8D9BFE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A967D237-784A-444E-D1F4-0EBC9E56817B}"/>
              </a:ext>
            </a:extLst>
          </p:cNvPr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2857A870-40F7-6563-EF80-E1BC4C5BFEEB}"/>
              </a:ext>
            </a:extLst>
          </p:cNvPr>
          <p:cNvSpPr txBox="1"/>
          <p:nvPr/>
        </p:nvSpPr>
        <p:spPr>
          <a:xfrm>
            <a:off x="141006" y="5839119"/>
            <a:ext cx="240341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W.16</a:t>
            </a:r>
            <a:endParaRPr sz="1868" dirty="0"/>
          </a:p>
        </p:txBody>
      </p:sp>
      <p:sp>
        <p:nvSpPr>
          <p:cNvPr id="8" name="textruta 7">
            <a:extLst>
              <a:ext uri="{FF2B5EF4-FFF2-40B4-BE49-F238E27FC236}">
                <a16:creationId xmlns:a16="http://schemas.microsoft.com/office/drawing/2014/main" id="{5EE08832-97EF-A678-C857-A0F41DC3EFFB}"/>
              </a:ext>
            </a:extLst>
          </p:cNvPr>
          <p:cNvSpPr txBox="1"/>
          <p:nvPr/>
        </p:nvSpPr>
        <p:spPr>
          <a:xfrm>
            <a:off x="1847992" y="1158724"/>
            <a:ext cx="6227179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rtl="0"/>
            <a:r>
              <a:rPr lang="sv-SE" sz="2000" b="1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7. </a:t>
            </a:r>
            <a:r>
              <a:rPr lang="sv-SE" sz="2000" b="1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Adjustment</a:t>
            </a:r>
            <a:r>
              <a:rPr lang="sv-SE" sz="2000" b="1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and Adaptation:</a:t>
            </a:r>
            <a:endParaRPr lang="sv-SE" sz="1400" dirty="0">
              <a:solidFill>
                <a:srgbClr val="6D6E7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graphicFrame>
        <p:nvGraphicFramePr>
          <p:cNvPr id="10" name="Tabell 9">
            <a:extLst>
              <a:ext uri="{FF2B5EF4-FFF2-40B4-BE49-F238E27FC236}">
                <a16:creationId xmlns:a16="http://schemas.microsoft.com/office/drawing/2014/main" id="{D47AF556-3EE9-37E0-F0BB-E7C6AA8010DB}"/>
              </a:ext>
            </a:extLst>
          </p:cNvPr>
          <p:cNvGraphicFramePr>
            <a:graphicFrameLocks noGrp="1"/>
          </p:cNvGraphicFramePr>
          <p:nvPr/>
        </p:nvGraphicFramePr>
        <p:xfrm>
          <a:off x="796477" y="1837141"/>
          <a:ext cx="10737344" cy="360531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384404">
                  <a:extLst>
                    <a:ext uri="{9D8B030D-6E8A-4147-A177-3AD203B41FA5}">
                      <a16:colId xmlns:a16="http://schemas.microsoft.com/office/drawing/2014/main" val="547049103"/>
                    </a:ext>
                  </a:extLst>
                </a:gridCol>
                <a:gridCol w="5352940">
                  <a:extLst>
                    <a:ext uri="{9D8B030D-6E8A-4147-A177-3AD203B41FA5}">
                      <a16:colId xmlns:a16="http://schemas.microsoft.com/office/drawing/2014/main" val="1711036138"/>
                    </a:ext>
                  </a:extLst>
                </a:gridCol>
              </a:tblGrid>
              <a:tr h="538480"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Based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on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evaluation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changes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or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adjustments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do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need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make to my plans?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rgbClr val="FCFFDB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adapting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changing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circumstances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or new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insights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rgbClr val="FFEFD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6644387"/>
                  </a:ext>
                </a:extLst>
              </a:tr>
              <a:tr h="1692375"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188964"/>
                  </a:ext>
                </a:extLst>
              </a:tr>
              <a:tr h="314983">
                <a:tc gridSpan="2">
                  <a:txBody>
                    <a:bodyPr/>
                    <a:lstStyle/>
                    <a:p>
                      <a:pPr algn="l"/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can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remain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flexible and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resilient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in the face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of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setbacks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or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challenges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36821"/>
                  </a:ext>
                </a:extLst>
              </a:tr>
              <a:tr h="1044259">
                <a:tc gridSpan="2"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06826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545844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FACE0D60-A98F-EC71-3D2E-13BA6C86D63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D66DA25B-165C-857C-F689-BFA99174C2CD}"/>
              </a:ext>
            </a:extLst>
          </p:cNvPr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4FAA8EE4-FE31-B76B-5090-5A964F086631}"/>
              </a:ext>
            </a:extLst>
          </p:cNvPr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C35EEFCC-B351-DE9B-FA9F-4380C98D4107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0F177648-D0CA-9C3D-D5BE-2D68885E6434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18B07A02-A72B-4D06-067F-4129A58AFA9A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AA7FFA04-7C83-32CE-45BF-8325BD8F8248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9021C6E4-AB6C-9940-8A47-014EB8D6F104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D27D7E3E-7746-9C89-96C8-84EF9D0F7583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15E54586-7DCD-411D-28AB-271100E5AAB6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D31626A5-65AA-4BBD-A676-00F295482967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3962F95D-1C50-8038-41E2-62E2DF650EDB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2653C49A-D437-D5B0-204B-44CB2EE485F0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9CC54CB5-D9AB-488F-1D5C-EA5EB27B4D5B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4855C960-7700-99B0-F3A8-3A12DA4FDEC1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50D28C97-3B69-9A22-D3D4-017B37915711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84F3E9C4-5CE2-DA06-E28D-F676F1A76D26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0141E8FD-4D68-61AE-9E74-55B5CE70F631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BC539D4E-AAD6-69D5-2665-852153DEB0CF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Create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Personal </a:t>
            </a:r>
            <a:r>
              <a:rPr lang="sv-SE" sz="2400" b="0" dirty="0" err="1">
                <a:solidFill>
                  <a:srgbClr val="6D6E71"/>
                </a:solidFill>
              </a:rPr>
              <a:t>Development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Cycle</a:t>
            </a:r>
            <a:r>
              <a:rPr lang="sv-SE" sz="2400" b="0" dirty="0">
                <a:solidFill>
                  <a:srgbClr val="6D6E71"/>
                </a:solidFill>
              </a:rPr>
              <a:t> (4) 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C7A8DD74-5D06-2F81-60E5-12549E0CA31A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6B742DE4-4433-E466-0D49-93AB5FB6CBAA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A5E4615B-B227-5F30-21C4-2AAB7DD0F703}"/>
              </a:ext>
            </a:extLst>
          </p:cNvPr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D4E76931-D916-B9EA-0DCE-9738052FC5DD}"/>
              </a:ext>
            </a:extLst>
          </p:cNvPr>
          <p:cNvSpPr txBox="1"/>
          <p:nvPr/>
        </p:nvSpPr>
        <p:spPr>
          <a:xfrm>
            <a:off x="141006" y="5839119"/>
            <a:ext cx="240341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W.17</a:t>
            </a:r>
            <a:endParaRPr sz="1868" dirty="0"/>
          </a:p>
        </p:txBody>
      </p:sp>
      <p:sp>
        <p:nvSpPr>
          <p:cNvPr id="8" name="textruta 7">
            <a:extLst>
              <a:ext uri="{FF2B5EF4-FFF2-40B4-BE49-F238E27FC236}">
                <a16:creationId xmlns:a16="http://schemas.microsoft.com/office/drawing/2014/main" id="{7EC75DE9-DE5D-ADEF-E5AB-ACB1E466D586}"/>
              </a:ext>
            </a:extLst>
          </p:cNvPr>
          <p:cNvSpPr txBox="1"/>
          <p:nvPr/>
        </p:nvSpPr>
        <p:spPr>
          <a:xfrm>
            <a:off x="1847992" y="1158725"/>
            <a:ext cx="622717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rtl="0"/>
            <a:r>
              <a:rPr lang="sv-SE" b="1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8. </a:t>
            </a:r>
            <a:r>
              <a:rPr lang="sv-SE" b="1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Celebration</a:t>
            </a:r>
            <a:r>
              <a:rPr lang="sv-SE" b="1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and </a:t>
            </a:r>
            <a:r>
              <a:rPr lang="sv-SE" b="1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Recognition</a:t>
            </a:r>
            <a:r>
              <a:rPr lang="sv-SE" b="1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:</a:t>
            </a:r>
            <a:endParaRPr lang="sv-SE" dirty="0">
              <a:solidFill>
                <a:srgbClr val="6D6E7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graphicFrame>
        <p:nvGraphicFramePr>
          <p:cNvPr id="10" name="Tabell 9">
            <a:extLst>
              <a:ext uri="{FF2B5EF4-FFF2-40B4-BE49-F238E27FC236}">
                <a16:creationId xmlns:a16="http://schemas.microsoft.com/office/drawing/2014/main" id="{BA3C78B5-0309-BFAE-DCB0-B320A4556A99}"/>
              </a:ext>
            </a:extLst>
          </p:cNvPr>
          <p:cNvGraphicFramePr>
            <a:graphicFrameLocks noGrp="1"/>
          </p:cNvGraphicFramePr>
          <p:nvPr/>
        </p:nvGraphicFramePr>
        <p:xfrm>
          <a:off x="796477" y="1837141"/>
          <a:ext cx="10737344" cy="360531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384404">
                  <a:extLst>
                    <a:ext uri="{9D8B030D-6E8A-4147-A177-3AD203B41FA5}">
                      <a16:colId xmlns:a16="http://schemas.microsoft.com/office/drawing/2014/main" val="547049103"/>
                    </a:ext>
                  </a:extLst>
                </a:gridCol>
                <a:gridCol w="5352940">
                  <a:extLst>
                    <a:ext uri="{9D8B030D-6E8A-4147-A177-3AD203B41FA5}">
                      <a16:colId xmlns:a16="http://schemas.microsoft.com/office/drawing/2014/main" val="1711036138"/>
                    </a:ext>
                  </a:extLst>
                </a:gridCol>
              </a:tblGrid>
              <a:tr h="538480"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milestones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or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achievements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have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reached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and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celebrating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them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rgbClr val="ECD9EC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acknowledging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efforts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and progress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along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the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way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6644387"/>
                  </a:ext>
                </a:extLst>
              </a:tr>
              <a:tr h="1692375"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188964"/>
                  </a:ext>
                </a:extLst>
              </a:tr>
              <a:tr h="314983">
                <a:tc gridSpan="2">
                  <a:txBody>
                    <a:bodyPr/>
                    <a:lstStyle/>
                    <a:p>
                      <a:pPr algn="l"/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can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use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positive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reinforcement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maintain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motivation and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momentum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36821"/>
                  </a:ext>
                </a:extLst>
              </a:tr>
              <a:tr h="1044259">
                <a:tc gridSpan="2"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06826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0111692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56915E72-132E-C3EA-0F56-8DBE6C46A8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3651C690-2B72-6A36-EDD7-02F1F94BD390}"/>
              </a:ext>
            </a:extLst>
          </p:cNvPr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ABA36964-1EEC-E510-EBAC-DA5A5D4E3F3F}"/>
              </a:ext>
            </a:extLst>
          </p:cNvPr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70D6DB8E-A0EB-EFAF-B0C5-60D09B600E05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5AC74ACF-DC9B-66E6-FE7F-B7D8C8F6A84C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EA6AF0C9-2D22-2758-C538-1BE2856068AA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DDB90914-A6F8-F208-099E-7B2B46BF2850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C8160700-1835-FCDD-491D-0A43AA5B2F81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A3BE1167-BEDD-A9E2-56BA-2C77AD4395CA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8B38B370-1298-17AB-A88E-A3D61DE7AC8E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2D7BBC81-84A9-09D9-EAC4-6C2B214E9894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F46102AF-EA0B-4F04-FB01-2578F286AEA1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2F6E8FFC-EEE6-ECAB-556C-CA77628F97EE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5A245B52-7DF6-E934-6C03-B48503E5B446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F83F917F-2AF9-B148-2D75-CA45CE8D581F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13B4648D-54E6-C004-536C-986BA693F586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B91E5608-E14E-4FCE-A996-64CAC2A0A967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E9A762B2-741C-C59C-E2FF-DE6A7E63D03F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3F32F8D6-F8F0-37F0-EE98-506C3F450A43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Create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Personal </a:t>
            </a:r>
            <a:r>
              <a:rPr lang="sv-SE" sz="2400" b="0" dirty="0" err="1">
                <a:solidFill>
                  <a:srgbClr val="6D6E71"/>
                </a:solidFill>
              </a:rPr>
              <a:t>Development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Cycle</a:t>
            </a:r>
            <a:r>
              <a:rPr lang="sv-SE" sz="2400" b="0" dirty="0">
                <a:solidFill>
                  <a:srgbClr val="6D6E71"/>
                </a:solidFill>
              </a:rPr>
              <a:t> (4) 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DF2D0DA3-B2C8-A1F9-0400-89D795B48CBE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4F244452-34F7-457A-1B15-29A2EB62C887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91AFA1F4-F9FF-45A2-34F0-9C7E6C2B8C06}"/>
              </a:ext>
            </a:extLst>
          </p:cNvPr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B149DBD0-CC7E-281D-AE8D-695F3CC0D374}"/>
              </a:ext>
            </a:extLst>
          </p:cNvPr>
          <p:cNvSpPr txBox="1"/>
          <p:nvPr/>
        </p:nvSpPr>
        <p:spPr>
          <a:xfrm>
            <a:off x="141006" y="5839119"/>
            <a:ext cx="240341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W.18</a:t>
            </a:r>
            <a:endParaRPr sz="1868" dirty="0"/>
          </a:p>
        </p:txBody>
      </p:sp>
      <p:sp>
        <p:nvSpPr>
          <p:cNvPr id="8" name="textruta 7">
            <a:extLst>
              <a:ext uri="{FF2B5EF4-FFF2-40B4-BE49-F238E27FC236}">
                <a16:creationId xmlns:a16="http://schemas.microsoft.com/office/drawing/2014/main" id="{564E0AFB-4F7B-D118-C53C-B84BDE8DCFA0}"/>
              </a:ext>
            </a:extLst>
          </p:cNvPr>
          <p:cNvSpPr txBox="1"/>
          <p:nvPr/>
        </p:nvSpPr>
        <p:spPr>
          <a:xfrm>
            <a:off x="1847992" y="1158724"/>
            <a:ext cx="622717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rtl="0"/>
            <a:r>
              <a:rPr lang="sv-SE" b="1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9. </a:t>
            </a:r>
            <a:r>
              <a:rPr lang="sv-SE" b="1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Renewal</a:t>
            </a:r>
            <a:r>
              <a:rPr lang="sv-SE" b="1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:</a:t>
            </a:r>
            <a:endParaRPr lang="sv-SE" dirty="0">
              <a:solidFill>
                <a:srgbClr val="6D6E7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graphicFrame>
        <p:nvGraphicFramePr>
          <p:cNvPr id="10" name="Tabell 9">
            <a:extLst>
              <a:ext uri="{FF2B5EF4-FFF2-40B4-BE49-F238E27FC236}">
                <a16:creationId xmlns:a16="http://schemas.microsoft.com/office/drawing/2014/main" id="{B3D22ECD-42BC-D5BE-F9E4-7E260E4B9877}"/>
              </a:ext>
            </a:extLst>
          </p:cNvPr>
          <p:cNvGraphicFramePr>
            <a:graphicFrameLocks noGrp="1"/>
          </p:cNvGraphicFramePr>
          <p:nvPr/>
        </p:nvGraphicFramePr>
        <p:xfrm>
          <a:off x="796477" y="1837143"/>
          <a:ext cx="10737344" cy="360531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384404">
                  <a:extLst>
                    <a:ext uri="{9D8B030D-6E8A-4147-A177-3AD203B41FA5}">
                      <a16:colId xmlns:a16="http://schemas.microsoft.com/office/drawing/2014/main" val="547049103"/>
                    </a:ext>
                  </a:extLst>
                </a:gridCol>
                <a:gridCol w="5352940">
                  <a:extLst>
                    <a:ext uri="{9D8B030D-6E8A-4147-A177-3AD203B41FA5}">
                      <a16:colId xmlns:a16="http://schemas.microsoft.com/office/drawing/2014/main" val="1711036138"/>
                    </a:ext>
                  </a:extLst>
                </a:gridCol>
              </a:tblGrid>
              <a:tr h="538480"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new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or aspirations do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want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pursue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next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rgbClr val="FDFFDC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can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apply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what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I've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learned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in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one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cycle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inform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and actions in the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next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rgbClr val="FFEFD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6644387"/>
                  </a:ext>
                </a:extLst>
              </a:tr>
              <a:tr h="1692375"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188964"/>
                  </a:ext>
                </a:extLst>
              </a:tr>
              <a:tr h="314983">
                <a:tc gridSpan="2">
                  <a:txBody>
                    <a:bodyPr/>
                    <a:lstStyle/>
                    <a:p>
                      <a:pPr algn="l"/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can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maintain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a sense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of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curiosity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growth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, and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renewal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in my personal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development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journey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?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36821"/>
                  </a:ext>
                </a:extLst>
              </a:tr>
              <a:tr h="1044259">
                <a:tc gridSpan="2"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06826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013295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0A41A6ED-DCAE-3AC2-33A1-CF66890B48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C04C9CE7-C907-C345-70E9-AD4A34003E38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D572B559-AAD1-E080-CBEC-CBB3EA2CCC54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9A9B8B1B-0995-40E9-4D3A-0A6CE59A4D9D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9A384C4F-1A9B-CC9D-DDB4-7E524CFDD425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FBD52D60-0050-8D80-D5F0-E3178BA01754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202594C2-840E-A5C6-B46A-C53314106D7F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50EF5C59-AAA9-0513-E22F-280BAD75E562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316BF6A2-BFE7-D234-D015-563DB4AA1E58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56F48269-ED0C-C142-1CB6-5E041C64F621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83444224-47A4-491A-7CB5-B8F401103030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693B232F-3653-31F7-543E-23F9538BDA14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72645391-7360-A979-517D-1EE1C872A3B6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3D4A1D03-8A6B-3AAB-EFE2-D146E84C0007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E7D85118-D9FF-1FFF-510F-1109919FD9AF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8EC448D7-AA5B-56D5-B997-F2245390E18B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973ABB41-B935-D735-5B2C-F879354AD6D3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9D4477AF-6F98-6F6C-5E1E-3A32C0DFD471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E2E6DF2F-C805-D3B1-9802-50BC64271BB9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Complete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Ikigai</a:t>
            </a:r>
            <a:r>
              <a:rPr lang="sv-SE" sz="2400" b="0" dirty="0">
                <a:solidFill>
                  <a:srgbClr val="6D6E71"/>
                </a:solidFill>
              </a:rPr>
              <a:t> – World &amp; </a:t>
            </a:r>
            <a:r>
              <a:rPr lang="sv-SE" sz="2400" b="0" dirty="0" err="1">
                <a:solidFill>
                  <a:srgbClr val="6D6E71"/>
                </a:solidFill>
              </a:rPr>
              <a:t>Reward</a:t>
            </a:r>
            <a:endParaRPr lang="sv-SE" sz="2667" b="0" dirty="0">
              <a:solidFill>
                <a:srgbClr val="6D6E71"/>
              </a:solidFill>
            </a:endParaRPr>
          </a:p>
        </p:txBody>
      </p:sp>
      <p:graphicFrame>
        <p:nvGraphicFramePr>
          <p:cNvPr id="9" name="Tabell 8">
            <a:extLst>
              <a:ext uri="{FF2B5EF4-FFF2-40B4-BE49-F238E27FC236}">
                <a16:creationId xmlns:a16="http://schemas.microsoft.com/office/drawing/2014/main" id="{667655BC-6C07-3F9E-0C7A-1323603C327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421562"/>
              </p:ext>
            </p:extLst>
          </p:nvPr>
        </p:nvGraphicFramePr>
        <p:xfrm>
          <a:off x="511856" y="1785123"/>
          <a:ext cx="11093990" cy="3647868"/>
        </p:xfrm>
        <a:graphic>
          <a:graphicData uri="http://schemas.openxmlformats.org/drawingml/2006/table">
            <a:tbl>
              <a:tblPr firstRow="1" bandRow="1"/>
              <a:tblGrid>
                <a:gridCol w="5546995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5546995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599868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What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unresolved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needs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do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you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see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in the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world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?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What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can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you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be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rewarded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for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working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on?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2867986"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4ED864BF-F2E6-962B-0EC3-918EE9F1BD73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92963154-2EA3-1EA1-49D6-4B686D00310A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1D4F4C99-495F-143A-3D22-7BEC584C621C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962881A2-E7C9-5CC1-4F63-41431000BDF6}"/>
              </a:ext>
            </a:extLst>
          </p:cNvPr>
          <p:cNvSpPr txBox="1"/>
          <p:nvPr/>
        </p:nvSpPr>
        <p:spPr>
          <a:xfrm>
            <a:off x="141005" y="5839118"/>
            <a:ext cx="2085360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w.04</a:t>
            </a:r>
            <a:endParaRPr sz="1868" dirty="0"/>
          </a:p>
        </p:txBody>
      </p:sp>
    </p:spTree>
    <p:extLst>
      <p:ext uri="{BB962C8B-B14F-4D97-AF65-F5344CB8AC3E}">
        <p14:creationId xmlns:p14="http://schemas.microsoft.com/office/powerpoint/2010/main" val="4204904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C431C357-D285-F0C1-3D0D-A6F6347CFD3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AA711E19-E7D9-3333-43D1-BC3183213094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537EB563-9879-44E8-697F-05B8655C0008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D0425C94-4C55-8B10-38CF-FF7C8AA24BF2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3EBA3F8A-5E00-CB5C-A93D-FB70264A05E4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CAE14834-7F65-2521-DFA0-A278247225BF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B59E9CA1-C21E-AB74-6ED8-16FB4675551D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07434515-BFA7-8ECC-B65C-E9732C8692AC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59B64A18-E5D2-2C84-6BAD-CE4D3EBB32E1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DCFF363D-CA02-FF56-7768-2D80BFFFBE3A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F7D6FB63-9466-555D-3F4D-9177119F28B6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1F5A6EC8-B744-4F51-81FF-DAF230018F95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7607BE74-B544-7663-E2CF-18EA5F13942C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1DF90A35-598D-09E8-7E7F-A53FF132EA60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C3ED97D1-F7A6-1FD3-925D-0349C2EEDCD1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0CA9770C-EA13-B6F3-2B5C-EA8DBFEDA9EC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8802FF9F-D202-D068-60C5-74209A266555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4F3A2047-3C1A-9335-4D36-961A501D07EA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1A272A81-ACC9-95D2-979A-3283D4B8C028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Complete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Ikigai</a:t>
            </a:r>
            <a:r>
              <a:rPr lang="sv-SE" sz="2400" b="0" dirty="0">
                <a:solidFill>
                  <a:srgbClr val="6D6E71"/>
                </a:solidFill>
              </a:rPr>
              <a:t>  -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Core</a:t>
            </a:r>
            <a:endParaRPr lang="sv-SE" sz="2667" b="0" dirty="0">
              <a:solidFill>
                <a:srgbClr val="6D6E71"/>
              </a:solidFill>
            </a:endParaRPr>
          </a:p>
        </p:txBody>
      </p:sp>
      <p:graphicFrame>
        <p:nvGraphicFramePr>
          <p:cNvPr id="9" name="Tabell 8">
            <a:extLst>
              <a:ext uri="{FF2B5EF4-FFF2-40B4-BE49-F238E27FC236}">
                <a16:creationId xmlns:a16="http://schemas.microsoft.com/office/drawing/2014/main" id="{8BDB280D-D2BA-2EC4-4504-4181B5448DD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8485375"/>
              </p:ext>
            </p:extLst>
          </p:nvPr>
        </p:nvGraphicFramePr>
        <p:xfrm>
          <a:off x="511856" y="1785122"/>
          <a:ext cx="11093989" cy="3456159"/>
        </p:xfrm>
        <a:graphic>
          <a:graphicData uri="http://schemas.openxmlformats.org/drawingml/2006/table">
            <a:tbl>
              <a:tblPr firstRow="1" bandRow="1"/>
              <a:tblGrid>
                <a:gridCol w="11093989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</a:tblGrid>
              <a:tr h="390231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What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sits at the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intersection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of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your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Ikigai</a:t>
                      </a:r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?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3014199">
                <a:tc>
                  <a:txBody>
                    <a:bodyPr/>
                    <a:lstStyle/>
                    <a:p>
                      <a:endParaRPr lang="sv-SE" sz="2400" dirty="0"/>
                    </a:p>
                    <a:p>
                      <a:endParaRPr lang="sv-SE" sz="2400" dirty="0"/>
                    </a:p>
                    <a:p>
                      <a:endParaRPr lang="sv-SE" sz="2400" dirty="0"/>
                    </a:p>
                    <a:p>
                      <a:endParaRPr lang="sv-SE" sz="2400" dirty="0"/>
                    </a:p>
                    <a:p>
                      <a:endParaRPr lang="sv-SE" sz="2400" dirty="0"/>
                    </a:p>
                    <a:p>
                      <a:endParaRPr lang="sv-SE" sz="2400" dirty="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0ED4853A-550E-42F4-C6A9-C016A4DB7FB8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19E23B6A-34D2-C262-15D1-B7A332B225A4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19D4670C-4848-418F-1B7E-28D84643AAE7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CFF79EE1-9812-976F-ED38-2433EA265F64}"/>
              </a:ext>
            </a:extLst>
          </p:cNvPr>
          <p:cNvSpPr txBox="1"/>
          <p:nvPr/>
        </p:nvSpPr>
        <p:spPr>
          <a:xfrm>
            <a:off x="141005" y="5839118"/>
            <a:ext cx="219137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W.05</a:t>
            </a:r>
            <a:endParaRPr sz="1868" dirty="0"/>
          </a:p>
        </p:txBody>
      </p:sp>
    </p:spTree>
    <p:extLst>
      <p:ext uri="{BB962C8B-B14F-4D97-AF65-F5344CB8AC3E}">
        <p14:creationId xmlns:p14="http://schemas.microsoft.com/office/powerpoint/2010/main" val="1986389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33670794-39DA-D9FC-760E-29A52302ED7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AAB32C75-DB54-56A7-1B47-0A0D136B7796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B55C9C77-1ECE-1D95-CF4F-8B1A2EBAC8B6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AF77AAA5-27B2-8F1C-9C4A-D05CB18FBA78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6C144881-B174-661D-3139-C6D18E4F1547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9431AF8A-4A83-D466-E2ED-DBF5809C4437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27DDD071-D068-F0B9-283C-59A65F8BA15D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425C6F7F-0116-127C-7FB1-AA4636DBD162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0C2B06EF-6240-2A0D-70C2-624555253BE7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E5EA56B8-93D5-3A32-2B45-84307C7D4464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6D206ACD-3828-48B3-CDD4-B4C9746EDC2E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580E963A-4C69-023C-FB6C-7BD913466E7B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A6FC47BB-2B58-A8CB-EB9A-0F81DE571D4F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20DD0BC3-016A-9FBC-D76F-91FC56377C03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E3DC2CCD-F2AF-EAFF-58BF-FA71A17475BE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1715653A-559B-0FBF-6BE3-4E00A758FB8B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964406B1-4977-72FF-377E-12B5473A1968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CF7D0B94-43A3-2428-C535-7E58A117EAA0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060EAC2D-5C99-DA99-4A32-90B6E9C6014A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>
                <a:solidFill>
                  <a:srgbClr val="6D6E71"/>
                </a:solidFill>
              </a:rPr>
              <a:t>Match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Ikigai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With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Key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Competencies</a:t>
            </a:r>
            <a:r>
              <a:rPr lang="sv-SE" sz="2400" b="0" dirty="0">
                <a:solidFill>
                  <a:srgbClr val="6D6E71"/>
                </a:solidFill>
              </a:rPr>
              <a:t> In Ecotourism</a:t>
            </a:r>
            <a:endParaRPr lang="sv-SE" sz="2667" b="0" dirty="0">
              <a:solidFill>
                <a:srgbClr val="6D6E71"/>
              </a:solidFill>
            </a:endParaRPr>
          </a:p>
        </p:txBody>
      </p:sp>
      <p:graphicFrame>
        <p:nvGraphicFramePr>
          <p:cNvPr id="9" name="Tabell 8">
            <a:extLst>
              <a:ext uri="{FF2B5EF4-FFF2-40B4-BE49-F238E27FC236}">
                <a16:creationId xmlns:a16="http://schemas.microsoft.com/office/drawing/2014/main" id="{8FD25229-B896-5F9C-993C-F84DF221B32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6175862"/>
              </p:ext>
            </p:extLst>
          </p:nvPr>
        </p:nvGraphicFramePr>
        <p:xfrm>
          <a:off x="478171" y="1773577"/>
          <a:ext cx="11273562" cy="3637242"/>
        </p:xfrm>
        <a:graphic>
          <a:graphicData uri="http://schemas.openxmlformats.org/drawingml/2006/table">
            <a:tbl>
              <a:tblPr firstRow="1" bandRow="1"/>
              <a:tblGrid>
                <a:gridCol w="5636781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5636781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1313704">
                <a:tc>
                  <a:txBody>
                    <a:bodyPr/>
                    <a:lstStyle/>
                    <a:p>
                      <a:pPr marL="0" indent="0" algn="l" rtl="0" fontAlgn="base"/>
                      <a:r>
                        <a:rPr lang="sv-SE" sz="2100" b="1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Passion </a:t>
                      </a:r>
                      <a:r>
                        <a:rPr lang="sv-SE" sz="2100" b="1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Alignment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: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How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does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my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ikigai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align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with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my passion for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environmental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conservation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and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sustainable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travel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?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indent="0" algn="l" rtl="0" fontAlgn="base"/>
                      <a:r>
                        <a:rPr lang="sv-SE" sz="2100" b="1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Skills</a:t>
                      </a:r>
                      <a:r>
                        <a:rPr lang="sv-SE" sz="2100" b="1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1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Assessment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: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Which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of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my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strengths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and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skills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contribute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to the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key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competencies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mentioned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,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such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as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environmental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awareness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,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communication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, or problem-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solving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?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2235162"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2" name="Google Shape;895;p81">
            <a:extLst>
              <a:ext uri="{FF2B5EF4-FFF2-40B4-BE49-F238E27FC236}">
                <a16:creationId xmlns:a16="http://schemas.microsoft.com/office/drawing/2014/main" id="{77F9C313-2411-7FE4-2D32-E59BDB2ADDA2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3" name="Google Shape;899;p81">
            <a:extLst>
              <a:ext uri="{FF2B5EF4-FFF2-40B4-BE49-F238E27FC236}">
                <a16:creationId xmlns:a16="http://schemas.microsoft.com/office/drawing/2014/main" id="{6C60463C-A406-BC1D-18EA-1D2A31E86D31}"/>
              </a:ext>
            </a:extLst>
          </p:cNvPr>
          <p:cNvSpPr txBox="1"/>
          <p:nvPr/>
        </p:nvSpPr>
        <p:spPr>
          <a:xfrm>
            <a:off x="141005" y="5839118"/>
            <a:ext cx="2986508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W.06</a:t>
            </a:r>
            <a:endParaRPr sz="1868" dirty="0"/>
          </a:p>
        </p:txBody>
      </p:sp>
      <p:sp>
        <p:nvSpPr>
          <p:cNvPr id="4" name="Google Shape;526;p70">
            <a:extLst>
              <a:ext uri="{FF2B5EF4-FFF2-40B4-BE49-F238E27FC236}">
                <a16:creationId xmlns:a16="http://schemas.microsoft.com/office/drawing/2014/main" id="{70B23331-95FE-6019-7D15-25B1ED3CAC5D}"/>
              </a:ext>
            </a:extLst>
          </p:cNvPr>
          <p:cNvSpPr/>
          <p:nvPr/>
        </p:nvSpPr>
        <p:spPr>
          <a:xfrm>
            <a:off x="1542645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6" name="Google Shape;527;p70">
            <a:extLst>
              <a:ext uri="{FF2B5EF4-FFF2-40B4-BE49-F238E27FC236}">
                <a16:creationId xmlns:a16="http://schemas.microsoft.com/office/drawing/2014/main" id="{8C2CDAC1-8666-AD24-51EC-F3DBAFB526D9}"/>
              </a:ext>
            </a:extLst>
          </p:cNvPr>
          <p:cNvSpPr/>
          <p:nvPr/>
        </p:nvSpPr>
        <p:spPr>
          <a:xfrm>
            <a:off x="1542645" y="123990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</p:spTree>
    <p:extLst>
      <p:ext uri="{BB962C8B-B14F-4D97-AF65-F5344CB8AC3E}">
        <p14:creationId xmlns:p14="http://schemas.microsoft.com/office/powerpoint/2010/main" val="13681255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D6D39498-D5FC-B574-F88B-56D8A16FDA7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F583420D-9491-F299-CF7E-5E18B1C18301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52056D9B-6DE5-633A-AFCD-D83C6EA3F515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7090F0E1-DF6D-23ED-C37B-F60E02AB38CB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3E1F22A2-45CB-E323-55D0-6264F6A38FFA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802905E4-4794-9E75-9DA3-3ACAB20B165B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1622CA5C-0E16-8953-75FE-08AEE8685513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0AB1341E-7D27-E274-72A9-D50D1D841C8D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8B578683-9750-0FFA-86A1-3BDE50A332F5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4D099D28-A749-0F5C-4CA8-E910E57C5E90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BD102755-25EB-9FB9-4D6D-B723B900DB98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6914330D-0117-EE86-D83C-665E630847AF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591AA40D-6C25-3BE7-759F-E0B8296AA273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D0FD3870-74E9-8FC6-7852-70951F9074E4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A5AE7C53-69B3-150D-BA04-78744BBCA4AD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3247D97D-CA57-3B77-ACA8-33D09E960A89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7AEA791F-804F-E7F9-D029-7114DF25DB01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9382FE9B-D306-8DBE-57BD-5798DC4CB640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5DC69A21-ACC4-57F6-2B85-A0C3B5954B84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>
                <a:solidFill>
                  <a:srgbClr val="6D6E71"/>
                </a:solidFill>
              </a:rPr>
              <a:t>Match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Ikigai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With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Key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Competencies</a:t>
            </a:r>
            <a:r>
              <a:rPr lang="sv-SE" sz="2400" b="0" dirty="0">
                <a:solidFill>
                  <a:srgbClr val="6D6E71"/>
                </a:solidFill>
              </a:rPr>
              <a:t> In Ecotourism</a:t>
            </a:r>
            <a:endParaRPr lang="sv-SE" sz="2667" b="0" dirty="0">
              <a:solidFill>
                <a:srgbClr val="6D6E71"/>
              </a:solidFill>
            </a:endParaRPr>
          </a:p>
        </p:txBody>
      </p:sp>
      <p:graphicFrame>
        <p:nvGraphicFramePr>
          <p:cNvPr id="9" name="Tabell 8">
            <a:extLst>
              <a:ext uri="{FF2B5EF4-FFF2-40B4-BE49-F238E27FC236}">
                <a16:creationId xmlns:a16="http://schemas.microsoft.com/office/drawing/2014/main" id="{D7A75A74-29CE-BD62-5437-E21B400F841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9580489"/>
              </p:ext>
            </p:extLst>
          </p:nvPr>
        </p:nvGraphicFramePr>
        <p:xfrm>
          <a:off x="511856" y="1649659"/>
          <a:ext cx="11093990" cy="3708335"/>
        </p:xfrm>
        <a:graphic>
          <a:graphicData uri="http://schemas.openxmlformats.org/drawingml/2006/table">
            <a:tbl>
              <a:tblPr firstRow="1" bandRow="1"/>
              <a:tblGrid>
                <a:gridCol w="5546995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5546995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1747520">
                <a:tc>
                  <a:txBody>
                    <a:bodyPr/>
                    <a:lstStyle/>
                    <a:p>
                      <a:pPr marL="0" indent="0" algn="l" rtl="0" fontAlgn="base"/>
                      <a:r>
                        <a:rPr lang="sv-SE" sz="2100" b="1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Purpose</a:t>
                      </a:r>
                      <a:r>
                        <a:rPr lang="sv-SE" sz="2100" b="1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1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Fulfillment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: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How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does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pursuing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a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career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in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ecotourism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fulfill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my sense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of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purpose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in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contributing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to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environmental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conservation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,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cultural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preservation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, and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sustainable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development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?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indent="0" algn="l" rtl="0" fontAlgn="base"/>
                      <a:r>
                        <a:rPr lang="sv-SE" sz="2100" b="1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Market </a:t>
                      </a:r>
                      <a:r>
                        <a:rPr lang="sv-SE" sz="2100" b="1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Demand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: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Are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there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opportunities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within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the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ecotourism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industry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that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match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both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my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skills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and the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world's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need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for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responsible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tourism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practices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?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1960815"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2" name="Google Shape;895;p81">
            <a:extLst>
              <a:ext uri="{FF2B5EF4-FFF2-40B4-BE49-F238E27FC236}">
                <a16:creationId xmlns:a16="http://schemas.microsoft.com/office/drawing/2014/main" id="{F976550A-430E-92B6-3C65-D652A7B7B3C6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3" name="Google Shape;899;p81">
            <a:extLst>
              <a:ext uri="{FF2B5EF4-FFF2-40B4-BE49-F238E27FC236}">
                <a16:creationId xmlns:a16="http://schemas.microsoft.com/office/drawing/2014/main" id="{96E5CD37-9CCB-ED67-804B-13F836212B3D}"/>
              </a:ext>
            </a:extLst>
          </p:cNvPr>
          <p:cNvSpPr txBox="1"/>
          <p:nvPr/>
        </p:nvSpPr>
        <p:spPr>
          <a:xfrm>
            <a:off x="141005" y="5839118"/>
            <a:ext cx="2111864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W.07</a:t>
            </a:r>
            <a:endParaRPr sz="1868" dirty="0"/>
          </a:p>
        </p:txBody>
      </p:sp>
      <p:sp>
        <p:nvSpPr>
          <p:cNvPr id="10" name="Google Shape;526;p70">
            <a:extLst>
              <a:ext uri="{FF2B5EF4-FFF2-40B4-BE49-F238E27FC236}">
                <a16:creationId xmlns:a16="http://schemas.microsoft.com/office/drawing/2014/main" id="{A2BCDE96-9DB8-009E-EBE1-99281544979A}"/>
              </a:ext>
            </a:extLst>
          </p:cNvPr>
          <p:cNvSpPr/>
          <p:nvPr/>
        </p:nvSpPr>
        <p:spPr>
          <a:xfrm>
            <a:off x="1542645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11" name="Google Shape;527;p70">
            <a:extLst>
              <a:ext uri="{FF2B5EF4-FFF2-40B4-BE49-F238E27FC236}">
                <a16:creationId xmlns:a16="http://schemas.microsoft.com/office/drawing/2014/main" id="{8908E38D-3728-496F-8AC0-1010E7DCD4D8}"/>
              </a:ext>
            </a:extLst>
          </p:cNvPr>
          <p:cNvSpPr/>
          <p:nvPr/>
        </p:nvSpPr>
        <p:spPr>
          <a:xfrm>
            <a:off x="1542645" y="123990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</p:spTree>
    <p:extLst>
      <p:ext uri="{BB962C8B-B14F-4D97-AF65-F5344CB8AC3E}">
        <p14:creationId xmlns:p14="http://schemas.microsoft.com/office/powerpoint/2010/main" val="19000036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37CF6B20-707C-C966-DB18-69B8BEF4D27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B620DCCE-7646-BE7A-07A4-66A58CD513C4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A2356D21-0B86-C596-E261-DF9676E9C025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E7D4D8BC-62AA-3A1B-B7EC-30B0A30D8706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42F84A86-1F98-7F2B-0401-E183B3E25476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EC4D86ED-3174-23A8-5361-2EDC5AA1843D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58A09D2C-028B-909E-145C-7DCD42D82943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71B8F33D-F520-C5F8-8003-CE47EE6C1BF0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F36E47E8-250E-CD3E-B751-73CBC81A2D34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0C344A96-7566-A473-89FA-D28BC8A6847E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0BB087C6-6CEA-D82E-9BB2-598248921A0B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142D2D18-8AB5-0D84-2C9C-FA34144C18B3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EC4326C7-E1A4-3D90-81EC-5D1A5C60D59A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C6FC6C76-BAB4-2551-3073-36CF11CC0E27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E26991DC-5BDD-454B-8092-4B802FB4ED82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A6D87B66-4254-4A66-2917-30E4E8F70DB3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D655A3B4-32C0-397F-3BD3-5B1EBA88C7BD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27680042-289A-189D-B10A-05CA4AF2AFC4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A428639A-DD3B-FE8D-0158-6785BC8644A9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>
                <a:solidFill>
                  <a:srgbClr val="6D6E71"/>
                </a:solidFill>
              </a:rPr>
              <a:t>Match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Ikigai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With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Key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Competencies</a:t>
            </a:r>
            <a:r>
              <a:rPr lang="sv-SE" sz="2400" b="0" dirty="0">
                <a:solidFill>
                  <a:srgbClr val="6D6E71"/>
                </a:solidFill>
              </a:rPr>
              <a:t> In Ecotourism</a:t>
            </a:r>
            <a:endParaRPr lang="sv-SE" sz="2667" b="0" dirty="0">
              <a:solidFill>
                <a:srgbClr val="6D6E71"/>
              </a:solidFill>
            </a:endParaRPr>
          </a:p>
        </p:txBody>
      </p:sp>
      <p:graphicFrame>
        <p:nvGraphicFramePr>
          <p:cNvPr id="9" name="Tabell 8">
            <a:extLst>
              <a:ext uri="{FF2B5EF4-FFF2-40B4-BE49-F238E27FC236}">
                <a16:creationId xmlns:a16="http://schemas.microsoft.com/office/drawing/2014/main" id="{5DA88DAD-E548-1816-2B64-34CFFD9E2F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6367752"/>
              </p:ext>
            </p:extLst>
          </p:nvPr>
        </p:nvGraphicFramePr>
        <p:xfrm>
          <a:off x="511856" y="1700458"/>
          <a:ext cx="11093990" cy="3631233"/>
        </p:xfrm>
        <a:graphic>
          <a:graphicData uri="http://schemas.openxmlformats.org/drawingml/2006/table">
            <a:tbl>
              <a:tblPr firstRow="1" bandRow="1"/>
              <a:tblGrid>
                <a:gridCol w="5546995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5546995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1422400">
                <a:tc>
                  <a:txBody>
                    <a:bodyPr/>
                    <a:lstStyle/>
                    <a:p>
                      <a:pPr marL="0" indent="0" algn="l" rtl="0" fontAlgn="base"/>
                      <a:r>
                        <a:rPr lang="sv-SE" sz="2100" b="1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Entrepreneurial</a:t>
                      </a:r>
                      <a:r>
                        <a:rPr lang="sv-SE" sz="2100" b="1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Potential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: Does my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ikigai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align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with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the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entrepreneurial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mindset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required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to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develop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sustainable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and profitable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ecotourism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ventures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?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indent="0" algn="l" rtl="0" fontAlgn="base"/>
                      <a:r>
                        <a:rPr lang="sv-SE" sz="2100" b="1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Learning and </a:t>
                      </a:r>
                      <a:r>
                        <a:rPr lang="sv-SE" sz="2100" b="1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Growth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: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How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can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I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continue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to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learn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and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improve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in areas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where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I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may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have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gaps in the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competencies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required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for a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career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in </a:t>
                      </a:r>
                      <a:r>
                        <a:rPr lang="sv-SE" sz="2100" b="0" i="0" u="none" strike="noStrik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ecotourism</a:t>
                      </a:r>
                      <a:r>
                        <a:rPr lang="sv-SE" sz="2100" b="0" i="0" u="none" strike="noStrik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?</a:t>
                      </a:r>
                      <a:endParaRPr lang="en-GB" sz="2100" dirty="0">
                        <a:solidFill>
                          <a:srgbClr val="6D6E71"/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2208833"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2" name="Google Shape;895;p81">
            <a:extLst>
              <a:ext uri="{FF2B5EF4-FFF2-40B4-BE49-F238E27FC236}">
                <a16:creationId xmlns:a16="http://schemas.microsoft.com/office/drawing/2014/main" id="{8A9EE788-1F06-79D8-1424-C5E0022508DD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3" name="Google Shape;899;p81">
            <a:extLst>
              <a:ext uri="{FF2B5EF4-FFF2-40B4-BE49-F238E27FC236}">
                <a16:creationId xmlns:a16="http://schemas.microsoft.com/office/drawing/2014/main" id="{C3CBC839-DA7A-FB2A-C92C-4D688A72F93C}"/>
              </a:ext>
            </a:extLst>
          </p:cNvPr>
          <p:cNvSpPr txBox="1"/>
          <p:nvPr/>
        </p:nvSpPr>
        <p:spPr>
          <a:xfrm>
            <a:off x="141005" y="5839118"/>
            <a:ext cx="2403412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W.08</a:t>
            </a:r>
            <a:endParaRPr sz="1868" dirty="0"/>
          </a:p>
        </p:txBody>
      </p:sp>
      <p:sp>
        <p:nvSpPr>
          <p:cNvPr id="4" name="Google Shape;526;p70">
            <a:extLst>
              <a:ext uri="{FF2B5EF4-FFF2-40B4-BE49-F238E27FC236}">
                <a16:creationId xmlns:a16="http://schemas.microsoft.com/office/drawing/2014/main" id="{055F2BA5-CEF9-8828-FC48-5E37ED0C0938}"/>
              </a:ext>
            </a:extLst>
          </p:cNvPr>
          <p:cNvSpPr/>
          <p:nvPr/>
        </p:nvSpPr>
        <p:spPr>
          <a:xfrm>
            <a:off x="1542645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6" name="Google Shape;527;p70">
            <a:extLst>
              <a:ext uri="{FF2B5EF4-FFF2-40B4-BE49-F238E27FC236}">
                <a16:creationId xmlns:a16="http://schemas.microsoft.com/office/drawing/2014/main" id="{41AA70B9-0A13-CE83-962B-CB861D553835}"/>
              </a:ext>
            </a:extLst>
          </p:cNvPr>
          <p:cNvSpPr/>
          <p:nvPr/>
        </p:nvSpPr>
        <p:spPr>
          <a:xfrm>
            <a:off x="1542645" y="123990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</p:spTree>
    <p:extLst>
      <p:ext uri="{BB962C8B-B14F-4D97-AF65-F5344CB8AC3E}">
        <p14:creationId xmlns:p14="http://schemas.microsoft.com/office/powerpoint/2010/main" val="24451830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5" name="Google Shape;895;p81"/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896" name="Google Shape;896;p81"/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401" dirty="0">
              <a:solidFill>
                <a:schemeClr val="lt1"/>
              </a:solidFill>
            </a:endParaRPr>
          </a:p>
        </p:txBody>
      </p:sp>
      <p:sp>
        <p:nvSpPr>
          <p:cNvPr id="899" name="Google Shape;899;p81"/>
          <p:cNvSpPr txBox="1"/>
          <p:nvPr/>
        </p:nvSpPr>
        <p:spPr>
          <a:xfrm>
            <a:off x="141005" y="5839118"/>
            <a:ext cx="2270891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W.09</a:t>
            </a:r>
            <a:endParaRPr sz="1868" dirty="0"/>
          </a:p>
        </p:txBody>
      </p:sp>
      <p:sp>
        <p:nvSpPr>
          <p:cNvPr id="907" name="Google Shape;907;p81"/>
          <p:cNvSpPr txBox="1"/>
          <p:nvPr/>
        </p:nvSpPr>
        <p:spPr>
          <a:xfrm>
            <a:off x="7692827" y="1513772"/>
            <a:ext cx="1335067" cy="42306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r>
              <a:rPr lang="it" sz="2400" b="1" dirty="0">
                <a:solidFill>
                  <a:srgbClr val="FF9933"/>
                </a:solidFill>
                <a:latin typeface="Calibri"/>
                <a:ea typeface="Calibri"/>
                <a:cs typeface="Calibri"/>
                <a:sym typeface="Calibri"/>
              </a:rPr>
              <a:t>Start date:</a:t>
            </a:r>
            <a:endParaRPr sz="2400" b="1" dirty="0">
              <a:solidFill>
                <a:srgbClr val="FF9933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9" name="Google Shape;919;p81"/>
          <p:cNvSpPr/>
          <p:nvPr/>
        </p:nvSpPr>
        <p:spPr>
          <a:xfrm>
            <a:off x="1335315" y="1596576"/>
            <a:ext cx="5540796" cy="689643"/>
          </a:xfrm>
          <a:prstGeom prst="rect">
            <a:avLst/>
          </a:prstGeom>
          <a:noFill/>
          <a:ln w="19050" cap="flat" cmpd="sng">
            <a:solidFill>
              <a:srgbClr val="6D6E7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921" name="Google Shape;921;p81"/>
          <p:cNvSpPr/>
          <p:nvPr/>
        </p:nvSpPr>
        <p:spPr>
          <a:xfrm>
            <a:off x="1316047" y="3538149"/>
            <a:ext cx="5000995" cy="782308"/>
          </a:xfrm>
          <a:prstGeom prst="rect">
            <a:avLst/>
          </a:prstGeom>
          <a:noFill/>
          <a:ln w="19050" cap="flat" cmpd="sng">
            <a:solidFill>
              <a:srgbClr val="6D6E7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grpSp>
        <p:nvGrpSpPr>
          <p:cNvPr id="926" name="Google Shape;926;p81"/>
          <p:cNvGrpSpPr/>
          <p:nvPr/>
        </p:nvGrpSpPr>
        <p:grpSpPr>
          <a:xfrm>
            <a:off x="487180" y="440678"/>
            <a:ext cx="1009043" cy="940105"/>
            <a:chOff x="16392163" y="830616"/>
            <a:chExt cx="989004" cy="921436"/>
          </a:xfrm>
        </p:grpSpPr>
        <p:grpSp>
          <p:nvGrpSpPr>
            <p:cNvPr id="927" name="Google Shape;927;p81"/>
            <p:cNvGrpSpPr/>
            <p:nvPr/>
          </p:nvGrpSpPr>
          <p:grpSpPr>
            <a:xfrm>
              <a:off x="16489549" y="926221"/>
              <a:ext cx="729567" cy="728577"/>
              <a:chOff x="16489549" y="926221"/>
              <a:chExt cx="729567" cy="728577"/>
            </a:xfrm>
          </p:grpSpPr>
          <p:sp>
            <p:nvSpPr>
              <p:cNvPr id="928" name="Google Shape;928;p81"/>
              <p:cNvSpPr/>
              <p:nvPr/>
            </p:nvSpPr>
            <p:spPr>
              <a:xfrm>
                <a:off x="16489549" y="926221"/>
                <a:ext cx="729566" cy="728577"/>
              </a:xfrm>
              <a:custGeom>
                <a:avLst/>
                <a:gdLst/>
                <a:ahLst/>
                <a:cxnLst/>
                <a:rect l="l" t="t" r="r" b="b"/>
                <a:pathLst>
                  <a:path w="729566" h="728577" extrusionOk="0">
                    <a:moveTo>
                      <a:pt x="729567" y="364289"/>
                    </a:moveTo>
                    <a:cubicBezTo>
                      <a:pt x="729567" y="565390"/>
                      <a:pt x="566159" y="728578"/>
                      <a:pt x="364783" y="728578"/>
                    </a:cubicBezTo>
                    <a:cubicBezTo>
                      <a:pt x="163410" y="728578"/>
                      <a:pt x="0" y="565390"/>
                      <a:pt x="0" y="364289"/>
                    </a:cubicBezTo>
                    <a:cubicBezTo>
                      <a:pt x="0" y="163188"/>
                      <a:pt x="163410" y="0"/>
                      <a:pt x="364783" y="0"/>
                    </a:cubicBezTo>
                    <a:cubicBezTo>
                      <a:pt x="566159" y="0"/>
                      <a:pt x="729567" y="163188"/>
                      <a:pt x="729567" y="364289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sz="1868" dirty="0"/>
              </a:p>
            </p:txBody>
          </p:sp>
          <p:sp>
            <p:nvSpPr>
              <p:cNvPr id="929" name="Google Shape;929;p81"/>
              <p:cNvSpPr/>
              <p:nvPr/>
            </p:nvSpPr>
            <p:spPr>
              <a:xfrm>
                <a:off x="16674417" y="926221"/>
                <a:ext cx="363132" cy="728577"/>
              </a:xfrm>
              <a:custGeom>
                <a:avLst/>
                <a:gdLst/>
                <a:ahLst/>
                <a:cxnLst/>
                <a:rect l="l" t="t" r="r" b="b"/>
                <a:pathLst>
                  <a:path w="363132" h="728577" extrusionOk="0">
                    <a:moveTo>
                      <a:pt x="363132" y="364289"/>
                    </a:moveTo>
                    <a:cubicBezTo>
                      <a:pt x="363132" y="565390"/>
                      <a:pt x="282254" y="728578"/>
                      <a:pt x="181567" y="728578"/>
                    </a:cubicBezTo>
                    <a:cubicBezTo>
                      <a:pt x="80879" y="728578"/>
                      <a:pt x="0" y="565390"/>
                      <a:pt x="0" y="364289"/>
                    </a:cubicBezTo>
                    <a:cubicBezTo>
                      <a:pt x="0" y="163188"/>
                      <a:pt x="80879" y="0"/>
                      <a:pt x="181567" y="0"/>
                    </a:cubicBezTo>
                    <a:cubicBezTo>
                      <a:pt x="282254" y="0"/>
                      <a:pt x="363132" y="163188"/>
                      <a:pt x="363132" y="364289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sz="1868" dirty="0"/>
              </a:p>
            </p:txBody>
          </p:sp>
          <p:sp>
            <p:nvSpPr>
              <p:cNvPr id="930" name="Google Shape;930;p81"/>
              <p:cNvSpPr/>
              <p:nvPr/>
            </p:nvSpPr>
            <p:spPr>
              <a:xfrm>
                <a:off x="16581983" y="1048200"/>
                <a:ext cx="544699" cy="60989"/>
              </a:xfrm>
              <a:custGeom>
                <a:avLst/>
                <a:gdLst/>
                <a:ahLst/>
                <a:cxnLst/>
                <a:rect l="l" t="t" r="r" b="b"/>
                <a:pathLst>
                  <a:path w="544699" h="60989" extrusionOk="0">
                    <a:moveTo>
                      <a:pt x="544700" y="0"/>
                    </a:moveTo>
                    <a:cubicBezTo>
                      <a:pt x="478676" y="37912"/>
                      <a:pt x="381290" y="60989"/>
                      <a:pt x="272350" y="60989"/>
                    </a:cubicBezTo>
                    <a:cubicBezTo>
                      <a:pt x="163410" y="60989"/>
                      <a:pt x="67675" y="37912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sz="1868" dirty="0"/>
              </a:p>
            </p:txBody>
          </p:sp>
          <p:sp>
            <p:nvSpPr>
              <p:cNvPr id="931" name="Google Shape;931;p81"/>
              <p:cNvSpPr/>
              <p:nvPr/>
            </p:nvSpPr>
            <p:spPr>
              <a:xfrm>
                <a:off x="16583634" y="1473478"/>
                <a:ext cx="544698" cy="60989"/>
              </a:xfrm>
              <a:custGeom>
                <a:avLst/>
                <a:gdLst/>
                <a:ahLst/>
                <a:cxnLst/>
                <a:rect l="l" t="t" r="r" b="b"/>
                <a:pathLst>
                  <a:path w="544698" h="60989" extrusionOk="0">
                    <a:moveTo>
                      <a:pt x="0" y="60989"/>
                    </a:moveTo>
                    <a:cubicBezTo>
                      <a:pt x="66024" y="23077"/>
                      <a:pt x="163409" y="0"/>
                      <a:pt x="272350" y="0"/>
                    </a:cubicBezTo>
                    <a:cubicBezTo>
                      <a:pt x="381291" y="0"/>
                      <a:pt x="477024" y="23077"/>
                      <a:pt x="544699" y="60989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sz="1868" dirty="0"/>
              </a:p>
            </p:txBody>
          </p:sp>
          <p:sp>
            <p:nvSpPr>
              <p:cNvPr id="932" name="Google Shape;932;p81"/>
              <p:cNvSpPr/>
              <p:nvPr/>
            </p:nvSpPr>
            <p:spPr>
              <a:xfrm>
                <a:off x="16489549" y="1290509"/>
                <a:ext cx="729567" cy="16483"/>
              </a:xfrm>
              <a:custGeom>
                <a:avLst/>
                <a:gdLst/>
                <a:ahLst/>
                <a:cxnLst/>
                <a:rect l="l" t="t" r="r" b="b"/>
                <a:pathLst>
                  <a:path w="729567" h="16483" extrusionOk="0">
                    <a:moveTo>
                      <a:pt x="0" y="0"/>
                    </a:moveTo>
                    <a:lnTo>
                      <a:pt x="729567" y="0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sz="1868" dirty="0"/>
              </a:p>
            </p:txBody>
          </p:sp>
          <p:sp>
            <p:nvSpPr>
              <p:cNvPr id="933" name="Google Shape;933;p81"/>
              <p:cNvSpPr/>
              <p:nvPr/>
            </p:nvSpPr>
            <p:spPr>
              <a:xfrm>
                <a:off x="16854333" y="926221"/>
                <a:ext cx="16506" cy="728577"/>
              </a:xfrm>
              <a:custGeom>
                <a:avLst/>
                <a:gdLst/>
                <a:ahLst/>
                <a:cxnLst/>
                <a:rect l="l" t="t" r="r" b="b"/>
                <a:pathLst>
                  <a:path w="16506" h="728577" extrusionOk="0">
                    <a:moveTo>
                      <a:pt x="0" y="0"/>
                    </a:moveTo>
                    <a:lnTo>
                      <a:pt x="0" y="728578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sz="1868" dirty="0"/>
              </a:p>
            </p:txBody>
          </p:sp>
        </p:grpSp>
        <p:sp>
          <p:nvSpPr>
            <p:cNvPr id="934" name="Google Shape;934;p81"/>
            <p:cNvSpPr/>
            <p:nvPr/>
          </p:nvSpPr>
          <p:spPr>
            <a:xfrm>
              <a:off x="16501104" y="830616"/>
              <a:ext cx="353228" cy="163188"/>
            </a:xfrm>
            <a:custGeom>
              <a:avLst/>
              <a:gdLst/>
              <a:ahLst/>
              <a:cxnLst/>
              <a:rect l="l" t="t" r="r" b="b"/>
              <a:pathLst>
                <a:path w="353228" h="163188" extrusionOk="0">
                  <a:moveTo>
                    <a:pt x="0" y="163188"/>
                  </a:moveTo>
                  <a:cubicBezTo>
                    <a:pt x="84180" y="62638"/>
                    <a:pt x="211277" y="0"/>
                    <a:pt x="353229" y="0"/>
                  </a:cubicBez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dashDot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sz="1868" dirty="0"/>
            </a:p>
          </p:txBody>
        </p:sp>
        <p:sp>
          <p:nvSpPr>
            <p:cNvPr id="935" name="Google Shape;935;p81"/>
            <p:cNvSpPr/>
            <p:nvPr/>
          </p:nvSpPr>
          <p:spPr>
            <a:xfrm>
              <a:off x="16392163" y="993804"/>
              <a:ext cx="924339" cy="758248"/>
            </a:xfrm>
            <a:custGeom>
              <a:avLst/>
              <a:gdLst/>
              <a:ahLst/>
              <a:cxnLst/>
              <a:rect l="l" t="t" r="r" b="b"/>
              <a:pathLst>
                <a:path w="924339" h="758248" extrusionOk="0">
                  <a:moveTo>
                    <a:pt x="924339" y="296706"/>
                  </a:moveTo>
                  <a:cubicBezTo>
                    <a:pt x="924339" y="550554"/>
                    <a:pt x="718013" y="758248"/>
                    <a:pt x="462170" y="758248"/>
                  </a:cubicBezTo>
                  <a:cubicBezTo>
                    <a:pt x="206326" y="758248"/>
                    <a:pt x="0" y="552203"/>
                    <a:pt x="0" y="296706"/>
                  </a:cubicBezTo>
                  <a:cubicBezTo>
                    <a:pt x="0" y="41209"/>
                    <a:pt x="41265" y="80770"/>
                    <a:pt x="108941" y="0"/>
                  </a:cubicBez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sz="1868" dirty="0"/>
            </a:p>
          </p:txBody>
        </p:sp>
        <p:sp>
          <p:nvSpPr>
            <p:cNvPr id="936" name="Google Shape;936;p81"/>
            <p:cNvSpPr/>
            <p:nvPr/>
          </p:nvSpPr>
          <p:spPr>
            <a:xfrm>
              <a:off x="16930260" y="836730"/>
              <a:ext cx="450907" cy="455428"/>
            </a:xfrm>
            <a:custGeom>
              <a:avLst/>
              <a:gdLst/>
              <a:ahLst/>
              <a:cxnLst/>
              <a:rect l="l" t="t" r="r" b="b"/>
              <a:pathLst>
                <a:path w="450907" h="455428" extrusionOk="0">
                  <a:moveTo>
                    <a:pt x="0" y="479"/>
                  </a:moveTo>
                  <a:cubicBezTo>
                    <a:pt x="0" y="479"/>
                    <a:pt x="115542" y="23556"/>
                    <a:pt x="163410" y="193338"/>
                  </a:cubicBezTo>
                  <a:cubicBezTo>
                    <a:pt x="216231" y="384548"/>
                    <a:pt x="288856" y="401032"/>
                    <a:pt x="386242" y="455428"/>
                  </a:cubicBezTo>
                  <a:cubicBezTo>
                    <a:pt x="386242" y="455428"/>
                    <a:pt x="524893" y="305427"/>
                    <a:pt x="396145" y="147183"/>
                  </a:cubicBezTo>
                  <a:cubicBezTo>
                    <a:pt x="318568" y="51578"/>
                    <a:pt x="146904" y="-12708"/>
                    <a:pt x="0" y="2127"/>
                  </a:cubicBezTo>
                  <a:close/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sz="1868" dirty="0"/>
            </a:p>
          </p:txBody>
        </p:sp>
        <p:sp>
          <p:nvSpPr>
            <p:cNvPr id="937" name="Google Shape;937;p81"/>
            <p:cNvSpPr/>
            <p:nvPr/>
          </p:nvSpPr>
          <p:spPr>
            <a:xfrm>
              <a:off x="16930260" y="835560"/>
              <a:ext cx="386242" cy="454949"/>
            </a:xfrm>
            <a:custGeom>
              <a:avLst/>
              <a:gdLst/>
              <a:ahLst/>
              <a:cxnLst/>
              <a:rect l="l" t="t" r="r" b="b"/>
              <a:pathLst>
                <a:path w="386242" h="454949" extrusionOk="0">
                  <a:moveTo>
                    <a:pt x="0" y="0"/>
                  </a:moveTo>
                  <a:cubicBezTo>
                    <a:pt x="219531" y="36264"/>
                    <a:pt x="386242" y="225826"/>
                    <a:pt x="386242" y="454949"/>
                  </a:cubicBez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sz="1868" dirty="0"/>
            </a:p>
          </p:txBody>
        </p:sp>
      </p:grpSp>
      <p:sp>
        <p:nvSpPr>
          <p:cNvPr id="938" name="Google Shape;938;p81"/>
          <p:cNvSpPr/>
          <p:nvPr/>
        </p:nvSpPr>
        <p:spPr>
          <a:xfrm flipV="1">
            <a:off x="1853045" y="373827"/>
            <a:ext cx="9990163" cy="121892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939" name="Google Shape;939;p81"/>
          <p:cNvSpPr txBox="1"/>
          <p:nvPr/>
        </p:nvSpPr>
        <p:spPr>
          <a:xfrm>
            <a:off x="1886466" y="690990"/>
            <a:ext cx="8767213" cy="38002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pPr>
              <a:lnSpc>
                <a:spcPct val="58823"/>
              </a:lnSpc>
            </a:pPr>
            <a:r>
              <a:rPr lang="sv-SE" sz="3200" b="1" dirty="0" err="1">
                <a:solidFill>
                  <a:srgbClr val="FF9933"/>
                </a:solidFill>
                <a:latin typeface="Calibri"/>
                <a:ea typeface="Calibri"/>
                <a:cs typeface="Calibri"/>
                <a:sym typeface="Calibri"/>
              </a:rPr>
              <a:t>Worksheet</a:t>
            </a:r>
            <a:r>
              <a:rPr lang="sv-SE" sz="3200" b="1" dirty="0">
                <a:solidFill>
                  <a:srgbClr val="FF9933"/>
                </a:solidFill>
                <a:latin typeface="Calibri"/>
                <a:ea typeface="Calibri"/>
                <a:cs typeface="Calibri"/>
                <a:sym typeface="Calibri"/>
              </a:rPr>
              <a:t>: </a:t>
            </a:r>
            <a:r>
              <a:rPr lang="it" sz="2400" dirty="0">
                <a:solidFill>
                  <a:srgbClr val="6D6E71"/>
                </a:solidFill>
                <a:latin typeface="Calibri" panose="020F0502020204030204" pitchFamily="34" charset="0"/>
                <a:ea typeface="Calibri"/>
                <a:cs typeface="Calibri" panose="020F0502020204030204" pitchFamily="34" charset="0"/>
                <a:sym typeface="Calibri"/>
              </a:rPr>
              <a:t>Create Your Personal Development Plan</a:t>
            </a:r>
            <a:endParaRPr lang="sv-SE" sz="2400" dirty="0">
              <a:solidFill>
                <a:srgbClr val="6D6E7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940" name="Google Shape;940;p81"/>
          <p:cNvSpPr/>
          <p:nvPr/>
        </p:nvSpPr>
        <p:spPr>
          <a:xfrm flipV="1">
            <a:off x="1879976" y="1061016"/>
            <a:ext cx="9963233" cy="121563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2" name="Google Shape;921;p81">
            <a:extLst>
              <a:ext uri="{FF2B5EF4-FFF2-40B4-BE49-F238E27FC236}">
                <a16:creationId xmlns:a16="http://schemas.microsoft.com/office/drawing/2014/main" id="{D3D56D33-E079-23E4-6DBB-57429C16A1F8}"/>
              </a:ext>
            </a:extLst>
          </p:cNvPr>
          <p:cNvSpPr/>
          <p:nvPr/>
        </p:nvSpPr>
        <p:spPr>
          <a:xfrm>
            <a:off x="1316050" y="2551757"/>
            <a:ext cx="5000996" cy="782308"/>
          </a:xfrm>
          <a:prstGeom prst="rect">
            <a:avLst/>
          </a:prstGeom>
          <a:noFill/>
          <a:ln w="19050" cap="flat" cmpd="sng">
            <a:solidFill>
              <a:srgbClr val="6D6E7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3" name="Google Shape;921;p81">
            <a:extLst>
              <a:ext uri="{FF2B5EF4-FFF2-40B4-BE49-F238E27FC236}">
                <a16:creationId xmlns:a16="http://schemas.microsoft.com/office/drawing/2014/main" id="{678295AA-2F45-0582-AE63-32D0671A9F25}"/>
              </a:ext>
            </a:extLst>
          </p:cNvPr>
          <p:cNvSpPr/>
          <p:nvPr/>
        </p:nvSpPr>
        <p:spPr>
          <a:xfrm>
            <a:off x="1316049" y="4526309"/>
            <a:ext cx="5000993" cy="782308"/>
          </a:xfrm>
          <a:prstGeom prst="rect">
            <a:avLst/>
          </a:prstGeom>
          <a:noFill/>
          <a:ln w="19050" cap="flat" cmpd="sng">
            <a:solidFill>
              <a:srgbClr val="6D6E7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4" name="Google Shape;924;p81">
            <a:extLst>
              <a:ext uri="{FF2B5EF4-FFF2-40B4-BE49-F238E27FC236}">
                <a16:creationId xmlns:a16="http://schemas.microsoft.com/office/drawing/2014/main" id="{2DCEB01F-24DA-FFCB-6140-BA9EE7D73F3B}"/>
              </a:ext>
            </a:extLst>
          </p:cNvPr>
          <p:cNvSpPr txBox="1"/>
          <p:nvPr/>
        </p:nvSpPr>
        <p:spPr>
          <a:xfrm>
            <a:off x="1424414" y="1462598"/>
            <a:ext cx="3231457" cy="261255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pPr>
              <a:lnSpc>
                <a:spcPct val="84444"/>
              </a:lnSpc>
            </a:pPr>
            <a:r>
              <a:rPr lang="sv-SE" sz="1200" b="1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Objectives</a:t>
            </a:r>
            <a:r>
              <a:rPr lang="sv-SE" sz="1200" b="1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: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What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do I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want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to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learn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or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become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?</a:t>
            </a:r>
            <a:endParaRPr sz="1200" dirty="0">
              <a:solidFill>
                <a:srgbClr val="6D6E7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5" name="Google Shape;925;p81"/>
          <p:cNvSpPr txBox="1"/>
          <p:nvPr/>
        </p:nvSpPr>
        <p:spPr>
          <a:xfrm>
            <a:off x="1424412" y="3365435"/>
            <a:ext cx="2994165" cy="31564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pPr>
              <a:lnSpc>
                <a:spcPct val="84444"/>
              </a:lnSpc>
            </a:pPr>
            <a:r>
              <a:rPr lang="sv-SE" sz="1200" b="1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Criteria</a:t>
            </a:r>
            <a:r>
              <a:rPr lang="sv-SE" sz="1200" b="1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: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how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will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I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know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I´ve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achieved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this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?</a:t>
            </a:r>
            <a:endParaRPr sz="1868" dirty="0"/>
          </a:p>
        </p:txBody>
      </p:sp>
      <p:sp>
        <p:nvSpPr>
          <p:cNvPr id="924" name="Google Shape;924;p81"/>
          <p:cNvSpPr txBox="1"/>
          <p:nvPr/>
        </p:nvSpPr>
        <p:spPr>
          <a:xfrm>
            <a:off x="1424413" y="2420703"/>
            <a:ext cx="2936887" cy="261255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pPr>
              <a:lnSpc>
                <a:spcPct val="84444"/>
              </a:lnSpc>
            </a:pPr>
            <a:r>
              <a:rPr lang="sv-SE" sz="1200" b="1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Actions: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what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do I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have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to do to get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there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?</a:t>
            </a:r>
            <a:endParaRPr sz="1200" dirty="0">
              <a:solidFill>
                <a:srgbClr val="6D6E7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" name="Google Shape;925;p81">
            <a:extLst>
              <a:ext uri="{FF2B5EF4-FFF2-40B4-BE49-F238E27FC236}">
                <a16:creationId xmlns:a16="http://schemas.microsoft.com/office/drawing/2014/main" id="{FE9EC474-E938-136A-31AB-0F79A1729C5E}"/>
              </a:ext>
            </a:extLst>
          </p:cNvPr>
          <p:cNvSpPr txBox="1"/>
          <p:nvPr/>
        </p:nvSpPr>
        <p:spPr>
          <a:xfrm>
            <a:off x="1456587" y="4388831"/>
            <a:ext cx="2781859" cy="31564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pPr>
              <a:lnSpc>
                <a:spcPct val="84444"/>
              </a:lnSpc>
            </a:pPr>
            <a:r>
              <a:rPr lang="sv-SE" sz="1200" b="1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Resources: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what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resources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will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I access? </a:t>
            </a:r>
            <a:endParaRPr sz="1868" dirty="0"/>
          </a:p>
        </p:txBody>
      </p:sp>
      <p:sp>
        <p:nvSpPr>
          <p:cNvPr id="12" name="Google Shape;921;p81">
            <a:extLst>
              <a:ext uri="{FF2B5EF4-FFF2-40B4-BE49-F238E27FC236}">
                <a16:creationId xmlns:a16="http://schemas.microsoft.com/office/drawing/2014/main" id="{F0220B99-FD0E-13B7-4FE1-C8146AAA9144}"/>
              </a:ext>
            </a:extLst>
          </p:cNvPr>
          <p:cNvSpPr/>
          <p:nvPr/>
        </p:nvSpPr>
        <p:spPr>
          <a:xfrm>
            <a:off x="6876111" y="3537590"/>
            <a:ext cx="5000995" cy="782308"/>
          </a:xfrm>
          <a:prstGeom prst="rect">
            <a:avLst/>
          </a:prstGeom>
          <a:noFill/>
          <a:ln w="19050" cap="flat" cmpd="sng">
            <a:solidFill>
              <a:srgbClr val="6D6E7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13" name="Google Shape;921;p81">
            <a:extLst>
              <a:ext uri="{FF2B5EF4-FFF2-40B4-BE49-F238E27FC236}">
                <a16:creationId xmlns:a16="http://schemas.microsoft.com/office/drawing/2014/main" id="{65C10AAA-5BAF-1DCD-F9A5-AEA7562A8803}"/>
              </a:ext>
            </a:extLst>
          </p:cNvPr>
          <p:cNvSpPr/>
          <p:nvPr/>
        </p:nvSpPr>
        <p:spPr>
          <a:xfrm>
            <a:off x="6876114" y="2551198"/>
            <a:ext cx="5000996" cy="782308"/>
          </a:xfrm>
          <a:prstGeom prst="rect">
            <a:avLst/>
          </a:prstGeom>
          <a:noFill/>
          <a:ln w="19050" cap="flat" cmpd="sng">
            <a:solidFill>
              <a:srgbClr val="6D6E7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14" name="Google Shape;921;p81">
            <a:extLst>
              <a:ext uri="{FF2B5EF4-FFF2-40B4-BE49-F238E27FC236}">
                <a16:creationId xmlns:a16="http://schemas.microsoft.com/office/drawing/2014/main" id="{D9C9443F-8741-5C53-5E88-9ED3C35F36C8}"/>
              </a:ext>
            </a:extLst>
          </p:cNvPr>
          <p:cNvSpPr/>
          <p:nvPr/>
        </p:nvSpPr>
        <p:spPr>
          <a:xfrm>
            <a:off x="6876113" y="4525750"/>
            <a:ext cx="5000993" cy="782308"/>
          </a:xfrm>
          <a:prstGeom prst="rect">
            <a:avLst/>
          </a:prstGeom>
          <a:noFill/>
          <a:ln w="19050" cap="flat" cmpd="sng">
            <a:solidFill>
              <a:srgbClr val="6D6E7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15" name="Google Shape;925;p81">
            <a:extLst>
              <a:ext uri="{FF2B5EF4-FFF2-40B4-BE49-F238E27FC236}">
                <a16:creationId xmlns:a16="http://schemas.microsoft.com/office/drawing/2014/main" id="{A59A847A-BC55-FD5B-94CE-695A4C3604C9}"/>
              </a:ext>
            </a:extLst>
          </p:cNvPr>
          <p:cNvSpPr txBox="1"/>
          <p:nvPr/>
        </p:nvSpPr>
        <p:spPr>
          <a:xfrm>
            <a:off x="6979715" y="3364876"/>
            <a:ext cx="2397487" cy="31564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pPr>
              <a:lnSpc>
                <a:spcPct val="84444"/>
              </a:lnSpc>
            </a:pPr>
            <a:r>
              <a:rPr lang="sv-SE" sz="1200" b="1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Support: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what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support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will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I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have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? </a:t>
            </a:r>
            <a:endParaRPr sz="1868" dirty="0"/>
          </a:p>
        </p:txBody>
      </p:sp>
      <p:sp>
        <p:nvSpPr>
          <p:cNvPr id="16" name="Google Shape;924;p81">
            <a:extLst>
              <a:ext uri="{FF2B5EF4-FFF2-40B4-BE49-F238E27FC236}">
                <a16:creationId xmlns:a16="http://schemas.microsoft.com/office/drawing/2014/main" id="{A496CD19-B51B-0B21-D900-257360CD4BC7}"/>
              </a:ext>
            </a:extLst>
          </p:cNvPr>
          <p:cNvSpPr txBox="1"/>
          <p:nvPr/>
        </p:nvSpPr>
        <p:spPr>
          <a:xfrm>
            <a:off x="6979715" y="2420145"/>
            <a:ext cx="3673964" cy="261255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pPr>
              <a:lnSpc>
                <a:spcPct val="84444"/>
              </a:lnSpc>
            </a:pPr>
            <a:r>
              <a:rPr lang="sv-SE" sz="1200" b="1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Obstacles</a:t>
            </a:r>
            <a:r>
              <a:rPr lang="sv-SE" sz="1200" b="1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: </a:t>
            </a:r>
            <a:r>
              <a:rPr lang="sv-SE" sz="1200" b="1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hat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might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get in the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way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of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achieving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this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?</a:t>
            </a:r>
            <a:endParaRPr sz="1200" dirty="0">
              <a:solidFill>
                <a:srgbClr val="6D6E7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7" name="Google Shape;925;p81">
            <a:extLst>
              <a:ext uri="{FF2B5EF4-FFF2-40B4-BE49-F238E27FC236}">
                <a16:creationId xmlns:a16="http://schemas.microsoft.com/office/drawing/2014/main" id="{1A3624FA-F250-59F9-C30E-E94F626B76DC}"/>
              </a:ext>
            </a:extLst>
          </p:cNvPr>
          <p:cNvSpPr txBox="1"/>
          <p:nvPr/>
        </p:nvSpPr>
        <p:spPr>
          <a:xfrm>
            <a:off x="6979717" y="4387339"/>
            <a:ext cx="1628327" cy="31564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pPr>
              <a:lnSpc>
                <a:spcPct val="84444"/>
              </a:lnSpc>
            </a:pPr>
            <a:r>
              <a:rPr lang="sv-SE" sz="1200" b="1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Review: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how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sv-SE" sz="1200" dirty="0" err="1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did</a:t>
            </a:r>
            <a:r>
              <a:rPr lang="sv-SE" sz="1200" dirty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rPr>
              <a:t> I do?</a:t>
            </a:r>
            <a:endParaRPr sz="1868" dirty="0"/>
          </a:p>
        </p:txBody>
      </p:sp>
      <p:sp>
        <p:nvSpPr>
          <p:cNvPr id="18" name="Google Shape;921;p81">
            <a:extLst>
              <a:ext uri="{FF2B5EF4-FFF2-40B4-BE49-F238E27FC236}">
                <a16:creationId xmlns:a16="http://schemas.microsoft.com/office/drawing/2014/main" id="{B106EF14-A239-A4F0-4BA1-27B5F92D5FBE}"/>
              </a:ext>
            </a:extLst>
          </p:cNvPr>
          <p:cNvSpPr/>
          <p:nvPr/>
        </p:nvSpPr>
        <p:spPr>
          <a:xfrm>
            <a:off x="9027895" y="1593225"/>
            <a:ext cx="2815315" cy="261256"/>
          </a:xfrm>
          <a:prstGeom prst="rect">
            <a:avLst/>
          </a:prstGeom>
          <a:noFill/>
          <a:ln w="19050" cap="flat" cmpd="sng">
            <a:solidFill>
              <a:srgbClr val="6D6E7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20" name="Google Shape;921;p81">
            <a:extLst>
              <a:ext uri="{FF2B5EF4-FFF2-40B4-BE49-F238E27FC236}">
                <a16:creationId xmlns:a16="http://schemas.microsoft.com/office/drawing/2014/main" id="{4205EEF1-EC05-6908-E13F-E639FEB017AD}"/>
              </a:ext>
            </a:extLst>
          </p:cNvPr>
          <p:cNvSpPr/>
          <p:nvPr/>
        </p:nvSpPr>
        <p:spPr>
          <a:xfrm>
            <a:off x="9027893" y="1999359"/>
            <a:ext cx="2815315" cy="261256"/>
          </a:xfrm>
          <a:prstGeom prst="rect">
            <a:avLst/>
          </a:prstGeom>
          <a:noFill/>
          <a:ln w="19050" cap="flat" cmpd="sng">
            <a:solidFill>
              <a:srgbClr val="6D6E7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21" name="Google Shape;907;p81">
            <a:extLst>
              <a:ext uri="{FF2B5EF4-FFF2-40B4-BE49-F238E27FC236}">
                <a16:creationId xmlns:a16="http://schemas.microsoft.com/office/drawing/2014/main" id="{F02353E4-C336-A192-A2C6-7F562677B45A}"/>
              </a:ext>
            </a:extLst>
          </p:cNvPr>
          <p:cNvSpPr txBox="1"/>
          <p:nvPr/>
        </p:nvSpPr>
        <p:spPr>
          <a:xfrm>
            <a:off x="7692827" y="1948257"/>
            <a:ext cx="1335067" cy="42306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Autofit/>
          </a:bodyPr>
          <a:lstStyle/>
          <a:p>
            <a:r>
              <a:rPr lang="it" sz="2400" b="1" dirty="0">
                <a:solidFill>
                  <a:srgbClr val="FF9933"/>
                </a:solidFill>
                <a:latin typeface="Calibri"/>
                <a:ea typeface="Calibri"/>
                <a:cs typeface="Calibri"/>
                <a:sym typeface="Calibri"/>
              </a:rPr>
              <a:t>End date:</a:t>
            </a:r>
            <a:endParaRPr sz="2400" b="1" dirty="0">
              <a:solidFill>
                <a:srgbClr val="FF9933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CD6B998E-A640-E8DF-E077-873E177AFE9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87EC717B-F3A5-C0B0-59EB-86DF1981A0C3}"/>
              </a:ext>
            </a:extLst>
          </p:cNvPr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531689BD-3393-4E6E-192E-FFFDC42558F6}"/>
              </a:ext>
            </a:extLst>
          </p:cNvPr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E12BB325-952C-A72E-1E5F-0170E71809D3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FB6E04CD-088C-AD20-7C92-BC4A66564CAF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15637934-80B9-BD42-2B9E-931F4B95EAC5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FC5401D8-78AA-942D-3C17-59ABC2595AAA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642EB01D-D537-DA90-1459-7DD2B9F1271B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7C23981B-F87E-E6CE-1756-5726DF2039F9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3A60747E-BD7F-36E5-0BA1-33ADE0529668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6BC97CA5-4931-E977-9DE8-B1175AF0C211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2D07E168-662A-FA81-6CFA-ED3462F8580C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FF0B35E3-2B20-A1F6-B430-31E58B89B880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7703D112-7D5E-E7D7-1F4A-B9A45B9ECACD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ECE77E54-3281-B914-5052-E3860A1D22E3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B12E1F01-3A04-4DF1-4B5A-089C35CC7A34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E0D70AB2-F944-A620-2503-0154BCBD493B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0F3ADE7C-791F-0309-6C68-59A68418F225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CB83611F-9A5C-CE7F-3177-308A107CEB1F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Create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Personal </a:t>
            </a:r>
            <a:r>
              <a:rPr lang="sv-SE" sz="2400" b="0" dirty="0" err="1">
                <a:solidFill>
                  <a:srgbClr val="6D6E71"/>
                </a:solidFill>
              </a:rPr>
              <a:t>Development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Cycle</a:t>
            </a:r>
            <a:r>
              <a:rPr lang="sv-SE" sz="2400" b="0" dirty="0">
                <a:solidFill>
                  <a:srgbClr val="6D6E71"/>
                </a:solidFill>
              </a:rPr>
              <a:t> (1)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4F0F6C92-1B82-ACA0-721D-E3B39E1BB8C0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5E2F4501-C99D-6C30-3F97-A4619BD241E3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2D09EB13-5939-D150-1E09-91327074CEE0}"/>
              </a:ext>
            </a:extLst>
          </p:cNvPr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73E370AE-98A2-7BAD-0947-353E4C6AE5F3}"/>
              </a:ext>
            </a:extLst>
          </p:cNvPr>
          <p:cNvSpPr txBox="1"/>
          <p:nvPr/>
        </p:nvSpPr>
        <p:spPr>
          <a:xfrm>
            <a:off x="141006" y="5839119"/>
            <a:ext cx="200584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 fontScale="92500"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cs typeface="Calibri"/>
                <a:sym typeface="Calibri"/>
              </a:rPr>
              <a:t>W.10</a:t>
            </a:r>
            <a:endParaRPr sz="1868" dirty="0"/>
          </a:p>
        </p:txBody>
      </p:sp>
      <p:sp>
        <p:nvSpPr>
          <p:cNvPr id="7" name="textruta 6">
            <a:extLst>
              <a:ext uri="{FF2B5EF4-FFF2-40B4-BE49-F238E27FC236}">
                <a16:creationId xmlns:a16="http://schemas.microsoft.com/office/drawing/2014/main" id="{C83946CF-CCBC-A139-7AC3-DDF4ADF4B7E4}"/>
              </a:ext>
            </a:extLst>
          </p:cNvPr>
          <p:cNvSpPr txBox="1"/>
          <p:nvPr/>
        </p:nvSpPr>
        <p:spPr>
          <a:xfrm>
            <a:off x="2002420" y="1194656"/>
            <a:ext cx="224308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v-SE" b="1" dirty="0">
                <a:solidFill>
                  <a:srgbClr val="6D6E71"/>
                </a:solidFill>
              </a:rPr>
              <a:t>1. Self-</a:t>
            </a:r>
            <a:r>
              <a:rPr lang="sv-SE" b="1" dirty="0" err="1">
                <a:solidFill>
                  <a:srgbClr val="6D6E71"/>
                </a:solidFill>
              </a:rPr>
              <a:t>Evaluation</a:t>
            </a:r>
            <a:r>
              <a:rPr lang="sv-SE" b="1" dirty="0">
                <a:solidFill>
                  <a:srgbClr val="6D6E71"/>
                </a:solidFill>
              </a:rPr>
              <a:t>:</a:t>
            </a:r>
            <a:endParaRPr lang="sv-SE" sz="2000" dirty="0">
              <a:solidFill>
                <a:srgbClr val="6D6E71"/>
              </a:solidFill>
            </a:endParaRPr>
          </a:p>
          <a:p>
            <a:endParaRPr lang="en-GB" sz="1400" dirty="0"/>
          </a:p>
        </p:txBody>
      </p:sp>
      <p:graphicFrame>
        <p:nvGraphicFramePr>
          <p:cNvPr id="10" name="Tabell 9">
            <a:extLst>
              <a:ext uri="{FF2B5EF4-FFF2-40B4-BE49-F238E27FC236}">
                <a16:creationId xmlns:a16="http://schemas.microsoft.com/office/drawing/2014/main" id="{7DBFE2DE-6CCF-EE9C-98AB-0ED51552E8E4}"/>
              </a:ext>
            </a:extLst>
          </p:cNvPr>
          <p:cNvGraphicFramePr>
            <a:graphicFrameLocks noGrp="1"/>
          </p:cNvGraphicFramePr>
          <p:nvPr/>
        </p:nvGraphicFramePr>
        <p:xfrm>
          <a:off x="2045057" y="1658980"/>
          <a:ext cx="8272592" cy="368288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107237">
                  <a:extLst>
                    <a:ext uri="{9D8B030D-6E8A-4147-A177-3AD203B41FA5}">
                      <a16:colId xmlns:a16="http://schemas.microsoft.com/office/drawing/2014/main" val="24305698"/>
                    </a:ext>
                  </a:extLst>
                </a:gridCol>
                <a:gridCol w="4165355">
                  <a:extLst>
                    <a:ext uri="{9D8B030D-6E8A-4147-A177-3AD203B41FA5}">
                      <a16:colId xmlns:a16="http://schemas.microsoft.com/office/drawing/2014/main" val="2333170779"/>
                    </a:ext>
                  </a:extLst>
                </a:gridCol>
              </a:tblGrid>
              <a:tr h="1841443">
                <a:tc>
                  <a:txBody>
                    <a:bodyPr/>
                    <a:lstStyle/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51345566"/>
                  </a:ext>
                </a:extLst>
              </a:tr>
              <a:tr h="1841443">
                <a:tc>
                  <a:txBody>
                    <a:bodyPr/>
                    <a:lstStyle/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69650922"/>
                  </a:ext>
                </a:extLst>
              </a:tr>
            </a:tbl>
          </a:graphicData>
        </a:graphic>
      </p:graphicFrame>
      <p:sp>
        <p:nvSpPr>
          <p:cNvPr id="12" name="Rektangel med rundade hörn 11">
            <a:extLst>
              <a:ext uri="{FF2B5EF4-FFF2-40B4-BE49-F238E27FC236}">
                <a16:creationId xmlns:a16="http://schemas.microsoft.com/office/drawing/2014/main" id="{BEE30DD1-FD0B-7AD3-DD15-FC88D1B3868A}"/>
              </a:ext>
            </a:extLst>
          </p:cNvPr>
          <p:cNvSpPr/>
          <p:nvPr/>
        </p:nvSpPr>
        <p:spPr>
          <a:xfrm>
            <a:off x="2045057" y="1658980"/>
            <a:ext cx="4093580" cy="1815285"/>
          </a:xfrm>
          <a:prstGeom prst="roundRect">
            <a:avLst/>
          </a:prstGeom>
          <a:solidFill>
            <a:schemeClr val="accent4">
              <a:lumMod val="20000"/>
              <a:lumOff val="80000"/>
              <a:alpha val="39925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400" dirty="0"/>
          </a:p>
        </p:txBody>
      </p:sp>
      <p:sp>
        <p:nvSpPr>
          <p:cNvPr id="13" name="Rektangel med rundade hörn 12">
            <a:extLst>
              <a:ext uri="{FF2B5EF4-FFF2-40B4-BE49-F238E27FC236}">
                <a16:creationId xmlns:a16="http://schemas.microsoft.com/office/drawing/2014/main" id="{6016ABBF-777B-7409-E3A8-C3A6D73F7E46}"/>
              </a:ext>
            </a:extLst>
          </p:cNvPr>
          <p:cNvSpPr/>
          <p:nvPr/>
        </p:nvSpPr>
        <p:spPr>
          <a:xfrm>
            <a:off x="6181273" y="1691934"/>
            <a:ext cx="4195535" cy="1815285"/>
          </a:xfrm>
          <a:prstGeom prst="roundRect">
            <a:avLst/>
          </a:prstGeom>
          <a:solidFill>
            <a:schemeClr val="accent5">
              <a:lumMod val="20000"/>
              <a:lumOff val="80000"/>
              <a:alpha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400"/>
          </a:p>
        </p:txBody>
      </p:sp>
      <p:sp>
        <p:nvSpPr>
          <p:cNvPr id="14" name="Rektangel med rundade hörn 13">
            <a:extLst>
              <a:ext uri="{FF2B5EF4-FFF2-40B4-BE49-F238E27FC236}">
                <a16:creationId xmlns:a16="http://schemas.microsoft.com/office/drawing/2014/main" id="{520B15DD-1CC4-C3D8-2FA3-FE6154C27BA4}"/>
              </a:ext>
            </a:extLst>
          </p:cNvPr>
          <p:cNvSpPr/>
          <p:nvPr/>
        </p:nvSpPr>
        <p:spPr>
          <a:xfrm>
            <a:off x="2087693" y="3500422"/>
            <a:ext cx="4008308" cy="1909031"/>
          </a:xfrm>
          <a:prstGeom prst="roundRect">
            <a:avLst/>
          </a:prstGeom>
          <a:solidFill>
            <a:schemeClr val="accent2">
              <a:lumMod val="20000"/>
              <a:lumOff val="80000"/>
              <a:alpha val="40075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400"/>
          </a:p>
        </p:txBody>
      </p:sp>
      <p:sp>
        <p:nvSpPr>
          <p:cNvPr id="15" name="Rektangel med rundade hörn 14">
            <a:extLst>
              <a:ext uri="{FF2B5EF4-FFF2-40B4-BE49-F238E27FC236}">
                <a16:creationId xmlns:a16="http://schemas.microsoft.com/office/drawing/2014/main" id="{571E3189-A633-7CB3-70CC-5C2BC67C1EC4}"/>
              </a:ext>
            </a:extLst>
          </p:cNvPr>
          <p:cNvSpPr/>
          <p:nvPr/>
        </p:nvSpPr>
        <p:spPr>
          <a:xfrm>
            <a:off x="6155161" y="3507219"/>
            <a:ext cx="4238169" cy="1875347"/>
          </a:xfrm>
          <a:prstGeom prst="roundRect">
            <a:avLst/>
          </a:prstGeom>
          <a:solidFill>
            <a:schemeClr val="accent6">
              <a:lumMod val="20000"/>
              <a:lumOff val="80000"/>
              <a:alpha val="40338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400"/>
          </a:p>
        </p:txBody>
      </p:sp>
      <p:sp>
        <p:nvSpPr>
          <p:cNvPr id="16" name="textruta 15">
            <a:extLst>
              <a:ext uri="{FF2B5EF4-FFF2-40B4-BE49-F238E27FC236}">
                <a16:creationId xmlns:a16="http://schemas.microsoft.com/office/drawing/2014/main" id="{13E1F9DA-26E0-D5A7-C5F8-504AE4D495FC}"/>
              </a:ext>
            </a:extLst>
          </p:cNvPr>
          <p:cNvSpPr txBox="1"/>
          <p:nvPr/>
        </p:nvSpPr>
        <p:spPr>
          <a:xfrm>
            <a:off x="2146853" y="1691933"/>
            <a:ext cx="388983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sv-SE" sz="1400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My </a:t>
            </a:r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strengths</a:t>
            </a:r>
            <a:r>
              <a:rPr lang="sv-SE" sz="1400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and </a:t>
            </a:r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weaknesses</a:t>
            </a:r>
            <a:endParaRPr lang="en-GB" sz="1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n-GB" sz="1400" dirty="0"/>
          </a:p>
        </p:txBody>
      </p:sp>
      <p:sp>
        <p:nvSpPr>
          <p:cNvPr id="17" name="textruta 16">
            <a:extLst>
              <a:ext uri="{FF2B5EF4-FFF2-40B4-BE49-F238E27FC236}">
                <a16:creationId xmlns:a16="http://schemas.microsoft.com/office/drawing/2014/main" id="{C940EEB9-2690-56EF-5471-06E3E1D40BE3}"/>
              </a:ext>
            </a:extLst>
          </p:cNvPr>
          <p:cNvSpPr txBox="1"/>
          <p:nvPr/>
        </p:nvSpPr>
        <p:spPr>
          <a:xfrm>
            <a:off x="6329329" y="1731392"/>
            <a:ext cx="388983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sv-SE" sz="1400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My my </a:t>
            </a:r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core</a:t>
            </a:r>
            <a:r>
              <a:rPr lang="sv-SE" sz="1400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values</a:t>
            </a:r>
            <a:r>
              <a:rPr lang="sv-SE" sz="1400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and </a:t>
            </a:r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beliefs</a:t>
            </a:r>
            <a:endParaRPr lang="en-GB" sz="14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8" name="textruta 17">
            <a:extLst>
              <a:ext uri="{FF2B5EF4-FFF2-40B4-BE49-F238E27FC236}">
                <a16:creationId xmlns:a16="http://schemas.microsoft.com/office/drawing/2014/main" id="{E52B8446-E4E9-4904-C700-160C520CF1AC}"/>
              </a:ext>
            </a:extLst>
          </p:cNvPr>
          <p:cNvSpPr txBox="1"/>
          <p:nvPr/>
        </p:nvSpPr>
        <p:spPr>
          <a:xfrm>
            <a:off x="2278386" y="3509698"/>
            <a:ext cx="388983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v-SE" sz="1400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My long-term aspirations and </a:t>
            </a:r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goals</a:t>
            </a:r>
            <a:endParaRPr lang="en-GB" sz="14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19" name="textruta 18">
            <a:extLst>
              <a:ext uri="{FF2B5EF4-FFF2-40B4-BE49-F238E27FC236}">
                <a16:creationId xmlns:a16="http://schemas.microsoft.com/office/drawing/2014/main" id="{E01CF152-586E-3DEB-8503-9ED6C24506DC}"/>
              </a:ext>
            </a:extLst>
          </p:cNvPr>
          <p:cNvSpPr txBox="1"/>
          <p:nvPr/>
        </p:nvSpPr>
        <p:spPr>
          <a:xfrm>
            <a:off x="6503498" y="3529198"/>
            <a:ext cx="388983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What</a:t>
            </a:r>
            <a:r>
              <a:rPr lang="sv-SE" sz="1400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I </a:t>
            </a:r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want</a:t>
            </a:r>
            <a:r>
              <a:rPr lang="sv-SE" sz="1400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to </a:t>
            </a:r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improve</a:t>
            </a:r>
            <a:r>
              <a:rPr lang="sv-SE" sz="1400" dirty="0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or </a:t>
            </a:r>
            <a:r>
              <a:rPr lang="sv-SE" sz="1400" dirty="0" err="1">
                <a:solidFill>
                  <a:srgbClr val="6D6E7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develop</a:t>
            </a:r>
            <a:endParaRPr lang="en-GB" sz="14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2012955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5F661E18-44CA-4634-F674-8EC0933085B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6DE1C718-5A24-DD3C-F75B-D3BBC93DCAC8}"/>
              </a:ext>
            </a:extLst>
          </p:cNvPr>
          <p:cNvSpPr/>
          <p:nvPr/>
        </p:nvSpPr>
        <p:spPr>
          <a:xfrm rot="-5400000">
            <a:off x="260080" y="22420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BF2D7650-CFB0-AF41-48EA-CF2E67F00047}"/>
              </a:ext>
            </a:extLst>
          </p:cNvPr>
          <p:cNvGrpSpPr/>
          <p:nvPr/>
        </p:nvGrpSpPr>
        <p:grpSpPr>
          <a:xfrm>
            <a:off x="424028" y="337851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B88178A3-2A35-2E2A-9E03-05D83163B81A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88A1641A-C7F5-60A6-2040-0EFD5DE260BC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1B0E8879-D923-5F76-3781-A79896AB1B80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D9B17717-E4A2-9408-32C8-3559D635CEA8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0BFE2314-C755-6017-BA5B-82C8FBF98FC0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EE484095-2E3B-70E5-E193-E4F98182A35B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EE745415-D1CD-CCDF-0ABC-7A5FFB641022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73773BF2-50A1-D609-4235-A0B1607B1FAA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B0E73F6B-F7A3-31C2-06EB-843009317A7A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CB58E66B-7007-673E-054B-D7EAF0DDF614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CDF98CD9-1296-D74B-A6CA-77FBEE9A787A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51D91AD0-31E3-5DC4-7709-D4DB33FCB878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992705CD-31FC-0FEB-A193-EBA05811A1DD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321E39C4-D47F-86D9-275A-7429B0BA8476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13453767-21AD-32E8-1F8C-45EA41117B08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5" name="Google Shape;529;p70">
            <a:extLst>
              <a:ext uri="{FF2B5EF4-FFF2-40B4-BE49-F238E27FC236}">
                <a16:creationId xmlns:a16="http://schemas.microsoft.com/office/drawing/2014/main" id="{F75C3B09-969E-01F8-0DBC-4D6F38E07586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8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Create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Your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Own</a:t>
            </a:r>
            <a:r>
              <a:rPr lang="sv-SE" sz="2400" b="0" dirty="0">
                <a:solidFill>
                  <a:srgbClr val="6D6E71"/>
                </a:solidFill>
              </a:rPr>
              <a:t> Personal </a:t>
            </a:r>
            <a:r>
              <a:rPr lang="sv-SE" sz="2400" b="0" dirty="0" err="1">
                <a:solidFill>
                  <a:srgbClr val="6D6E71"/>
                </a:solidFill>
              </a:rPr>
              <a:t>Development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Cycle</a:t>
            </a:r>
            <a:r>
              <a:rPr lang="sv-SE" sz="2400" b="0" dirty="0">
                <a:solidFill>
                  <a:srgbClr val="6D6E71"/>
                </a:solidFill>
              </a:rPr>
              <a:t> (2)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2" name="Google Shape;526;p70">
            <a:extLst>
              <a:ext uri="{FF2B5EF4-FFF2-40B4-BE49-F238E27FC236}">
                <a16:creationId xmlns:a16="http://schemas.microsoft.com/office/drawing/2014/main" id="{D92ED49D-D5AF-557F-F9A0-E03D60EB74E4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3" name="Google Shape;527;p70">
            <a:extLst>
              <a:ext uri="{FF2B5EF4-FFF2-40B4-BE49-F238E27FC236}">
                <a16:creationId xmlns:a16="http://schemas.microsoft.com/office/drawing/2014/main" id="{2427AB07-AD75-653C-E27B-377208719A3D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 dirty="0"/>
          </a:p>
        </p:txBody>
      </p:sp>
      <p:sp>
        <p:nvSpPr>
          <p:cNvPr id="4" name="Google Shape;895;p81">
            <a:extLst>
              <a:ext uri="{FF2B5EF4-FFF2-40B4-BE49-F238E27FC236}">
                <a16:creationId xmlns:a16="http://schemas.microsoft.com/office/drawing/2014/main" id="{3972524E-CDAA-CE3E-712D-A9190DEE3D3F}"/>
              </a:ext>
            </a:extLst>
          </p:cNvPr>
          <p:cNvSpPr/>
          <p:nvPr/>
        </p:nvSpPr>
        <p:spPr>
          <a:xfrm>
            <a:off x="3" y="5524985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6" name="Google Shape;899;p81">
            <a:extLst>
              <a:ext uri="{FF2B5EF4-FFF2-40B4-BE49-F238E27FC236}">
                <a16:creationId xmlns:a16="http://schemas.microsoft.com/office/drawing/2014/main" id="{1B8415C2-7113-D7BD-90D4-8B4C2A188FAC}"/>
              </a:ext>
            </a:extLst>
          </p:cNvPr>
          <p:cNvSpPr txBox="1"/>
          <p:nvPr/>
        </p:nvSpPr>
        <p:spPr>
          <a:xfrm>
            <a:off x="141006" y="5839119"/>
            <a:ext cx="2350404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W.11</a:t>
            </a:r>
            <a:endParaRPr sz="1868" dirty="0"/>
          </a:p>
        </p:txBody>
      </p:sp>
      <p:sp>
        <p:nvSpPr>
          <p:cNvPr id="11" name="textruta 10">
            <a:extLst>
              <a:ext uri="{FF2B5EF4-FFF2-40B4-BE49-F238E27FC236}">
                <a16:creationId xmlns:a16="http://schemas.microsoft.com/office/drawing/2014/main" id="{43DCC5A8-098E-840E-8084-121BBA7B19CE}"/>
              </a:ext>
            </a:extLst>
          </p:cNvPr>
          <p:cNvSpPr txBox="1"/>
          <p:nvPr/>
        </p:nvSpPr>
        <p:spPr>
          <a:xfrm>
            <a:off x="1785161" y="1161484"/>
            <a:ext cx="622717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rtl="0"/>
            <a:r>
              <a:rPr lang="sv-SE" b="1" dirty="0">
                <a:solidFill>
                  <a:srgbClr val="6D6E71"/>
                </a:solidFill>
              </a:rPr>
              <a:t>2. Target </a:t>
            </a:r>
            <a:r>
              <a:rPr lang="sv-SE" b="1" dirty="0" err="1">
                <a:solidFill>
                  <a:srgbClr val="6D6E71"/>
                </a:solidFill>
              </a:rPr>
              <a:t>Setting</a:t>
            </a:r>
            <a:r>
              <a:rPr lang="sv-SE" b="1" dirty="0">
                <a:solidFill>
                  <a:srgbClr val="6D6E71"/>
                </a:solidFill>
              </a:rPr>
              <a:t>:</a:t>
            </a:r>
            <a:endParaRPr lang="sv-SE" sz="2000" dirty="0">
              <a:solidFill>
                <a:srgbClr val="6D6E71"/>
              </a:solidFill>
            </a:endParaRPr>
          </a:p>
        </p:txBody>
      </p:sp>
      <p:graphicFrame>
        <p:nvGraphicFramePr>
          <p:cNvPr id="12" name="Tabell 11">
            <a:extLst>
              <a:ext uri="{FF2B5EF4-FFF2-40B4-BE49-F238E27FC236}">
                <a16:creationId xmlns:a16="http://schemas.microsoft.com/office/drawing/2014/main" id="{3E570491-1EB5-33E6-A8B5-4006166C4140}"/>
              </a:ext>
            </a:extLst>
          </p:cNvPr>
          <p:cNvGraphicFramePr>
            <a:graphicFrameLocks noGrp="1"/>
          </p:cNvGraphicFramePr>
          <p:nvPr/>
        </p:nvGraphicFramePr>
        <p:xfrm>
          <a:off x="796477" y="1837143"/>
          <a:ext cx="10737344" cy="352650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092880">
                  <a:extLst>
                    <a:ext uri="{9D8B030D-6E8A-4147-A177-3AD203B41FA5}">
                      <a16:colId xmlns:a16="http://schemas.microsoft.com/office/drawing/2014/main" val="547049103"/>
                    </a:ext>
                  </a:extLst>
                </a:gridCol>
                <a:gridCol w="2644464">
                  <a:extLst>
                    <a:ext uri="{9D8B030D-6E8A-4147-A177-3AD203B41FA5}">
                      <a16:colId xmlns:a16="http://schemas.microsoft.com/office/drawing/2014/main" val="1711036138"/>
                    </a:ext>
                  </a:extLst>
                </a:gridCol>
              </a:tblGrid>
              <a:tr h="314960"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Specific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I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want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to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achieve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rgbClr val="EBDAED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Are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they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SMART? 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6644387"/>
                  </a:ext>
                </a:extLst>
              </a:tr>
              <a:tr h="1778251"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188964"/>
                  </a:ext>
                </a:extLst>
              </a:tr>
              <a:tr h="330965">
                <a:tc gridSpan="2">
                  <a:txBody>
                    <a:bodyPr/>
                    <a:lstStyle/>
                    <a:p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How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do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goals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align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with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my </a:t>
                      </a:r>
                      <a:r>
                        <a:rPr lang="sv-SE" sz="1500" b="0" i="0" u="none" strike="noStrike" cap="none" dirty="0" err="1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values</a:t>
                      </a:r>
                      <a:r>
                        <a:rPr lang="sv-SE" sz="1500" b="0" i="0" u="none" strike="noStrike" cap="none" dirty="0">
                          <a:solidFill>
                            <a:srgbClr val="6D6E71"/>
                          </a:solidFill>
                          <a:effectLst/>
                          <a:latin typeface="Calibri" panose="020F0502020204030204" pitchFamily="34" charset="0"/>
                          <a:ea typeface="Arial"/>
                          <a:cs typeface="Calibri" panose="020F0502020204030204" pitchFamily="34" charset="0"/>
                          <a:sym typeface="Arial"/>
                        </a:rPr>
                        <a:t> and aspirations?</a:t>
                      </a:r>
                      <a:endParaRPr lang="en-GB" sz="1500" dirty="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36821"/>
                  </a:ext>
                </a:extLst>
              </a:tr>
              <a:tr h="1097247">
                <a:tc gridSpan="2">
                  <a:txBody>
                    <a:bodyPr/>
                    <a:lstStyle/>
                    <a:p>
                      <a:endParaRPr lang="en-GB" sz="15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06826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346525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469</TotalTime>
  <Words>847</Words>
  <Application>Microsoft Office PowerPoint</Application>
  <PresentationFormat>Widescreen</PresentationFormat>
  <Paragraphs>116</Paragraphs>
  <Slides>16</Slides>
  <Notes>16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2" baseType="lpstr">
      <vt:lpstr>Aptos</vt:lpstr>
      <vt:lpstr>Aptos Display</vt:lpstr>
      <vt:lpstr>Arial</vt:lpstr>
      <vt:lpstr>Calibri</vt:lpstr>
      <vt:lpstr>Montserrat Light</vt:lpstr>
      <vt:lpstr>Office-tema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Moa Nilsson</dc:creator>
  <cp:lastModifiedBy>Laura Magan (MMS,Ireland)</cp:lastModifiedBy>
  <cp:revision>12</cp:revision>
  <dcterms:created xsi:type="dcterms:W3CDTF">2025-01-31T14:50:28Z</dcterms:created>
  <dcterms:modified xsi:type="dcterms:W3CDTF">2025-02-27T14:53:50Z</dcterms:modified>
</cp:coreProperties>
</file>

<file path=docProps/thumbnail.jpeg>
</file>