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2"/>
  </p:notesMasterIdLst>
  <p:sldIdLst>
    <p:sldId id="256" r:id="rId2"/>
    <p:sldId id="257" r:id="rId3"/>
    <p:sldId id="317" r:id="rId4"/>
    <p:sldId id="299" r:id="rId5"/>
    <p:sldId id="300" r:id="rId6"/>
    <p:sldId id="359" r:id="rId7"/>
    <p:sldId id="329" r:id="rId8"/>
    <p:sldId id="341" r:id="rId9"/>
    <p:sldId id="316" r:id="rId10"/>
    <p:sldId id="337" r:id="rId11"/>
    <p:sldId id="400" r:id="rId12"/>
    <p:sldId id="401" r:id="rId13"/>
    <p:sldId id="332" r:id="rId14"/>
    <p:sldId id="347" r:id="rId15"/>
    <p:sldId id="348" r:id="rId16"/>
    <p:sldId id="349" r:id="rId17"/>
    <p:sldId id="350" r:id="rId18"/>
    <p:sldId id="352" r:id="rId19"/>
    <p:sldId id="355" r:id="rId20"/>
    <p:sldId id="356" r:id="rId21"/>
    <p:sldId id="354" r:id="rId22"/>
    <p:sldId id="357" r:id="rId23"/>
    <p:sldId id="358" r:id="rId24"/>
    <p:sldId id="363" r:id="rId25"/>
    <p:sldId id="364" r:id="rId26"/>
    <p:sldId id="365" r:id="rId27"/>
    <p:sldId id="366" r:id="rId28"/>
    <p:sldId id="421" r:id="rId29"/>
    <p:sldId id="343" r:id="rId30"/>
    <p:sldId id="344" r:id="rId31"/>
    <p:sldId id="340" r:id="rId32"/>
    <p:sldId id="342" r:id="rId33"/>
    <p:sldId id="367" r:id="rId34"/>
    <p:sldId id="368" r:id="rId35"/>
    <p:sldId id="369" r:id="rId36"/>
    <p:sldId id="370" r:id="rId37"/>
    <p:sldId id="372" r:id="rId38"/>
    <p:sldId id="374" r:id="rId39"/>
    <p:sldId id="375" r:id="rId40"/>
    <p:sldId id="377" r:id="rId41"/>
    <p:sldId id="379" r:id="rId42"/>
    <p:sldId id="380" r:id="rId43"/>
    <p:sldId id="384" r:id="rId44"/>
    <p:sldId id="383" r:id="rId45"/>
    <p:sldId id="382" r:id="rId46"/>
    <p:sldId id="381" r:id="rId47"/>
    <p:sldId id="378" r:id="rId48"/>
    <p:sldId id="385" r:id="rId49"/>
    <p:sldId id="394" r:id="rId50"/>
    <p:sldId id="395" r:id="rId51"/>
    <p:sldId id="397" r:id="rId52"/>
    <p:sldId id="281" r:id="rId53"/>
    <p:sldId id="398" r:id="rId54"/>
    <p:sldId id="399" r:id="rId55"/>
    <p:sldId id="402" r:id="rId56"/>
    <p:sldId id="403" r:id="rId57"/>
    <p:sldId id="362" r:id="rId58"/>
    <p:sldId id="404" r:id="rId59"/>
    <p:sldId id="422" r:id="rId60"/>
    <p:sldId id="423" r:id="rId61"/>
    <p:sldId id="424" r:id="rId62"/>
    <p:sldId id="425" r:id="rId63"/>
    <p:sldId id="427" r:id="rId64"/>
    <p:sldId id="414" r:id="rId65"/>
    <p:sldId id="412" r:id="rId66"/>
    <p:sldId id="428" r:id="rId67"/>
    <p:sldId id="429" r:id="rId68"/>
    <p:sldId id="419" r:id="rId69"/>
    <p:sldId id="420" r:id="rId70"/>
    <p:sldId id="336" r:id="rId71"/>
  </p:sldIdLst>
  <p:sldSz cx="9144000" cy="5143500" type="screen16x9"/>
  <p:notesSz cx="6858000" cy="9144000"/>
  <p:embeddedFontLst>
    <p:embeddedFont>
      <p:font typeface="Century Schoolbook" panose="02040604050505020304" pitchFamily="18" charset="0"/>
      <p:regular r:id="rId73"/>
      <p:bold r:id="rId74"/>
      <p:italic r:id="rId75"/>
      <p:boldItalic r:id="rId76"/>
    </p:embeddedFont>
    <p:embeddedFont>
      <p:font typeface="Montserrat" pitchFamily="2" charset="77"/>
      <p:regular r:id="rId77"/>
      <p:bold r:id="rId78"/>
      <p:italic r:id="rId79"/>
      <p:boldItalic r:id="rId80"/>
    </p:embeddedFont>
    <p:embeddedFont>
      <p:font typeface="Montserrat Light" pitchFamily="2" charset="77"/>
      <p:regular r:id="rId81"/>
      <p:bold r:id="rId82"/>
      <p:italic r:id="rId83"/>
      <p:boldItalic r:id="rId84"/>
    </p:embeddedFont>
    <p:embeddedFont>
      <p:font typeface="Roboto" panose="02000000000000000000" pitchFamily="2" charset="0"/>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1" roundtripDataSignature="AMtx7mhl2MjWA0N9M1FV9fAmkImhQVa5j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FDA"/>
    <a:srgbClr val="EBDAED"/>
    <a:srgbClr val="FDFFDC"/>
    <a:srgbClr val="FCFFDB"/>
    <a:srgbClr val="8ECC4E"/>
    <a:srgbClr val="69ADAD"/>
    <a:srgbClr val="6D6E71"/>
    <a:srgbClr val="EBDAEC"/>
    <a:srgbClr val="FF9934"/>
    <a:srgbClr val="588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38008DE-9CB5-49C0-B233-6C6E2AA0C65B}">
  <a:tblStyle styleId="{538008DE-9CB5-49C0-B233-6C6E2AA0C65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168"/>
  </p:normalViewPr>
  <p:slideViewPr>
    <p:cSldViewPr snapToGrid="0">
      <p:cViewPr varScale="1">
        <p:scale>
          <a:sx n="139" d="100"/>
          <a:sy n="139" d="100"/>
        </p:scale>
        <p:origin x="184" y="84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2.fntdata"/><Relationship Id="rId112"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 Target="slides/slide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80" Type="http://schemas.openxmlformats.org/officeDocument/2006/relationships/font" Target="fonts/font8.fntdata"/><Relationship Id="rId85"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11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5.fntdata"/><Relationship Id="rId115"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4" name="Google Shape;124;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CBCD1C10-7176-9C33-7AB6-5D09F067228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769FCD9-30BE-E7DD-A77E-FF5534741EA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CB26329-FC12-A50F-094B-9FE3846DB98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29896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CD4FE44-937D-2D77-ECF5-BFC4369D05C6}"/>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2BE2D43-D9E3-8C2E-2A88-DDEB200F3DF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85210C8F-1FEF-482B-3EC4-DBAA4D2DC32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0721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D9E98820-00CA-AAD3-5C95-FE1A889600E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DE82E4BD-B73A-F2DD-E427-12D012AA75E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9E2821F2-7EB8-0710-685E-8A939855D36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26238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995A256B-1986-AA62-E10B-50704479F2B3}"/>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179D19D2-C674-35F2-6928-01026874533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A73B2F68-07B0-5528-7B85-D840B675B19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13152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346E8C2A-5EB7-D7E9-456A-29E20A43D0B3}"/>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C390B2EA-268A-8FBF-6299-8F042377976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6F61562B-8B0E-87DC-4B6B-CEDFDE0C18D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02667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A0974A0D-C347-CE26-05CB-5D3DBB5BF309}"/>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D24AA5CD-716F-E36B-4CBB-0B45B4DB3B6B}"/>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BC324498-B82D-F277-9FC4-C08ED7A5A8E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2452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842AAB63-CEC2-ED1B-1B67-A19DC452D0F7}"/>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C107AD1-5C73-1879-60A8-3E0D1E2A2F8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45720EC-02F3-3D31-F1CF-6581880FECC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129922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41004137-7B93-BB4C-2358-3BC395F6A19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447E802-A6FE-5A34-26AD-4609792575C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8267AF5-5D9F-F3E2-03AC-5F148D17720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222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239B0F86-91FD-C76A-56F5-FEDB924FE229}"/>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2A55C1F-728E-450A-9B59-DBCB97A1824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F46F8AC6-99D8-C029-BD77-4206A4FE2DD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73423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2749A524-FBBC-7FE9-0A77-04E4BF89CF98}"/>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E9FF20D-7889-A2C8-0F23-0F114DFAFE7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79B4FE18-8CE1-1C60-2D70-18D496E79C8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0179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BC4C9B14-89C4-4395-F7C6-41284D12362C}"/>
            </a:ext>
          </a:extLst>
        </p:cNvPr>
        <p:cNvGrpSpPr/>
        <p:nvPr/>
      </p:nvGrpSpPr>
      <p:grpSpPr>
        <a:xfrm>
          <a:off x="0" y="0"/>
          <a:ext cx="0" cy="0"/>
          <a:chOff x="0" y="0"/>
          <a:chExt cx="0" cy="0"/>
        </a:xfrm>
      </p:grpSpPr>
      <p:sp>
        <p:nvSpPr>
          <p:cNvPr id="562" name="Google Shape;562;p71:notes">
            <a:extLst>
              <a:ext uri="{FF2B5EF4-FFF2-40B4-BE49-F238E27FC236}">
                <a16:creationId xmlns:a16="http://schemas.microsoft.com/office/drawing/2014/main" id="{003F4C1A-07E0-8546-FBA5-FECC58378B6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63" name="Google Shape;563;p71:notes">
            <a:extLst>
              <a:ext uri="{FF2B5EF4-FFF2-40B4-BE49-F238E27FC236}">
                <a16:creationId xmlns:a16="http://schemas.microsoft.com/office/drawing/2014/main" id="{61A22B3F-69DF-3C20-5FDD-20B30914F25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560026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3ABB7979-B1B2-E483-0DAB-8AEC514BA4D8}"/>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24F55FF2-52D7-C127-D735-13D766E6A55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F71AD58B-D30E-A891-DFF5-D167C86CB8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54248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F3E7B5F0-A527-1159-F2C1-47324DC79B42}"/>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673F24C4-AFC8-F9FE-2061-1B5084F86F0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0B46F65C-0A62-1C7E-3A62-A8A9A86531E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989848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C3906C6-452A-9BEE-5473-81BCC4BF6554}"/>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85FBED0-9322-6BCD-7771-5B6EAECB388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854DFBF5-3931-B00D-F543-8C52C55FAB9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84537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0B751ED1-F393-5408-F3FB-CF3F67A5B015}"/>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F5A9CE2-26E8-663C-366D-6B7AC768CFA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2CE8455-571D-6A19-661F-88F3F664E04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482597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DA1386A8-D5EF-3B2C-17BA-7C4DB4B08011}"/>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66AD2549-3157-B882-D06B-F5E0A957719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1C7BE3A5-CA50-070A-53F4-7D1085348D3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016115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6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a:extLst>
            <a:ext uri="{FF2B5EF4-FFF2-40B4-BE49-F238E27FC236}">
              <a16:creationId xmlns:a16="http://schemas.microsoft.com/office/drawing/2014/main" id="{7243D372-223A-6924-66C9-9603D7297F0E}"/>
            </a:ext>
          </a:extLst>
        </p:cNvPr>
        <p:cNvGrpSpPr/>
        <p:nvPr/>
      </p:nvGrpSpPr>
      <p:grpSpPr>
        <a:xfrm>
          <a:off x="0" y="0"/>
          <a:ext cx="0" cy="0"/>
          <a:chOff x="0" y="0"/>
          <a:chExt cx="0" cy="0"/>
        </a:xfrm>
      </p:grpSpPr>
      <p:sp>
        <p:nvSpPr>
          <p:cNvPr id="385" name="Google Shape;385;p65:notes">
            <a:extLst>
              <a:ext uri="{FF2B5EF4-FFF2-40B4-BE49-F238E27FC236}">
                <a16:creationId xmlns:a16="http://schemas.microsoft.com/office/drawing/2014/main" id="{124D6948-7B15-95CB-11CC-9EF128240D1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a:extLst>
              <a:ext uri="{FF2B5EF4-FFF2-40B4-BE49-F238E27FC236}">
                <a16:creationId xmlns:a16="http://schemas.microsoft.com/office/drawing/2014/main" id="{063FD023-9B06-A63E-2E48-BF3BB2366D2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0004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a:extLst>
            <a:ext uri="{FF2B5EF4-FFF2-40B4-BE49-F238E27FC236}">
              <a16:creationId xmlns:a16="http://schemas.microsoft.com/office/drawing/2014/main" id="{BFA815EC-DF46-0171-1CC7-77BD73704016}"/>
            </a:ext>
          </a:extLst>
        </p:cNvPr>
        <p:cNvGrpSpPr/>
        <p:nvPr/>
      </p:nvGrpSpPr>
      <p:grpSpPr>
        <a:xfrm>
          <a:off x="0" y="0"/>
          <a:ext cx="0" cy="0"/>
          <a:chOff x="0" y="0"/>
          <a:chExt cx="0" cy="0"/>
        </a:xfrm>
      </p:grpSpPr>
      <p:sp>
        <p:nvSpPr>
          <p:cNvPr id="1348" name="Google Shape;1348;p94:notes">
            <a:extLst>
              <a:ext uri="{FF2B5EF4-FFF2-40B4-BE49-F238E27FC236}">
                <a16:creationId xmlns:a16="http://schemas.microsoft.com/office/drawing/2014/main" id="{7760B0B1-E859-3F82-4434-C687C421443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49" name="Google Shape;1349;p94:notes">
            <a:extLst>
              <a:ext uri="{FF2B5EF4-FFF2-40B4-BE49-F238E27FC236}">
                <a16:creationId xmlns:a16="http://schemas.microsoft.com/office/drawing/2014/main" id="{E840A41D-0943-508C-D854-276CFE34C55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55191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a:extLst>
            <a:ext uri="{FF2B5EF4-FFF2-40B4-BE49-F238E27FC236}">
              <a16:creationId xmlns:a16="http://schemas.microsoft.com/office/drawing/2014/main" id="{1C3C0D95-D610-0EAA-E53E-B5EB8C8CEA68}"/>
            </a:ext>
          </a:extLst>
        </p:cNvPr>
        <p:cNvGrpSpPr/>
        <p:nvPr/>
      </p:nvGrpSpPr>
      <p:grpSpPr>
        <a:xfrm>
          <a:off x="0" y="0"/>
          <a:ext cx="0" cy="0"/>
          <a:chOff x="0" y="0"/>
          <a:chExt cx="0" cy="0"/>
        </a:xfrm>
      </p:grpSpPr>
      <p:sp>
        <p:nvSpPr>
          <p:cNvPr id="385" name="Google Shape;385;p65:notes">
            <a:extLst>
              <a:ext uri="{FF2B5EF4-FFF2-40B4-BE49-F238E27FC236}">
                <a16:creationId xmlns:a16="http://schemas.microsoft.com/office/drawing/2014/main" id="{325F6AF0-0912-702B-CCAD-66DBF39C5F4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a:extLst>
              <a:ext uri="{FF2B5EF4-FFF2-40B4-BE49-F238E27FC236}">
                <a16:creationId xmlns:a16="http://schemas.microsoft.com/office/drawing/2014/main" id="{2CEA3E8D-D5B5-0AB3-D8C5-1ABD6CD78A1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9322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EB57D730-8023-E36E-165D-6744EA5D0899}"/>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14CF642E-2004-B717-2144-B510E70C0BF1}"/>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C9E6ECD6-E3E2-D937-400F-46154B46A87E}"/>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639280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7E01B32B-EC47-0677-D087-B2553A7E87A4}"/>
            </a:ext>
          </a:extLst>
        </p:cNvPr>
        <p:cNvGrpSpPr/>
        <p:nvPr/>
      </p:nvGrpSpPr>
      <p:grpSpPr>
        <a:xfrm>
          <a:off x="0" y="0"/>
          <a:ext cx="0" cy="0"/>
          <a:chOff x="0" y="0"/>
          <a:chExt cx="0" cy="0"/>
        </a:xfrm>
      </p:grpSpPr>
      <p:sp>
        <p:nvSpPr>
          <p:cNvPr id="562" name="Google Shape;562;p71:notes">
            <a:extLst>
              <a:ext uri="{FF2B5EF4-FFF2-40B4-BE49-F238E27FC236}">
                <a16:creationId xmlns:a16="http://schemas.microsoft.com/office/drawing/2014/main" id="{88CAB6DD-284D-1C74-42DD-A17C13EF298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63" name="Google Shape;563;p71:notes">
            <a:extLst>
              <a:ext uri="{FF2B5EF4-FFF2-40B4-BE49-F238E27FC236}">
                <a16:creationId xmlns:a16="http://schemas.microsoft.com/office/drawing/2014/main" id="{B509BEBA-5DA3-CB9A-424F-549CEE7DD12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619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7800AE67-F3BE-C19E-B51C-275A17863CAE}"/>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A6E884F3-6121-EB7A-22B8-9A341B9E9BE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C7FEDB36-8106-29A2-164A-0E8FE962482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36513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086C30E-7A3C-2608-4A04-19FEBF3BEA91}"/>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B2A0E5DC-0765-99BE-D2D4-C6B62D23135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EA8857C8-C55C-0980-E189-912968C686B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723633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43EE4A84-7A36-71E2-A4B4-A1C3DD1B6569}"/>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911C87AF-3E8B-BB98-E789-5DCB11B1762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51316231-8621-54B9-1BB4-39E1D12CA8D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85337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CDF7A4C0-299F-3764-F243-AD52B9E1D325}"/>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94B46A39-E758-D1AD-FCA0-5A713AECBA0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DB4CDBE1-C2F1-EF25-7A43-D24DFC55DDB7}"/>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36812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B5549C8D-CE6C-EAFC-09A2-2CEE93F67FB3}"/>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C09A672C-CDC7-F589-9E06-4AF894E9E32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4F75093A-A8AE-2D79-43A8-1F7B3CA32B4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920970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4C8D8DD-5AA8-F9A3-C2E7-32212B990C9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EF76E24B-FF4B-3406-CA2F-44466572882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5077EE0-CF8D-3446-8129-13086533A71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524478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2E31803-4581-89C7-CEA5-6D97212BF71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A36859E-A7E0-2C9A-6CA0-E1C79FFE2E8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E36C25B0-73C7-CC61-6C1F-9912B02ADEF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869865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E0142D15-C36F-C20E-8286-0DFDE830A0FE}"/>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C151E592-E393-5588-EA18-DAD634DE2E97}"/>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8F966004-EDAA-DFD2-61C7-39CD99A3AB4A}"/>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38571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a:extLst>
            <a:ext uri="{FF2B5EF4-FFF2-40B4-BE49-F238E27FC236}">
              <a16:creationId xmlns:a16="http://schemas.microsoft.com/office/drawing/2014/main" id="{99004ECA-9AA4-311F-A94D-86D9FEBD2DBA}"/>
            </a:ext>
          </a:extLst>
        </p:cNvPr>
        <p:cNvGrpSpPr/>
        <p:nvPr/>
      </p:nvGrpSpPr>
      <p:grpSpPr>
        <a:xfrm>
          <a:off x="0" y="0"/>
          <a:ext cx="0" cy="0"/>
          <a:chOff x="0" y="0"/>
          <a:chExt cx="0" cy="0"/>
        </a:xfrm>
      </p:grpSpPr>
      <p:sp>
        <p:nvSpPr>
          <p:cNvPr id="412" name="Google Shape;412;p67:notes">
            <a:extLst>
              <a:ext uri="{FF2B5EF4-FFF2-40B4-BE49-F238E27FC236}">
                <a16:creationId xmlns:a16="http://schemas.microsoft.com/office/drawing/2014/main" id="{D1A5BC68-4C48-F68B-5DD5-B695D8671A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413" name="Google Shape;413;p67:notes">
            <a:extLst>
              <a:ext uri="{FF2B5EF4-FFF2-40B4-BE49-F238E27FC236}">
                <a16:creationId xmlns:a16="http://schemas.microsoft.com/office/drawing/2014/main" id="{0B8D4E9C-C1B6-8D7E-7BD7-9E01BC35135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1656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4288B6C-9C61-C0D1-323B-1F076FA896B0}"/>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0045DF8F-7AED-5B38-E126-56CB1E19464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F5466E34-1F11-B553-01CB-45930C291EC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855639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3B014C8D-0E54-8478-5AFD-2110CAE8A7DF}"/>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CED5F9E8-1881-76B1-66D9-03F8C8514B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3398D5A1-D792-C883-C656-A3A5432E807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417472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C78BB88B-33D8-36A8-DBCC-C5F1F7EB74D4}"/>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C02B7A2C-F5FF-D4A4-E98A-0CDA652E747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17770E3-2026-E989-095D-A8A8E8923F1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467582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45E97496-042C-0DC0-659C-E14B45013CC7}"/>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F17EE4EC-CD76-7B71-D9BD-C9F4951B161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D839902E-6CF1-8A8F-CF51-71EF75B86FF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79196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A7D45828-81A7-B480-0E24-1E1D7A9E01BC}"/>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71EA0C99-995F-3D15-CBEE-68F1DC3AAA1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1141047-0CBF-AF6B-B6D1-80C6EA943AD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35318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3D49FD53-8142-ED24-F018-66CF65B039A6}"/>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7F451F7E-4620-915B-42F5-543F3D67190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47C08F1C-0347-0D52-4847-2056FEA6C57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50591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087D5F95-0080-D27F-076C-A7B9B096D6C7}"/>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D7BC62ED-344E-5A61-3439-F713271F4DB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469FEF3C-9021-6EE7-71AE-1AA694EF5847}"/>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287898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66CC3F12-B8EE-338B-927B-43F823BEB6CA}"/>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D1F185E2-D40B-5606-5CDA-7FDBB34608B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E3D5332E-1EB2-9607-3C5B-44EEDB6F674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89024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9CF97F63-637C-3F8E-3F14-6978FA9A1AD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8D122065-B1E3-72FE-EA63-274D52E4DC6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B61AC6A8-057F-2BEA-591C-80E4F639810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05891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p8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893" name="Google Shape;893;p8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96513E4-A980-4D51-C468-1CD4FBE240B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365CBFDE-F734-4A5E-3B31-635BDD40BC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1B65495A-70B4-C235-9BF1-60745894C1D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2356256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ED372886-0D8D-2C57-EB99-79441834696E}"/>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A61970C9-8CA7-8B06-9AE2-9F6F519F677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0C4AB36B-FA23-B3E1-33E3-B030770BB03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02996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AC9983E5-3F5D-DFBE-B970-6E1DF6C4C504}"/>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4ECE3F7F-93D5-BEC5-0909-E7E6E028A1F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B6D12E33-AF0A-36DB-AC2B-DDA5E9B68C7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5336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C59FBB0-D146-AF44-1D93-766A094977FB}"/>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CFA76CA7-8C19-1480-44EC-15EFD319A1BB}"/>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ADCDC3EF-FF02-0214-75BD-9D76F37E71B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345008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0F3AA5FC-1C06-EDB3-58EC-FF9B87BBB663}"/>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EC8C5767-7682-FE3C-1E24-038A50CE5C8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B7D1815D-D5E1-ED26-F5B7-7174AB1A415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206093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D74CD5DC-87CD-1214-3AA2-3DDEF0D7D1A0}"/>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453DF778-E338-404E-E8E0-F37E2DE110E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394103CA-68DB-72AB-0EEA-70C8B0CD21F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98644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2EDE877-D740-A946-8136-F1620921805F}"/>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A678222-9BAC-8EE7-9D9D-F817094AE5C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8DA98B1F-5687-14F5-42D4-93AB3B52320A}"/>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531762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108809C-172B-B1E9-2D32-32B99E6D5550}"/>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744AC06-617C-36DE-B763-7810A076E81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F6840885-8EEA-94B7-F939-88270007D76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12857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2B867B2A-7B04-9E1C-B31A-0815F0D8787C}"/>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C002660-8D7B-B251-630C-C81867E7427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A70DFC3-58E9-7BB9-A2B2-C80619E6927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446209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951ECDD-A7C9-0D63-6879-3004D6EC11A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69630375-8048-204A-793A-9E35F21BA90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45CA2DF-56B6-9C6B-A44E-A193F2933F2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242658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A1E42F3-3973-4A71-BC45-A713CC40E5E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BAC062C-E102-4A83-CF05-EDBBA8F1567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63D55AC8-AED2-3E36-4FB2-56EB58BD5C8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3936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816AA398-8FE2-2DA0-B464-7BD4CB3A8630}"/>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FCC70A4A-8043-4072-1DF7-873A70EA14E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9903D516-F993-5A87-5D70-D893DBFC256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3340542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108809C-172B-B1E9-2D32-32B99E6D5550}"/>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744AC06-617C-36DE-B763-7810A076E81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F6840885-8EEA-94B7-F939-88270007D76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12857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951ECDD-A7C9-0D63-6879-3004D6EC11A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69630375-8048-204A-793A-9E35F21BA90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45CA2DF-56B6-9C6B-A44E-A193F2933F2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242658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3A841083-0B1C-9D55-4E50-E2970748787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EF15D76-329A-0F5B-7137-D2204D48547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750910D0-0282-94FC-45F8-9E3401AB4C1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886518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A4BEBD56-1B83-FB8D-BF71-796738D6726E}"/>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0CADE8C4-6835-EE6A-2861-2E8A73316F6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2D4F392-C336-9CB5-C7BE-4AEF0B49886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158138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DC92BE38-C296-1779-FA2D-25870B84BDE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2601AB8-69BB-2859-8B37-92425151AB3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CA6B3639-2BC6-8175-E694-B2E2C7C40E3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01994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a:extLst>
            <a:ext uri="{FF2B5EF4-FFF2-40B4-BE49-F238E27FC236}">
              <a16:creationId xmlns:a16="http://schemas.microsoft.com/office/drawing/2014/main" id="{CC96855F-331C-4B4B-338B-50246BC25212}"/>
            </a:ext>
          </a:extLst>
        </p:cNvPr>
        <p:cNvGrpSpPr/>
        <p:nvPr/>
      </p:nvGrpSpPr>
      <p:grpSpPr>
        <a:xfrm>
          <a:off x="0" y="0"/>
          <a:ext cx="0" cy="0"/>
          <a:chOff x="0" y="0"/>
          <a:chExt cx="0" cy="0"/>
        </a:xfrm>
      </p:grpSpPr>
      <p:sp>
        <p:nvSpPr>
          <p:cNvPr id="1408" name="Google Shape;1408;p43:notes">
            <a:extLst>
              <a:ext uri="{FF2B5EF4-FFF2-40B4-BE49-F238E27FC236}">
                <a16:creationId xmlns:a16="http://schemas.microsoft.com/office/drawing/2014/main" id="{403A560A-F818-7DFF-A4B6-2A904C92019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9" name="Google Shape;1409;p43:notes">
            <a:extLst>
              <a:ext uri="{FF2B5EF4-FFF2-40B4-BE49-F238E27FC236}">
                <a16:creationId xmlns:a16="http://schemas.microsoft.com/office/drawing/2014/main" id="{D7CB424C-1BD2-FCB3-6E66-3EE320084E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28783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6377B377-5DB9-245E-3A82-94BEADFA5B59}"/>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F8AEBABA-3F00-ADEB-5965-3EFAEF369CF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37A96F22-0519-5433-BC09-76AF1A3449E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2497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451BA122-6DC3-6B3F-9113-BC9D1283E930}"/>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DFEF7088-BDA3-FEB1-43C7-C877D3C55FC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2AF4F049-81CD-DFC9-1CBB-2995023383A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97442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2C3173A-86AF-7D2A-655D-F3B732080F47}"/>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13C73D14-6148-4789-901E-8401E9FB4C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06C2821-9EBF-7E7D-D9A8-160E414BB3C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83939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Cover Slide ">
  <p:cSld name="1_Cover Slide ">
    <p:spTree>
      <p:nvGrpSpPr>
        <p:cNvPr id="1" name="Shape 10"/>
        <p:cNvGrpSpPr/>
        <p:nvPr/>
      </p:nvGrpSpPr>
      <p:grpSpPr>
        <a:xfrm>
          <a:off x="0" y="0"/>
          <a:ext cx="0" cy="0"/>
          <a:chOff x="0" y="0"/>
          <a:chExt cx="0" cy="0"/>
        </a:xfrm>
      </p:grpSpPr>
      <p:sp>
        <p:nvSpPr>
          <p:cNvPr id="11" name="Google Shape;11;p97"/>
          <p:cNvSpPr/>
          <p:nvPr/>
        </p:nvSpPr>
        <p:spPr>
          <a:xfrm>
            <a:off x="4298733" y="1348792"/>
            <a:ext cx="4845269" cy="3794708"/>
          </a:xfrm>
          <a:custGeom>
            <a:avLst/>
            <a:gdLst/>
            <a:ahLst/>
            <a:cxnLst/>
            <a:rect l="l" t="t" r="r" b="b"/>
            <a:pathLst>
              <a:path w="6917806" h="5059610" extrusionOk="0">
                <a:moveTo>
                  <a:pt x="0" y="0"/>
                </a:moveTo>
                <a:lnTo>
                  <a:pt x="5615096" y="0"/>
                </a:lnTo>
                <a:lnTo>
                  <a:pt x="6917806" y="0"/>
                </a:lnTo>
                <a:lnTo>
                  <a:pt x="6917806" y="5059610"/>
                </a:lnTo>
                <a:lnTo>
                  <a:pt x="5937743" y="5059610"/>
                </a:lnTo>
                <a:lnTo>
                  <a:pt x="720168" y="5059610"/>
                </a:lnTo>
                <a:lnTo>
                  <a:pt x="605365" y="4868333"/>
                </a:lnTo>
                <a:cubicBezTo>
                  <a:pt x="302799" y="4337200"/>
                  <a:pt x="103024" y="3760474"/>
                  <a:pt x="26206" y="3154262"/>
                </a:cubicBezTo>
                <a:lnTo>
                  <a:pt x="10466" y="2988345"/>
                </a:lnTo>
                <a:lnTo>
                  <a:pt x="0" y="2988345"/>
                </a:lnTo>
                <a:lnTo>
                  <a:pt x="0" y="1798935"/>
                </a:lnTo>
                <a:lnTo>
                  <a:pt x="0" y="1189410"/>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endParaRPr sz="1051" b="0" i="0" u="none" strike="noStrike" cap="none" dirty="0">
              <a:solidFill>
                <a:schemeClr val="lt1"/>
              </a:solidFill>
              <a:latin typeface="Arial"/>
              <a:ea typeface="Arial"/>
              <a:cs typeface="Arial"/>
              <a:sym typeface="Arial"/>
            </a:endParaRPr>
          </a:p>
        </p:txBody>
      </p:sp>
      <p:sp>
        <p:nvSpPr>
          <p:cNvPr id="12" name="Google Shape;12;p97"/>
          <p:cNvSpPr>
            <a:spLocks noGrp="1"/>
          </p:cNvSpPr>
          <p:nvPr>
            <p:ph type="pic" idx="2"/>
          </p:nvPr>
        </p:nvSpPr>
        <p:spPr>
          <a:xfrm>
            <a:off x="4298733" y="1"/>
            <a:ext cx="4845269" cy="2662532"/>
          </a:xfrm>
          <a:prstGeom prst="rect">
            <a:avLst/>
          </a:prstGeom>
          <a:solidFill>
            <a:srgbClr val="F2F2F2"/>
          </a:solidFill>
          <a:ln>
            <a:noFill/>
          </a:ln>
        </p:spPr>
      </p:sp>
      <p:sp>
        <p:nvSpPr>
          <p:cNvPr id="13" name="Google Shape;13;p97"/>
          <p:cNvSpPr/>
          <p:nvPr/>
        </p:nvSpPr>
        <p:spPr>
          <a:xfrm>
            <a:off x="2" y="3405208"/>
            <a:ext cx="4729653" cy="584006"/>
          </a:xfrm>
          <a:custGeom>
            <a:avLst/>
            <a:gdLst/>
            <a:ahLst/>
            <a:cxnLst/>
            <a:rect l="l" t="t" r="r" b="b"/>
            <a:pathLst>
              <a:path w="4963395" h="875479" extrusionOk="0">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dirty="0">
              <a:solidFill>
                <a:srgbClr val="000000"/>
              </a:solidFill>
              <a:latin typeface="Calibri"/>
              <a:ea typeface="Calibri"/>
              <a:cs typeface="Calibri"/>
              <a:sym typeface="Calibri"/>
            </a:endParaRPr>
          </a:p>
        </p:txBody>
      </p:sp>
      <p:sp>
        <p:nvSpPr>
          <p:cNvPr id="14" name="Google Shape;14;p97"/>
          <p:cNvSpPr txBox="1">
            <a:spLocks noGrp="1"/>
          </p:cNvSpPr>
          <p:nvPr>
            <p:ph type="body" idx="1"/>
          </p:nvPr>
        </p:nvSpPr>
        <p:spPr>
          <a:xfrm>
            <a:off x="418738" y="3406358"/>
            <a:ext cx="3858795" cy="509509"/>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1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5" name="Google Shape;15;p97"/>
          <p:cNvSpPr txBox="1">
            <a:spLocks noGrp="1"/>
          </p:cNvSpPr>
          <p:nvPr>
            <p:ph type="body" idx="3"/>
          </p:nvPr>
        </p:nvSpPr>
        <p:spPr>
          <a:xfrm>
            <a:off x="5137403" y="3735881"/>
            <a:ext cx="3817474" cy="523015"/>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6" name="Google Shape;16;p97"/>
          <p:cNvSpPr txBox="1">
            <a:spLocks noGrp="1"/>
          </p:cNvSpPr>
          <p:nvPr>
            <p:ph type="body" idx="4"/>
          </p:nvPr>
        </p:nvSpPr>
        <p:spPr>
          <a:xfrm>
            <a:off x="5137405" y="3268835"/>
            <a:ext cx="3817474" cy="523015"/>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7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7" name="Google Shape;17;p97"/>
          <p:cNvSpPr txBox="1"/>
          <p:nvPr/>
        </p:nvSpPr>
        <p:spPr>
          <a:xfrm>
            <a:off x="4819096" y="4467755"/>
            <a:ext cx="4280745" cy="738623"/>
          </a:xfrm>
          <a:prstGeom prst="rect">
            <a:avLst/>
          </a:prstGeom>
          <a:noFill/>
          <a:ln>
            <a:noFill/>
          </a:ln>
        </p:spPr>
        <p:txBody>
          <a:bodyPr spcFirstLastPara="1" wrap="square" lIns="91426" tIns="45700" rIns="91426"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it" sz="700" b="0" i="0" u="none" strike="noStrike" cap="none">
                <a:solidFill>
                  <a:schemeClr val="lt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i="0" u="none" strike="noStrike" cap="none">
                <a:solidFill>
                  <a:schemeClr val="lt1"/>
                </a:solidFill>
                <a:latin typeface="Roboto"/>
                <a:ea typeface="Roboto"/>
                <a:cs typeface="Roboto"/>
                <a:sym typeface="Roboto"/>
              </a:rPr>
              <a:t>2021-2-BE04-KA220-YOU-000050778</a:t>
            </a:r>
            <a:br>
              <a:rPr lang="it" sz="700" b="0" i="0" u="none" strike="noStrike" cap="none">
                <a:solidFill>
                  <a:schemeClr val="lt1"/>
                </a:solidFill>
                <a:latin typeface="Roboto"/>
                <a:ea typeface="Roboto"/>
                <a:cs typeface="Roboto"/>
                <a:sym typeface="Roboto"/>
              </a:rPr>
            </a:br>
            <a:endParaRPr sz="700" b="0" i="0" u="none" strike="noStrike" cap="none" dirty="0">
              <a:solidFill>
                <a:schemeClr val="lt1"/>
              </a:solidFill>
              <a:latin typeface="Roboto"/>
              <a:ea typeface="Roboto"/>
              <a:cs typeface="Roboto"/>
              <a:sym typeface="Roboto"/>
            </a:endParaRPr>
          </a:p>
        </p:txBody>
      </p:sp>
      <p:sp>
        <p:nvSpPr>
          <p:cNvPr id="18" name="Google Shape;18;p97"/>
          <p:cNvSpPr/>
          <p:nvPr/>
        </p:nvSpPr>
        <p:spPr>
          <a:xfrm>
            <a:off x="1432457" y="4637071"/>
            <a:ext cx="1255200" cy="461700"/>
          </a:xfrm>
          <a:prstGeom prst="rect">
            <a:avLst/>
          </a:prstGeom>
          <a:noFill/>
          <a:ln>
            <a:noFill/>
          </a:ln>
        </p:spPr>
        <p:txBody>
          <a:bodyPr spcFirstLastPara="1" wrap="square" lIns="91426" tIns="45700" rIns="91426"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it" sz="800" b="1" i="0" u="none" strike="noStrike" cap="none">
                <a:solidFill>
                  <a:schemeClr val="dk1"/>
                </a:solidFill>
                <a:latin typeface="Calibri"/>
                <a:ea typeface="Calibri"/>
                <a:cs typeface="Calibri"/>
                <a:sym typeface="Calibri"/>
              </a:rPr>
              <a:t>This resource is licensed under CC BY 4.0</a:t>
            </a:r>
            <a:endParaRPr sz="1401"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dirty="0">
              <a:solidFill>
                <a:schemeClr val="dk1"/>
              </a:solidFill>
              <a:latin typeface="Calibri"/>
              <a:ea typeface="Calibri"/>
              <a:cs typeface="Calibri"/>
              <a:sym typeface="Calibri"/>
            </a:endParaRPr>
          </a:p>
        </p:txBody>
      </p:sp>
      <p:pic>
        <p:nvPicPr>
          <p:cNvPr id="19" name="Google Shape;19;p97"/>
          <p:cNvPicPr preferRelativeResize="0"/>
          <p:nvPr/>
        </p:nvPicPr>
        <p:blipFill rotWithShape="1">
          <a:blip r:embed="rId2">
            <a:alphaModFix/>
          </a:blip>
          <a:srcRect/>
          <a:stretch/>
        </p:blipFill>
        <p:spPr>
          <a:xfrm>
            <a:off x="167234" y="4554862"/>
            <a:ext cx="1244050" cy="433251"/>
          </a:xfrm>
          <a:prstGeom prst="rect">
            <a:avLst/>
          </a:prstGeom>
          <a:noFill/>
          <a:ln>
            <a:noFill/>
          </a:ln>
        </p:spPr>
      </p:pic>
      <p:pic>
        <p:nvPicPr>
          <p:cNvPr id="20" name="Google Shape;20;p97" descr="Co-funded by the European Union logo in png for web usage"/>
          <p:cNvPicPr preferRelativeResize="0"/>
          <p:nvPr/>
        </p:nvPicPr>
        <p:blipFill rotWithShape="1">
          <a:blip r:embed="rId3">
            <a:alphaModFix/>
          </a:blip>
          <a:srcRect/>
          <a:stretch/>
        </p:blipFill>
        <p:spPr>
          <a:xfrm>
            <a:off x="2760617" y="4518345"/>
            <a:ext cx="1922578" cy="48490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9"/>
        <p:cNvGrpSpPr/>
        <p:nvPr/>
      </p:nvGrpSpPr>
      <p:grpSpPr>
        <a:xfrm>
          <a:off x="0" y="0"/>
          <a:ext cx="0" cy="0"/>
          <a:chOff x="0" y="0"/>
          <a:chExt cx="0" cy="0"/>
        </a:xfrm>
      </p:grpSpPr>
      <p:sp>
        <p:nvSpPr>
          <p:cNvPr id="100" name="Google Shape;100;p5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01" name="Google Shape;101;p55"/>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2"/>
        <p:cNvGrpSpPr/>
        <p:nvPr/>
      </p:nvGrpSpPr>
      <p:grpSpPr>
        <a:xfrm>
          <a:off x="0" y="0"/>
          <a:ext cx="0" cy="0"/>
          <a:chOff x="0" y="0"/>
          <a:chExt cx="0" cy="0"/>
        </a:xfrm>
      </p:grpSpPr>
      <p:sp>
        <p:nvSpPr>
          <p:cNvPr id="103" name="Google Shape;103;p56"/>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4" name="Google Shape;104;p56"/>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6" lvl="0" indent="-304804" algn="l">
              <a:lnSpc>
                <a:spcPct val="115000"/>
              </a:lnSpc>
              <a:spcBef>
                <a:spcPts val="0"/>
              </a:spcBef>
              <a:spcAft>
                <a:spcPts val="0"/>
              </a:spcAft>
              <a:buSzPts val="1200"/>
              <a:buChar char="●"/>
              <a:defRPr sz="1200"/>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105" name="Google Shape;105;p56"/>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06"/>
        <p:cNvGrpSpPr/>
        <p:nvPr/>
      </p:nvGrpSpPr>
      <p:grpSpPr>
        <a:xfrm>
          <a:off x="0" y="0"/>
          <a:ext cx="0" cy="0"/>
          <a:chOff x="0" y="0"/>
          <a:chExt cx="0" cy="0"/>
        </a:xfrm>
      </p:grpSpPr>
      <p:sp>
        <p:nvSpPr>
          <p:cNvPr id="107" name="Google Shape;107;p57"/>
          <p:cNvSpPr txBox="1">
            <a:spLocks noGrp="1"/>
          </p:cNvSpPr>
          <p:nvPr>
            <p:ph type="title"/>
          </p:nvPr>
        </p:nvSpPr>
        <p:spPr>
          <a:xfrm>
            <a:off x="490249" y="450150"/>
            <a:ext cx="6367801"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08" name="Google Shape;108;p57"/>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9"/>
        <p:cNvGrpSpPr/>
        <p:nvPr/>
      </p:nvGrpSpPr>
      <p:grpSpPr>
        <a:xfrm>
          <a:off x="0" y="0"/>
          <a:ext cx="0" cy="0"/>
          <a:chOff x="0" y="0"/>
          <a:chExt cx="0" cy="0"/>
        </a:xfrm>
      </p:grpSpPr>
      <p:sp>
        <p:nvSpPr>
          <p:cNvPr id="110" name="Google Shape;110;p58"/>
          <p:cNvSpPr/>
          <p:nvPr/>
        </p:nvSpPr>
        <p:spPr>
          <a:xfrm>
            <a:off x="4572000" y="-125"/>
            <a:ext cx="4572000" cy="5143500"/>
          </a:xfrm>
          <a:prstGeom prst="rect">
            <a:avLst/>
          </a:prstGeom>
          <a:solidFill>
            <a:schemeClr val="lt2"/>
          </a:solidFill>
          <a:ln>
            <a:noFill/>
          </a:ln>
        </p:spPr>
        <p:txBody>
          <a:bodyPr spcFirstLastPara="1" wrap="square" lIns="91426" tIns="91426" rIns="91426" bIns="91426"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1" b="0" i="0" u="none" strike="noStrike" cap="none" dirty="0">
              <a:solidFill>
                <a:srgbClr val="000000"/>
              </a:solidFill>
              <a:latin typeface="Arial"/>
              <a:ea typeface="Arial"/>
              <a:cs typeface="Arial"/>
              <a:sym typeface="Arial"/>
            </a:endParaRPr>
          </a:p>
        </p:txBody>
      </p:sp>
      <p:sp>
        <p:nvSpPr>
          <p:cNvPr id="111" name="Google Shape;111;p58"/>
          <p:cNvSpPr txBox="1">
            <a:spLocks noGrp="1"/>
          </p:cNvSpPr>
          <p:nvPr>
            <p:ph type="title"/>
          </p:nvPr>
        </p:nvSpPr>
        <p:spPr>
          <a:xfrm>
            <a:off x="265501"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1"/>
            </a:lvl1pPr>
            <a:lvl2pPr lvl="1" algn="ctr">
              <a:lnSpc>
                <a:spcPct val="100000"/>
              </a:lnSpc>
              <a:spcBef>
                <a:spcPts val="0"/>
              </a:spcBef>
              <a:spcAft>
                <a:spcPts val="0"/>
              </a:spcAft>
              <a:buSzPts val="4200"/>
              <a:buNone/>
              <a:defRPr sz="4201"/>
            </a:lvl2pPr>
            <a:lvl3pPr lvl="2" algn="ctr">
              <a:lnSpc>
                <a:spcPct val="100000"/>
              </a:lnSpc>
              <a:spcBef>
                <a:spcPts val="0"/>
              </a:spcBef>
              <a:spcAft>
                <a:spcPts val="0"/>
              </a:spcAft>
              <a:buSzPts val="4200"/>
              <a:buNone/>
              <a:defRPr sz="4201"/>
            </a:lvl3pPr>
            <a:lvl4pPr lvl="3" algn="ctr">
              <a:lnSpc>
                <a:spcPct val="100000"/>
              </a:lnSpc>
              <a:spcBef>
                <a:spcPts val="0"/>
              </a:spcBef>
              <a:spcAft>
                <a:spcPts val="0"/>
              </a:spcAft>
              <a:buSzPts val="4200"/>
              <a:buNone/>
              <a:defRPr sz="4201"/>
            </a:lvl4pPr>
            <a:lvl5pPr lvl="4" algn="ctr">
              <a:lnSpc>
                <a:spcPct val="100000"/>
              </a:lnSpc>
              <a:spcBef>
                <a:spcPts val="0"/>
              </a:spcBef>
              <a:spcAft>
                <a:spcPts val="0"/>
              </a:spcAft>
              <a:buSzPts val="4200"/>
              <a:buNone/>
              <a:defRPr sz="4201"/>
            </a:lvl5pPr>
            <a:lvl6pPr lvl="5" algn="ctr">
              <a:lnSpc>
                <a:spcPct val="100000"/>
              </a:lnSpc>
              <a:spcBef>
                <a:spcPts val="0"/>
              </a:spcBef>
              <a:spcAft>
                <a:spcPts val="0"/>
              </a:spcAft>
              <a:buSzPts val="4200"/>
              <a:buNone/>
              <a:defRPr sz="4201"/>
            </a:lvl6pPr>
            <a:lvl7pPr lvl="6" algn="ctr">
              <a:lnSpc>
                <a:spcPct val="100000"/>
              </a:lnSpc>
              <a:spcBef>
                <a:spcPts val="0"/>
              </a:spcBef>
              <a:spcAft>
                <a:spcPts val="0"/>
              </a:spcAft>
              <a:buSzPts val="4200"/>
              <a:buNone/>
              <a:defRPr sz="4201"/>
            </a:lvl7pPr>
            <a:lvl8pPr lvl="7" algn="ctr">
              <a:lnSpc>
                <a:spcPct val="100000"/>
              </a:lnSpc>
              <a:spcBef>
                <a:spcPts val="0"/>
              </a:spcBef>
              <a:spcAft>
                <a:spcPts val="0"/>
              </a:spcAft>
              <a:buSzPts val="4200"/>
              <a:buNone/>
              <a:defRPr sz="4201"/>
            </a:lvl8pPr>
            <a:lvl9pPr lvl="8" algn="ctr">
              <a:lnSpc>
                <a:spcPct val="100000"/>
              </a:lnSpc>
              <a:spcBef>
                <a:spcPts val="0"/>
              </a:spcBef>
              <a:spcAft>
                <a:spcPts val="0"/>
              </a:spcAft>
              <a:buSzPts val="4200"/>
              <a:buNone/>
              <a:defRPr sz="4201"/>
            </a:lvl9pPr>
          </a:lstStyle>
          <a:p>
            <a:endParaRPr/>
          </a:p>
        </p:txBody>
      </p:sp>
      <p:sp>
        <p:nvSpPr>
          <p:cNvPr id="112" name="Google Shape;112;p58"/>
          <p:cNvSpPr txBox="1">
            <a:spLocks noGrp="1"/>
          </p:cNvSpPr>
          <p:nvPr>
            <p:ph type="subTitle" idx="1"/>
          </p:nvPr>
        </p:nvSpPr>
        <p:spPr>
          <a:xfrm>
            <a:off x="265501" y="2803076"/>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13" name="Google Shape;113;p58"/>
          <p:cNvSpPr txBox="1">
            <a:spLocks noGrp="1"/>
          </p:cNvSpPr>
          <p:nvPr>
            <p:ph type="body" idx="2"/>
          </p:nvPr>
        </p:nvSpPr>
        <p:spPr>
          <a:xfrm>
            <a:off x="4939501" y="724075"/>
            <a:ext cx="3837001" cy="3695100"/>
          </a:xfrm>
          <a:prstGeom prst="rect">
            <a:avLst/>
          </a:prstGeom>
          <a:noFill/>
          <a:ln>
            <a:noFill/>
          </a:ln>
        </p:spPr>
        <p:txBody>
          <a:bodyPr spcFirstLastPara="1" wrap="square" lIns="91425" tIns="91425" rIns="91425" bIns="91425" anchor="ctr" anchorCtr="0">
            <a:normAutofit/>
          </a:bodyPr>
          <a:lstStyle>
            <a:lvl1pPr marL="457206" lvl="0" indent="-342904" algn="l">
              <a:lnSpc>
                <a:spcPct val="115000"/>
              </a:lnSpc>
              <a:spcBef>
                <a:spcPts val="0"/>
              </a:spcBef>
              <a:spcAft>
                <a:spcPts val="0"/>
              </a:spcAft>
              <a:buSzPts val="1800"/>
              <a:buChar char="●"/>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14" name="Google Shape;114;p58"/>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5"/>
        <p:cNvGrpSpPr/>
        <p:nvPr/>
      </p:nvGrpSpPr>
      <p:grpSpPr>
        <a:xfrm>
          <a:off x="0" y="0"/>
          <a:ext cx="0" cy="0"/>
          <a:chOff x="0" y="0"/>
          <a:chExt cx="0" cy="0"/>
        </a:xfrm>
      </p:grpSpPr>
      <p:sp>
        <p:nvSpPr>
          <p:cNvPr id="116" name="Google Shape;116;p59"/>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6" lvl="0" indent="-228604" algn="l">
              <a:lnSpc>
                <a:spcPct val="100000"/>
              </a:lnSpc>
              <a:spcBef>
                <a:spcPts val="0"/>
              </a:spcBef>
              <a:spcAft>
                <a:spcPts val="0"/>
              </a:spcAft>
              <a:buSzPts val="1800"/>
              <a:buNone/>
              <a:defRPr/>
            </a:lvl1pPr>
          </a:lstStyle>
          <a:p>
            <a:endParaRPr/>
          </a:p>
        </p:txBody>
      </p:sp>
      <p:sp>
        <p:nvSpPr>
          <p:cNvPr id="117" name="Google Shape;117;p59"/>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8"/>
        <p:cNvGrpSpPr/>
        <p:nvPr/>
      </p:nvGrpSpPr>
      <p:grpSpPr>
        <a:xfrm>
          <a:off x="0" y="0"/>
          <a:ext cx="0" cy="0"/>
          <a:chOff x="0" y="0"/>
          <a:chExt cx="0" cy="0"/>
        </a:xfrm>
      </p:grpSpPr>
      <p:sp>
        <p:nvSpPr>
          <p:cNvPr id="119" name="Google Shape;119;p60"/>
          <p:cNvSpPr txBox="1">
            <a:spLocks noGrp="1"/>
          </p:cNvSpPr>
          <p:nvPr>
            <p:ph type="title" hasCustomPrompt="1"/>
          </p:nvPr>
        </p:nvSpPr>
        <p:spPr>
          <a:xfrm>
            <a:off x="311700" y="1106125"/>
            <a:ext cx="8520601"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20" name="Google Shape;120;p60"/>
          <p:cNvSpPr txBox="1">
            <a:spLocks noGrp="1"/>
          </p:cNvSpPr>
          <p:nvPr>
            <p:ph type="body" idx="1"/>
          </p:nvPr>
        </p:nvSpPr>
        <p:spPr>
          <a:xfrm>
            <a:off x="311700" y="3152225"/>
            <a:ext cx="8520601" cy="1300800"/>
          </a:xfrm>
          <a:prstGeom prst="rect">
            <a:avLst/>
          </a:prstGeom>
          <a:noFill/>
          <a:ln>
            <a:noFill/>
          </a:ln>
        </p:spPr>
        <p:txBody>
          <a:bodyPr spcFirstLastPara="1" wrap="square" lIns="91425" tIns="91425" rIns="91425" bIns="91425" anchor="t" anchorCtr="0">
            <a:normAutofit/>
          </a:bodyPr>
          <a:lstStyle>
            <a:lvl1pPr marL="457206" lvl="0" indent="-342904" algn="ctr">
              <a:lnSpc>
                <a:spcPct val="115000"/>
              </a:lnSpc>
              <a:spcBef>
                <a:spcPts val="0"/>
              </a:spcBef>
              <a:spcAft>
                <a:spcPts val="0"/>
              </a:spcAft>
              <a:buSzPts val="1800"/>
              <a:buChar char="●"/>
              <a:defRPr/>
            </a:lvl1pPr>
            <a:lvl2pPr marL="914411" lvl="1" indent="-317504" algn="ctr">
              <a:lnSpc>
                <a:spcPct val="115000"/>
              </a:lnSpc>
              <a:spcBef>
                <a:spcPts val="0"/>
              </a:spcBef>
              <a:spcAft>
                <a:spcPts val="0"/>
              </a:spcAft>
              <a:buSzPts val="1400"/>
              <a:buChar char="○"/>
              <a:defRPr/>
            </a:lvl2pPr>
            <a:lvl3pPr marL="1371617" lvl="2" indent="-317504" algn="ctr">
              <a:lnSpc>
                <a:spcPct val="115000"/>
              </a:lnSpc>
              <a:spcBef>
                <a:spcPts val="0"/>
              </a:spcBef>
              <a:spcAft>
                <a:spcPts val="0"/>
              </a:spcAft>
              <a:buSzPts val="1400"/>
              <a:buChar char="■"/>
              <a:defRPr/>
            </a:lvl3pPr>
            <a:lvl4pPr marL="1828823" lvl="3" indent="-317504" algn="ctr">
              <a:lnSpc>
                <a:spcPct val="115000"/>
              </a:lnSpc>
              <a:spcBef>
                <a:spcPts val="0"/>
              </a:spcBef>
              <a:spcAft>
                <a:spcPts val="0"/>
              </a:spcAft>
              <a:buSzPts val="1400"/>
              <a:buChar char="●"/>
              <a:defRPr/>
            </a:lvl4pPr>
            <a:lvl5pPr marL="2286029" lvl="4" indent="-317504" algn="ctr">
              <a:lnSpc>
                <a:spcPct val="115000"/>
              </a:lnSpc>
              <a:spcBef>
                <a:spcPts val="0"/>
              </a:spcBef>
              <a:spcAft>
                <a:spcPts val="0"/>
              </a:spcAft>
              <a:buSzPts val="1400"/>
              <a:buChar char="○"/>
              <a:defRPr/>
            </a:lvl5pPr>
            <a:lvl6pPr marL="2743234" lvl="5" indent="-317504" algn="ctr">
              <a:lnSpc>
                <a:spcPct val="115000"/>
              </a:lnSpc>
              <a:spcBef>
                <a:spcPts val="0"/>
              </a:spcBef>
              <a:spcAft>
                <a:spcPts val="0"/>
              </a:spcAft>
              <a:buSzPts val="1400"/>
              <a:buChar char="■"/>
              <a:defRPr/>
            </a:lvl6pPr>
            <a:lvl7pPr marL="3200440" lvl="6" indent="-317504" algn="ctr">
              <a:lnSpc>
                <a:spcPct val="115000"/>
              </a:lnSpc>
              <a:spcBef>
                <a:spcPts val="0"/>
              </a:spcBef>
              <a:spcAft>
                <a:spcPts val="0"/>
              </a:spcAft>
              <a:buSzPts val="1400"/>
              <a:buChar char="●"/>
              <a:defRPr/>
            </a:lvl7pPr>
            <a:lvl8pPr marL="3657646" lvl="7" indent="-317504" algn="ctr">
              <a:lnSpc>
                <a:spcPct val="115000"/>
              </a:lnSpc>
              <a:spcBef>
                <a:spcPts val="0"/>
              </a:spcBef>
              <a:spcAft>
                <a:spcPts val="0"/>
              </a:spcAft>
              <a:buSzPts val="1400"/>
              <a:buChar char="○"/>
              <a:defRPr/>
            </a:lvl8pPr>
            <a:lvl9pPr marL="4114851" lvl="8" indent="-317504" algn="ctr">
              <a:lnSpc>
                <a:spcPct val="115000"/>
              </a:lnSpc>
              <a:spcBef>
                <a:spcPts val="0"/>
              </a:spcBef>
              <a:spcAft>
                <a:spcPts val="0"/>
              </a:spcAft>
              <a:buSzPts val="1400"/>
              <a:buChar char="■"/>
              <a:defRPr/>
            </a:lvl9pPr>
          </a:lstStyle>
          <a:p>
            <a:endParaRPr/>
          </a:p>
        </p:txBody>
      </p:sp>
      <p:sp>
        <p:nvSpPr>
          <p:cNvPr id="121" name="Google Shape;121;p60"/>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62"/>
        <p:cNvGrpSpPr/>
        <p:nvPr/>
      </p:nvGrpSpPr>
      <p:grpSpPr>
        <a:xfrm>
          <a:off x="0" y="0"/>
          <a:ext cx="0" cy="0"/>
          <a:chOff x="0" y="0"/>
          <a:chExt cx="0" cy="0"/>
        </a:xfrm>
      </p:grpSpPr>
      <p:sp>
        <p:nvSpPr>
          <p:cNvPr id="63" name="Google Shape;63;p52"/>
          <p:cNvSpPr txBox="1">
            <a:spLocks noGrp="1"/>
          </p:cNvSpPr>
          <p:nvPr>
            <p:ph type="ftr" idx="11"/>
          </p:nvPr>
        </p:nvSpPr>
        <p:spPr>
          <a:xfrm>
            <a:off x="3108961" y="4783457"/>
            <a:ext cx="2925900" cy="169277"/>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
        <p:nvSpPr>
          <p:cNvPr id="64" name="Google Shape;64;p52"/>
          <p:cNvSpPr txBox="1">
            <a:spLocks noGrp="1"/>
          </p:cNvSpPr>
          <p:nvPr>
            <p:ph type="dt" idx="10"/>
          </p:nvPr>
        </p:nvSpPr>
        <p:spPr>
          <a:xfrm>
            <a:off x="457200" y="4783457"/>
            <a:ext cx="2103001" cy="169277"/>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
        <p:nvSpPr>
          <p:cNvPr id="65" name="Google Shape;65;p52"/>
          <p:cNvSpPr txBox="1">
            <a:spLocks noGrp="1"/>
          </p:cNvSpPr>
          <p:nvPr>
            <p:ph type="sldNum" idx="12"/>
          </p:nvPr>
        </p:nvSpPr>
        <p:spPr>
          <a:xfrm>
            <a:off x="4466365" y="4741246"/>
            <a:ext cx="210000" cy="161711"/>
          </a:xfrm>
          <a:prstGeom prst="rect">
            <a:avLst/>
          </a:prstGeom>
          <a:noFill/>
          <a:ln>
            <a:noFill/>
          </a:ln>
        </p:spPr>
        <p:txBody>
          <a:bodyPr spcFirstLastPara="1" wrap="square" lIns="0" tIns="0" rIns="0" bIns="0" anchor="t" anchorCtr="0">
            <a:spAutoFit/>
          </a:bodyPr>
          <a:lstStyle>
            <a:lvl1pPr marL="25401" marR="0" lvl="0"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1pPr>
            <a:lvl2pPr marL="25401" marR="0" lvl="1"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2pPr>
            <a:lvl3pPr marL="25401" marR="0" lvl="2"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3pPr>
            <a:lvl4pPr marL="25401" marR="0" lvl="3"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4pPr>
            <a:lvl5pPr marL="25401" marR="0" lvl="4"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5pPr>
            <a:lvl6pPr marL="25401" marR="0" lvl="5"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6pPr>
            <a:lvl7pPr marL="25401" marR="0" lvl="6"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7pPr>
            <a:lvl8pPr marL="25401" marR="0" lvl="7"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8pPr>
            <a:lvl9pPr marL="25401" marR="0" lvl="8"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9pPr>
          </a:lstStyle>
          <a:p>
            <a:fld id="{00000000-1234-1234-1234-123412341234}" type="slidenum">
              <a:rPr lang="it" smtClean="0"/>
              <a:pPr/>
              <a:t>‹#›</a:t>
            </a:fld>
            <a:endParaRPr lang="it" dirty="0"/>
          </a:p>
        </p:txBody>
      </p:sp>
    </p:spTree>
    <p:extLst>
      <p:ext uri="{BB962C8B-B14F-4D97-AF65-F5344CB8AC3E}">
        <p14:creationId xmlns:p14="http://schemas.microsoft.com/office/powerpoint/2010/main" val="29537811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47"/>
        <p:cNvGrpSpPr/>
        <p:nvPr/>
      </p:nvGrpSpPr>
      <p:grpSpPr>
        <a:xfrm>
          <a:off x="0" y="0"/>
          <a:ext cx="0" cy="0"/>
          <a:chOff x="0" y="0"/>
          <a:chExt cx="0" cy="0"/>
        </a:xfrm>
      </p:grpSpPr>
      <p:sp>
        <p:nvSpPr>
          <p:cNvPr id="48" name="Google Shape;48;p47"/>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
        <p:nvSpPr>
          <p:cNvPr id="49" name="Google Shape;49;p47"/>
          <p:cNvSpPr txBox="1">
            <a:spLocks noGrp="1"/>
          </p:cNvSpPr>
          <p:nvPr>
            <p:ph type="body" idx="1"/>
          </p:nvPr>
        </p:nvSpPr>
        <p:spPr>
          <a:xfrm>
            <a:off x="645981" y="1862824"/>
            <a:ext cx="7796980" cy="3849918"/>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400" b="0" i="0">
                <a:solidFill>
                  <a:srgbClr val="282666"/>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0" name="Google Shape;50;p47"/>
          <p:cNvSpPr txBox="1">
            <a:spLocks noGrp="1"/>
          </p:cNvSpPr>
          <p:nvPr>
            <p:ph type="body" idx="2"/>
          </p:nvPr>
        </p:nvSpPr>
        <p:spPr>
          <a:xfrm>
            <a:off x="645985" y="578724"/>
            <a:ext cx="7796980" cy="803654"/>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i="0">
                <a:solidFill>
                  <a:srgbClr val="653795"/>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Tree>
    <p:extLst>
      <p:ext uri="{BB962C8B-B14F-4D97-AF65-F5344CB8AC3E}">
        <p14:creationId xmlns:p14="http://schemas.microsoft.com/office/powerpoint/2010/main" val="3091523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21"/>
        <p:cNvGrpSpPr/>
        <p:nvPr/>
      </p:nvGrpSpPr>
      <p:grpSpPr>
        <a:xfrm>
          <a:off x="0" y="0"/>
          <a:ext cx="0" cy="0"/>
          <a:chOff x="0" y="0"/>
          <a:chExt cx="0" cy="0"/>
        </a:xfrm>
      </p:grpSpPr>
      <p:sp>
        <p:nvSpPr>
          <p:cNvPr id="22" name="Google Shape;22;p48"/>
          <p:cNvSpPr txBox="1">
            <a:spLocks noGrp="1"/>
          </p:cNvSpPr>
          <p:nvPr>
            <p:ph type="sldNum" idx="12"/>
          </p:nvPr>
        </p:nvSpPr>
        <p:spPr>
          <a:xfrm>
            <a:off x="8103488" y="1457382"/>
            <a:ext cx="433276" cy="310803"/>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
        <p:nvSpPr>
          <p:cNvPr id="23" name="Google Shape;23;p48"/>
          <p:cNvSpPr/>
          <p:nvPr/>
        </p:nvSpPr>
        <p:spPr>
          <a:xfrm>
            <a:off x="778484" y="263283"/>
            <a:ext cx="1738800" cy="3044331"/>
          </a:xfrm>
          <a:custGeom>
            <a:avLst/>
            <a:gdLst/>
            <a:ahLst/>
            <a:cxnLst/>
            <a:rect l="l" t="t" r="r" b="b"/>
            <a:pathLst>
              <a:path w="1511252" h="2643289" extrusionOk="0">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4" name="Google Shape;24;p48"/>
          <p:cNvSpPr/>
          <p:nvPr/>
        </p:nvSpPr>
        <p:spPr>
          <a:xfrm rot="10800000">
            <a:off x="2771172" y="0"/>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5" name="Google Shape;25;p48"/>
          <p:cNvSpPr/>
          <p:nvPr/>
        </p:nvSpPr>
        <p:spPr>
          <a:xfrm>
            <a:off x="4779341" y="1056288"/>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6" name="Google Shape;26;p48"/>
          <p:cNvSpPr/>
          <p:nvPr/>
        </p:nvSpPr>
        <p:spPr>
          <a:xfrm rot="10800000">
            <a:off x="6828163" y="0"/>
            <a:ext cx="1738800" cy="124022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588F92"/>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7" name="Google Shape;27;p48"/>
          <p:cNvSpPr>
            <a:spLocks noGrp="1"/>
          </p:cNvSpPr>
          <p:nvPr>
            <p:ph type="pic" idx="2"/>
          </p:nvPr>
        </p:nvSpPr>
        <p:spPr>
          <a:xfrm>
            <a:off x="2771174" y="812637"/>
            <a:ext cx="1740540" cy="1586590"/>
          </a:xfrm>
          <a:prstGeom prst="rect">
            <a:avLst/>
          </a:prstGeom>
          <a:solidFill>
            <a:srgbClr val="F2F2F2"/>
          </a:solidFill>
          <a:ln>
            <a:noFill/>
          </a:ln>
        </p:spPr>
      </p:sp>
      <p:sp>
        <p:nvSpPr>
          <p:cNvPr id="28" name="Google Shape;28;p48"/>
          <p:cNvSpPr>
            <a:spLocks noGrp="1"/>
          </p:cNvSpPr>
          <p:nvPr>
            <p:ph type="pic" idx="3"/>
          </p:nvPr>
        </p:nvSpPr>
        <p:spPr>
          <a:xfrm>
            <a:off x="4768829" y="2"/>
            <a:ext cx="1738800" cy="1355835"/>
          </a:xfrm>
          <a:prstGeom prst="rect">
            <a:avLst/>
          </a:prstGeom>
          <a:solidFill>
            <a:srgbClr val="F2F2F2"/>
          </a:solidFill>
          <a:ln>
            <a:noFill/>
          </a:ln>
        </p:spPr>
      </p:sp>
      <p:sp>
        <p:nvSpPr>
          <p:cNvPr id="29" name="Google Shape;29;p48"/>
          <p:cNvSpPr>
            <a:spLocks noGrp="1"/>
          </p:cNvSpPr>
          <p:nvPr>
            <p:ph type="pic" idx="4"/>
          </p:nvPr>
        </p:nvSpPr>
        <p:spPr>
          <a:xfrm>
            <a:off x="6828164" y="998487"/>
            <a:ext cx="1740540" cy="1338153"/>
          </a:xfrm>
          <a:prstGeom prst="rect">
            <a:avLst/>
          </a:prstGeom>
          <a:solidFill>
            <a:srgbClr val="F2F2F2"/>
          </a:solidFill>
          <a:ln>
            <a:noFill/>
          </a:ln>
        </p:spPr>
      </p:sp>
      <p:sp>
        <p:nvSpPr>
          <p:cNvPr id="30" name="Google Shape;30;p48"/>
          <p:cNvSpPr>
            <a:spLocks noGrp="1"/>
          </p:cNvSpPr>
          <p:nvPr>
            <p:ph type="pic" idx="5"/>
          </p:nvPr>
        </p:nvSpPr>
        <p:spPr>
          <a:xfrm>
            <a:off x="778484" y="2"/>
            <a:ext cx="1738800" cy="1599157"/>
          </a:xfrm>
          <a:prstGeom prst="rect">
            <a:avLst/>
          </a:prstGeom>
          <a:solidFill>
            <a:srgbClr val="F2F2F2"/>
          </a:solidFill>
          <a:ln>
            <a:noFill/>
          </a:ln>
        </p:spPr>
      </p:sp>
      <p:sp>
        <p:nvSpPr>
          <p:cNvPr id="31" name="Google Shape;31;p48"/>
          <p:cNvSpPr txBox="1">
            <a:spLocks noGrp="1"/>
          </p:cNvSpPr>
          <p:nvPr>
            <p:ph type="body" idx="1"/>
          </p:nvPr>
        </p:nvSpPr>
        <p:spPr>
          <a:xfrm rot="-5400000">
            <a:off x="-1821288" y="2305691"/>
            <a:ext cx="4587366" cy="64975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2601" b="1"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2" name="Google Shape;32;p48"/>
          <p:cNvSpPr txBox="1">
            <a:spLocks noGrp="1"/>
          </p:cNvSpPr>
          <p:nvPr>
            <p:ph type="body" idx="6"/>
          </p:nvPr>
        </p:nvSpPr>
        <p:spPr>
          <a:xfrm>
            <a:off x="860003" y="1801600"/>
            <a:ext cx="1576594" cy="1063076"/>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3" name="Google Shape;33;p48"/>
          <p:cNvSpPr/>
          <p:nvPr/>
        </p:nvSpPr>
        <p:spPr>
          <a:xfrm rot="10800000">
            <a:off x="4447931" y="2890345"/>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34" name="Google Shape;34;p48"/>
          <p:cNvSpPr/>
          <p:nvPr/>
        </p:nvSpPr>
        <p:spPr>
          <a:xfrm>
            <a:off x="2400367" y="3910449"/>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35" name="Google Shape;35;p48"/>
          <p:cNvSpPr/>
          <p:nvPr/>
        </p:nvSpPr>
        <p:spPr>
          <a:xfrm>
            <a:off x="6528726" y="3989277"/>
            <a:ext cx="1738800" cy="1154225"/>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36" name="Google Shape;36;p48"/>
          <p:cNvSpPr txBox="1">
            <a:spLocks noGrp="1"/>
          </p:cNvSpPr>
          <p:nvPr>
            <p:ph type="body" idx="7"/>
          </p:nvPr>
        </p:nvSpPr>
        <p:spPr>
          <a:xfrm>
            <a:off x="2828382" y="27234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7" name="Google Shape;37;p48"/>
          <p:cNvSpPr txBox="1">
            <a:spLocks noGrp="1"/>
          </p:cNvSpPr>
          <p:nvPr>
            <p:ph type="body" idx="8"/>
          </p:nvPr>
        </p:nvSpPr>
        <p:spPr>
          <a:xfrm>
            <a:off x="2489108" y="4134899"/>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8" name="Google Shape;38;p48"/>
          <p:cNvSpPr txBox="1">
            <a:spLocks noGrp="1"/>
          </p:cNvSpPr>
          <p:nvPr>
            <p:ph type="body" idx="9"/>
          </p:nvPr>
        </p:nvSpPr>
        <p:spPr>
          <a:xfrm>
            <a:off x="4862555" y="160190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9" name="Google Shape;39;p48"/>
          <p:cNvSpPr txBox="1">
            <a:spLocks noGrp="1"/>
          </p:cNvSpPr>
          <p:nvPr>
            <p:ph type="body" idx="13"/>
          </p:nvPr>
        </p:nvSpPr>
        <p:spPr>
          <a:xfrm>
            <a:off x="4522546" y="346223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0" name="Google Shape;40;p48"/>
          <p:cNvSpPr txBox="1">
            <a:spLocks noGrp="1"/>
          </p:cNvSpPr>
          <p:nvPr>
            <p:ph type="body" idx="14"/>
          </p:nvPr>
        </p:nvSpPr>
        <p:spPr>
          <a:xfrm>
            <a:off x="6580681" y="410336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1" name="Google Shape;41;p48"/>
          <p:cNvSpPr txBox="1">
            <a:spLocks noGrp="1"/>
          </p:cNvSpPr>
          <p:nvPr>
            <p:ph type="body" idx="15"/>
          </p:nvPr>
        </p:nvSpPr>
        <p:spPr>
          <a:xfrm>
            <a:off x="6975554" y="214540"/>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2" name="Google Shape;42;p48"/>
          <p:cNvSpPr>
            <a:spLocks noGrp="1"/>
          </p:cNvSpPr>
          <p:nvPr>
            <p:ph type="pic" idx="16"/>
          </p:nvPr>
        </p:nvSpPr>
        <p:spPr>
          <a:xfrm>
            <a:off x="2400368" y="2498238"/>
            <a:ext cx="1740540" cy="1406954"/>
          </a:xfrm>
          <a:prstGeom prst="rect">
            <a:avLst/>
          </a:prstGeom>
          <a:solidFill>
            <a:srgbClr val="F2F2F2"/>
          </a:solidFill>
          <a:ln>
            <a:noFill/>
          </a:ln>
        </p:spPr>
      </p:sp>
      <p:sp>
        <p:nvSpPr>
          <p:cNvPr id="43" name="Google Shape;43;p48"/>
          <p:cNvSpPr>
            <a:spLocks noGrp="1"/>
          </p:cNvSpPr>
          <p:nvPr>
            <p:ph type="pic" idx="17"/>
          </p:nvPr>
        </p:nvSpPr>
        <p:spPr>
          <a:xfrm>
            <a:off x="4455098" y="4235671"/>
            <a:ext cx="1738800" cy="907831"/>
          </a:xfrm>
          <a:prstGeom prst="rect">
            <a:avLst/>
          </a:prstGeom>
          <a:solidFill>
            <a:srgbClr val="F2F2F2"/>
          </a:solidFill>
          <a:ln>
            <a:noFill/>
          </a:ln>
        </p:spPr>
      </p:sp>
      <p:sp>
        <p:nvSpPr>
          <p:cNvPr id="44" name="Google Shape;44;p48"/>
          <p:cNvSpPr>
            <a:spLocks noGrp="1"/>
          </p:cNvSpPr>
          <p:nvPr>
            <p:ph type="pic" idx="18"/>
          </p:nvPr>
        </p:nvSpPr>
        <p:spPr>
          <a:xfrm>
            <a:off x="6507707" y="2577064"/>
            <a:ext cx="1740540" cy="1406954"/>
          </a:xfrm>
          <a:prstGeom prst="rect">
            <a:avLst/>
          </a:prstGeom>
          <a:solidFill>
            <a:srgbClr val="F2F2F2"/>
          </a:solidFill>
          <a:ln>
            <a:noFill/>
          </a:ln>
        </p:spPr>
      </p:sp>
      <p:sp>
        <p:nvSpPr>
          <p:cNvPr id="45" name="Google Shape;45;p48"/>
          <p:cNvSpPr txBox="1"/>
          <p:nvPr/>
        </p:nvSpPr>
        <p:spPr>
          <a:xfrm>
            <a:off x="8648278" y="4659390"/>
            <a:ext cx="477436" cy="465822"/>
          </a:xfrm>
          <a:prstGeom prst="rect">
            <a:avLst/>
          </a:prstGeom>
          <a:no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pPr marL="0" marR="0" lvl="0" indent="0" algn="ctr" rtl="0">
                <a:lnSpc>
                  <a:spcPct val="100000"/>
                </a:lnSpc>
                <a:spcBef>
                  <a:spcPts val="0"/>
                </a:spcBef>
                <a:spcAft>
                  <a:spcPts val="0"/>
                </a:spcAft>
                <a:buNone/>
              </a:pPr>
              <a:t>‹#›</a:t>
            </a:fld>
            <a:endParaRPr sz="1600" b="0" i="0" u="none" strike="noStrike" cap="none" dirty="0">
              <a:solidFill>
                <a:srgbClr val="8AC03B"/>
              </a:solidFill>
              <a:latin typeface="Calibri"/>
              <a:ea typeface="Calibri"/>
              <a:cs typeface="Calibri"/>
              <a:sym typeface="Calibri"/>
            </a:endParaRPr>
          </a:p>
        </p:txBody>
      </p:sp>
      <p:sp>
        <p:nvSpPr>
          <p:cNvPr id="46" name="Google Shape;46;p48"/>
          <p:cNvSpPr txBox="1"/>
          <p:nvPr/>
        </p:nvSpPr>
        <p:spPr>
          <a:xfrm rot="-5400000">
            <a:off x="6911015" y="2593184"/>
            <a:ext cx="3896178" cy="374382"/>
          </a:xfrm>
          <a:prstGeom prst="rect">
            <a:avLst/>
          </a:prstGeom>
          <a:no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dirty="0">
              <a:solidFill>
                <a:srgbClr val="6D6E7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1"/>
        <p:cNvGrpSpPr/>
        <p:nvPr/>
      </p:nvGrpSpPr>
      <p:grpSpPr>
        <a:xfrm>
          <a:off x="0" y="0"/>
          <a:ext cx="0" cy="0"/>
          <a:chOff x="0" y="0"/>
          <a:chExt cx="0" cy="0"/>
        </a:xfrm>
      </p:grpSpPr>
      <p:sp>
        <p:nvSpPr>
          <p:cNvPr id="52" name="Google Shape;52;p49"/>
          <p:cNvSpPr txBox="1">
            <a:spLocks noGrp="1"/>
          </p:cNvSpPr>
          <p:nvPr>
            <p:ph type="body" idx="1"/>
          </p:nvPr>
        </p:nvSpPr>
        <p:spPr>
          <a:xfrm>
            <a:off x="544390" y="1516694"/>
            <a:ext cx="8159996"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03333"/>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3" name="Google Shape;53;p49"/>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4" name="Google Shape;54;p4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hoto/Text Slide 02">
  <p:cSld name="Photo/Text Slide 02">
    <p:spTree>
      <p:nvGrpSpPr>
        <p:cNvPr id="1" name="Shape 55"/>
        <p:cNvGrpSpPr/>
        <p:nvPr/>
      </p:nvGrpSpPr>
      <p:grpSpPr>
        <a:xfrm>
          <a:off x="0" y="0"/>
          <a:ext cx="0" cy="0"/>
          <a:chOff x="0" y="0"/>
          <a:chExt cx="0" cy="0"/>
        </a:xfrm>
      </p:grpSpPr>
      <p:cxnSp>
        <p:nvCxnSpPr>
          <p:cNvPr id="56" name="Google Shape;56;p98"/>
          <p:cNvCxnSpPr/>
          <p:nvPr/>
        </p:nvCxnSpPr>
        <p:spPr>
          <a:xfrm>
            <a:off x="306667" y="1286105"/>
            <a:ext cx="2321106" cy="0"/>
          </a:xfrm>
          <a:prstGeom prst="straightConnector1">
            <a:avLst/>
          </a:prstGeom>
          <a:noFill/>
          <a:ln w="22225" cap="flat" cmpd="sng">
            <a:solidFill>
              <a:schemeClr val="lt1"/>
            </a:solidFill>
            <a:prstDash val="solid"/>
            <a:round/>
            <a:headEnd type="none" w="sm" len="sm"/>
            <a:tailEnd type="none" w="sm" len="sm"/>
          </a:ln>
        </p:spPr>
      </p:cxnSp>
      <p:sp>
        <p:nvSpPr>
          <p:cNvPr id="57" name="Google Shape;57;p98"/>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8" name="Google Shape;58;p98"/>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9" name="Google Shape;59;p98"/>
          <p:cNvSpPr txBox="1">
            <a:spLocks noGrp="1"/>
          </p:cNvSpPr>
          <p:nvPr>
            <p:ph type="body" idx="3"/>
          </p:nvPr>
        </p:nvSpPr>
        <p:spPr>
          <a:xfrm>
            <a:off x="3445851" y="1534279"/>
            <a:ext cx="5465675"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0" name="Google Shape;60;p98"/>
          <p:cNvSpPr txBox="1">
            <a:spLocks noGrp="1"/>
          </p:cNvSpPr>
          <p:nvPr>
            <p:ph type="body" idx="4"/>
          </p:nvPr>
        </p:nvSpPr>
        <p:spPr>
          <a:xfrm>
            <a:off x="3445853" y="571203"/>
            <a:ext cx="5450174"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1" name="Google Shape;61;p98"/>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hoto/Text Slide 01">
  <p:cSld name="Photo/Text Slide 01">
    <p:spTree>
      <p:nvGrpSpPr>
        <p:cNvPr id="1" name="Shape 66"/>
        <p:cNvGrpSpPr/>
        <p:nvPr/>
      </p:nvGrpSpPr>
      <p:grpSpPr>
        <a:xfrm>
          <a:off x="0" y="0"/>
          <a:ext cx="0" cy="0"/>
          <a:chOff x="0" y="0"/>
          <a:chExt cx="0" cy="0"/>
        </a:xfrm>
      </p:grpSpPr>
      <p:sp>
        <p:nvSpPr>
          <p:cNvPr id="67" name="Google Shape;67;p99"/>
          <p:cNvSpPr/>
          <p:nvPr/>
        </p:nvSpPr>
        <p:spPr>
          <a:xfrm>
            <a:off x="293702" y="1237654"/>
            <a:ext cx="2567372" cy="3430490"/>
          </a:xfrm>
          <a:custGeom>
            <a:avLst/>
            <a:gdLst/>
            <a:ahLst/>
            <a:cxnLst/>
            <a:rect l="l" t="t" r="r" b="b"/>
            <a:pathLst>
              <a:path w="3998034" h="4950763" extrusionOk="0">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endParaRPr sz="1051" b="0" i="0" u="none" strike="noStrike" cap="none" dirty="0">
              <a:solidFill>
                <a:schemeClr val="lt1"/>
              </a:solidFill>
              <a:latin typeface="Arial"/>
              <a:ea typeface="Arial"/>
              <a:cs typeface="Arial"/>
              <a:sym typeface="Arial"/>
            </a:endParaRPr>
          </a:p>
        </p:txBody>
      </p:sp>
      <p:cxnSp>
        <p:nvCxnSpPr>
          <p:cNvPr id="68" name="Google Shape;68;p99"/>
          <p:cNvCxnSpPr/>
          <p:nvPr/>
        </p:nvCxnSpPr>
        <p:spPr>
          <a:xfrm>
            <a:off x="416834" y="2422601"/>
            <a:ext cx="2321106" cy="0"/>
          </a:xfrm>
          <a:prstGeom prst="straightConnector1">
            <a:avLst/>
          </a:prstGeom>
          <a:noFill/>
          <a:ln w="22225" cap="flat" cmpd="sng">
            <a:solidFill>
              <a:schemeClr val="lt1"/>
            </a:solidFill>
            <a:prstDash val="solid"/>
            <a:round/>
            <a:headEnd type="none" w="sm" len="sm"/>
            <a:tailEnd type="none" w="sm" len="sm"/>
          </a:ln>
        </p:spPr>
      </p:cxnSp>
      <p:sp>
        <p:nvSpPr>
          <p:cNvPr id="69" name="Google Shape;69;p99"/>
          <p:cNvSpPr txBox="1">
            <a:spLocks noGrp="1"/>
          </p:cNvSpPr>
          <p:nvPr>
            <p:ph type="body" idx="1"/>
          </p:nvPr>
        </p:nvSpPr>
        <p:spPr>
          <a:xfrm>
            <a:off x="506267" y="2544020"/>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0" name="Google Shape;70;p99"/>
          <p:cNvSpPr txBox="1">
            <a:spLocks noGrp="1"/>
          </p:cNvSpPr>
          <p:nvPr>
            <p:ph type="body" idx="2"/>
          </p:nvPr>
        </p:nvSpPr>
        <p:spPr>
          <a:xfrm>
            <a:off x="518866" y="1842831"/>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1" name="Google Shape;71;p99"/>
          <p:cNvSpPr>
            <a:spLocks noGrp="1"/>
          </p:cNvSpPr>
          <p:nvPr>
            <p:ph type="pic" idx="3"/>
          </p:nvPr>
        </p:nvSpPr>
        <p:spPr>
          <a:xfrm>
            <a:off x="293702" y="1"/>
            <a:ext cx="2567372" cy="1459311"/>
          </a:xfrm>
          <a:prstGeom prst="rect">
            <a:avLst/>
          </a:prstGeom>
          <a:solidFill>
            <a:srgbClr val="F2F2F2"/>
          </a:solidFill>
          <a:ln>
            <a:noFill/>
          </a:ln>
        </p:spPr>
      </p:sp>
      <p:sp>
        <p:nvSpPr>
          <p:cNvPr id="72" name="Google Shape;72;p99"/>
          <p:cNvSpPr txBox="1">
            <a:spLocks noGrp="1"/>
          </p:cNvSpPr>
          <p:nvPr>
            <p:ph type="body" idx="4"/>
          </p:nvPr>
        </p:nvSpPr>
        <p:spPr>
          <a:xfrm>
            <a:off x="3445851" y="1534279"/>
            <a:ext cx="5221108"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3" name="Google Shape;73;p99"/>
          <p:cNvSpPr txBox="1">
            <a:spLocks noGrp="1"/>
          </p:cNvSpPr>
          <p:nvPr>
            <p:ph type="body" idx="5"/>
          </p:nvPr>
        </p:nvSpPr>
        <p:spPr>
          <a:xfrm>
            <a:off x="3445853" y="571203"/>
            <a:ext cx="5221108"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97C679"/>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4" name="Google Shape;74;p9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hoto/Text Slide 03">
  <p:cSld name="Photo/Text Slide 03">
    <p:spTree>
      <p:nvGrpSpPr>
        <p:cNvPr id="1" name="Shape 75"/>
        <p:cNvGrpSpPr/>
        <p:nvPr/>
      </p:nvGrpSpPr>
      <p:grpSpPr>
        <a:xfrm>
          <a:off x="0" y="0"/>
          <a:ext cx="0" cy="0"/>
          <a:chOff x="0" y="0"/>
          <a:chExt cx="0" cy="0"/>
        </a:xfrm>
      </p:grpSpPr>
      <p:sp>
        <p:nvSpPr>
          <p:cNvPr id="76" name="Google Shape;76;p100"/>
          <p:cNvSpPr/>
          <p:nvPr/>
        </p:nvSpPr>
        <p:spPr>
          <a:xfrm rot="-5400000">
            <a:off x="544831" y="2204506"/>
            <a:ext cx="2094128" cy="3183788"/>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dirty="0">
              <a:solidFill>
                <a:srgbClr val="000000"/>
              </a:solidFill>
              <a:latin typeface="Calibri"/>
              <a:ea typeface="Calibri"/>
              <a:cs typeface="Calibri"/>
              <a:sym typeface="Calibri"/>
            </a:endParaRPr>
          </a:p>
        </p:txBody>
      </p:sp>
      <p:sp>
        <p:nvSpPr>
          <p:cNvPr id="77" name="Google Shape;77;p100"/>
          <p:cNvSpPr>
            <a:spLocks noGrp="1"/>
          </p:cNvSpPr>
          <p:nvPr>
            <p:ph type="pic" idx="2"/>
          </p:nvPr>
        </p:nvSpPr>
        <p:spPr>
          <a:xfrm>
            <a:off x="26749" y="182167"/>
            <a:ext cx="5681716" cy="3248416"/>
          </a:xfrm>
          <a:prstGeom prst="rect">
            <a:avLst/>
          </a:prstGeom>
          <a:solidFill>
            <a:srgbClr val="F2F2F2"/>
          </a:solidFill>
          <a:ln>
            <a:noFill/>
          </a:ln>
        </p:spPr>
      </p:sp>
      <p:cxnSp>
        <p:nvCxnSpPr>
          <p:cNvPr id="78" name="Google Shape;78;p100"/>
          <p:cNvCxnSpPr/>
          <p:nvPr/>
        </p:nvCxnSpPr>
        <p:spPr>
          <a:xfrm>
            <a:off x="360245" y="3568533"/>
            <a:ext cx="2321106" cy="0"/>
          </a:xfrm>
          <a:prstGeom prst="straightConnector1">
            <a:avLst/>
          </a:prstGeom>
          <a:noFill/>
          <a:ln w="22225" cap="flat" cmpd="sng">
            <a:solidFill>
              <a:schemeClr val="lt1"/>
            </a:solidFill>
            <a:prstDash val="solid"/>
            <a:round/>
            <a:headEnd type="none" w="sm" len="sm"/>
            <a:tailEnd type="none" w="sm" len="sm"/>
          </a:ln>
        </p:spPr>
      </p:cxnSp>
      <p:sp>
        <p:nvSpPr>
          <p:cNvPr id="79" name="Google Shape;79;p100"/>
          <p:cNvSpPr txBox="1">
            <a:spLocks noGrp="1"/>
          </p:cNvSpPr>
          <p:nvPr>
            <p:ph type="body" idx="1"/>
          </p:nvPr>
        </p:nvSpPr>
        <p:spPr>
          <a:xfrm>
            <a:off x="449679" y="3689952"/>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0" name="Google Shape;80;p100"/>
          <p:cNvSpPr txBox="1">
            <a:spLocks noGrp="1"/>
          </p:cNvSpPr>
          <p:nvPr>
            <p:ph type="body" idx="3"/>
          </p:nvPr>
        </p:nvSpPr>
        <p:spPr>
          <a:xfrm>
            <a:off x="462279" y="2988764"/>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1" name="Google Shape;81;p100"/>
          <p:cNvSpPr txBox="1">
            <a:spLocks noGrp="1"/>
          </p:cNvSpPr>
          <p:nvPr>
            <p:ph type="body" idx="4"/>
          </p:nvPr>
        </p:nvSpPr>
        <p:spPr>
          <a:xfrm>
            <a:off x="5960213" y="482204"/>
            <a:ext cx="2706745" cy="4090094"/>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2" name="Google Shape;82;p100"/>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hoto/Text Slide 04">
  <p:cSld name="Photo/Text Slide 04">
    <p:spTree>
      <p:nvGrpSpPr>
        <p:cNvPr id="1" name="Shape 83"/>
        <p:cNvGrpSpPr/>
        <p:nvPr/>
      </p:nvGrpSpPr>
      <p:grpSpPr>
        <a:xfrm>
          <a:off x="0" y="0"/>
          <a:ext cx="0" cy="0"/>
          <a:chOff x="0" y="0"/>
          <a:chExt cx="0" cy="0"/>
        </a:xfrm>
      </p:grpSpPr>
      <p:sp>
        <p:nvSpPr>
          <p:cNvPr id="84" name="Google Shape;84;p101"/>
          <p:cNvSpPr/>
          <p:nvPr/>
        </p:nvSpPr>
        <p:spPr>
          <a:xfrm rot="5400000">
            <a:off x="6138958" y="-327600"/>
            <a:ext cx="2384633" cy="3625454"/>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97C679"/>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dirty="0">
              <a:solidFill>
                <a:srgbClr val="000000"/>
              </a:solidFill>
              <a:latin typeface="Calibri"/>
              <a:ea typeface="Calibri"/>
              <a:cs typeface="Calibri"/>
              <a:sym typeface="Calibri"/>
            </a:endParaRPr>
          </a:p>
        </p:txBody>
      </p:sp>
      <p:cxnSp>
        <p:nvCxnSpPr>
          <p:cNvPr id="85" name="Google Shape;85;p101"/>
          <p:cNvCxnSpPr/>
          <p:nvPr/>
        </p:nvCxnSpPr>
        <p:spPr>
          <a:xfrm>
            <a:off x="5960212" y="1260709"/>
            <a:ext cx="2847708" cy="0"/>
          </a:xfrm>
          <a:prstGeom prst="straightConnector1">
            <a:avLst/>
          </a:prstGeom>
          <a:noFill/>
          <a:ln w="22225" cap="flat" cmpd="sng">
            <a:solidFill>
              <a:schemeClr val="lt1"/>
            </a:solidFill>
            <a:prstDash val="solid"/>
            <a:round/>
            <a:headEnd type="none" w="sm" len="sm"/>
            <a:tailEnd type="none" w="sm" len="sm"/>
          </a:ln>
        </p:spPr>
      </p:cxnSp>
      <p:sp>
        <p:nvSpPr>
          <p:cNvPr id="86" name="Google Shape;86;p101"/>
          <p:cNvSpPr txBox="1">
            <a:spLocks noGrp="1"/>
          </p:cNvSpPr>
          <p:nvPr>
            <p:ph type="body" idx="1"/>
          </p:nvPr>
        </p:nvSpPr>
        <p:spPr>
          <a:xfrm>
            <a:off x="7508507" y="1392843"/>
            <a:ext cx="1149204" cy="786916"/>
          </a:xfrm>
          <a:prstGeom prst="rect">
            <a:avLst/>
          </a:prstGeom>
          <a:noFill/>
          <a:ln>
            <a:noFill/>
          </a:ln>
        </p:spPr>
        <p:txBody>
          <a:bodyPr spcFirstLastPara="1" wrap="square" lIns="91425" tIns="91425" rIns="91425" bIns="91425" anchor="t" anchorCtr="0">
            <a:noAutofit/>
          </a:bodyPr>
          <a:lstStyle>
            <a:lvl1pPr marL="457206" lvl="0" indent="-228604" algn="r">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7" name="Google Shape;87;p101"/>
          <p:cNvSpPr txBox="1">
            <a:spLocks noGrp="1"/>
          </p:cNvSpPr>
          <p:nvPr>
            <p:ph type="body" idx="2"/>
          </p:nvPr>
        </p:nvSpPr>
        <p:spPr>
          <a:xfrm>
            <a:off x="7759733" y="691655"/>
            <a:ext cx="897977" cy="28917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8" name="Google Shape;88;p101"/>
          <p:cNvSpPr txBox="1">
            <a:spLocks noGrp="1"/>
          </p:cNvSpPr>
          <p:nvPr>
            <p:ph type="body" idx="3"/>
          </p:nvPr>
        </p:nvSpPr>
        <p:spPr>
          <a:xfrm>
            <a:off x="590828" y="3796741"/>
            <a:ext cx="8289701" cy="926956"/>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9" name="Google Shape;89;p101"/>
          <p:cNvSpPr>
            <a:spLocks noGrp="1"/>
          </p:cNvSpPr>
          <p:nvPr>
            <p:ph type="pic" idx="4"/>
          </p:nvPr>
        </p:nvSpPr>
        <p:spPr>
          <a:xfrm>
            <a:off x="3" y="111340"/>
            <a:ext cx="6072887" cy="3349922"/>
          </a:xfrm>
          <a:prstGeom prst="rect">
            <a:avLst/>
          </a:prstGeom>
          <a:solidFill>
            <a:srgbClr val="F2F2F2"/>
          </a:solidFill>
          <a:ln>
            <a:noFill/>
          </a:ln>
        </p:spPr>
      </p:sp>
      <p:sp>
        <p:nvSpPr>
          <p:cNvPr id="90" name="Google Shape;90;p101"/>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1"/>
        <p:cNvGrpSpPr/>
        <p:nvPr/>
      </p:nvGrpSpPr>
      <p:grpSpPr>
        <a:xfrm>
          <a:off x="0" y="0"/>
          <a:ext cx="0" cy="0"/>
          <a:chOff x="0" y="0"/>
          <a:chExt cx="0" cy="0"/>
        </a:xfrm>
      </p:grpSpPr>
      <p:sp>
        <p:nvSpPr>
          <p:cNvPr id="92" name="Google Shape;92;p53"/>
          <p:cNvSpPr txBox="1">
            <a:spLocks noGrp="1"/>
          </p:cNvSpPr>
          <p:nvPr>
            <p:ph type="title"/>
          </p:nvPr>
        </p:nvSpPr>
        <p:spPr>
          <a:xfrm>
            <a:off x="311700" y="2150851"/>
            <a:ext cx="8520601"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93" name="Google Shape;93;p53"/>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4"/>
        <p:cNvGrpSpPr/>
        <p:nvPr/>
      </p:nvGrpSpPr>
      <p:grpSpPr>
        <a:xfrm>
          <a:off x="0" y="0"/>
          <a:ext cx="0" cy="0"/>
          <a:chOff x="0" y="0"/>
          <a:chExt cx="0" cy="0"/>
        </a:xfrm>
      </p:grpSpPr>
      <p:sp>
        <p:nvSpPr>
          <p:cNvPr id="95" name="Google Shape;95;p54"/>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6" name="Google Shape;96;p5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6" lvl="0" indent="-317504" algn="l">
              <a:lnSpc>
                <a:spcPct val="115000"/>
              </a:lnSpc>
              <a:spcBef>
                <a:spcPts val="0"/>
              </a:spcBef>
              <a:spcAft>
                <a:spcPts val="0"/>
              </a:spcAft>
              <a:buSzPts val="1400"/>
              <a:buChar char="●"/>
              <a:defRPr sz="1401"/>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97" name="Google Shape;97;p5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6" lvl="0" indent="-317504" algn="l">
              <a:lnSpc>
                <a:spcPct val="115000"/>
              </a:lnSpc>
              <a:spcBef>
                <a:spcPts val="0"/>
              </a:spcBef>
              <a:spcAft>
                <a:spcPts val="0"/>
              </a:spcAft>
              <a:buSzPts val="1400"/>
              <a:buChar char="●"/>
              <a:defRPr sz="1401"/>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98" name="Google Shape;98;p54"/>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45"/>
          <p:cNvSpPr txBox="1">
            <a:spLocks noGrp="1"/>
          </p:cNvSpPr>
          <p:nvPr>
            <p:ph type="body" idx="1"/>
          </p:nvPr>
        </p:nvSpPr>
        <p:spPr>
          <a:xfrm>
            <a:off x="311700" y="1152475"/>
            <a:ext cx="8520601"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45"/>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marR="0" lvl="1"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marR="0" lvl="2"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marR="0" lvl="3"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marR="0" lvl="4"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marR="0" lvl="5"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marR="0" lvl="6"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marR="0" lvl="7"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marR="0" lvl="8"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
        <p:nvSpPr>
          <p:cNvPr id="9" name="Google Shape;9;p45"/>
          <p:cNvSpPr txBox="1"/>
          <p:nvPr/>
        </p:nvSpPr>
        <p:spPr>
          <a:xfrm>
            <a:off x="4597582" y="4696304"/>
            <a:ext cx="3896178" cy="374382"/>
          </a:xfrm>
          <a:prstGeom prst="rect">
            <a:avLst/>
          </a:prstGeom>
          <a:no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dirty="0">
              <a:solidFill>
                <a:srgbClr val="6D6E7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g"/><Relationship Id="rId10" Type="http://schemas.openxmlformats.org/officeDocument/2006/relationships/image" Target="../media/image12.jpg"/><Relationship Id="rId4" Type="http://schemas.openxmlformats.org/officeDocument/2006/relationships/image" Target="../media/image7.jpg"/><Relationship Id="rId9" Type="http://schemas.openxmlformats.org/officeDocument/2006/relationships/image" Target="../media/image11.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innerdevelopmentgoals.org/framework/" TargetMode="External"/><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xsB5ci-rgGg"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hyperlink" Target="https://innerdevelopmentgoals.org/framework/" TargetMode="External"/><Relationship Id="rId4" Type="http://schemas.openxmlformats.org/officeDocument/2006/relationships/hyperlink" Target="https://drive.google.com/file/d/1nM6eyTc_cr9_kLJAWYrkHTShlhgU9fXD/edi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hyperlink" Target="https://idg.tools/"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17.xml"/><Relationship Id="rId5"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61"/>
          <p:cNvSpPr txBox="1">
            <a:spLocks noGrp="1"/>
          </p:cNvSpPr>
          <p:nvPr>
            <p:ph type="body" idx="1"/>
          </p:nvPr>
        </p:nvSpPr>
        <p:spPr>
          <a:xfrm>
            <a:off x="418738" y="3406359"/>
            <a:ext cx="3858795" cy="509509"/>
          </a:xfrm>
          <a:prstGeom prst="rect">
            <a:avLst/>
          </a:prstGeom>
          <a:noFill/>
          <a:ln>
            <a:noFill/>
          </a:ln>
        </p:spPr>
        <p:txBody>
          <a:bodyPr spcFirstLastPara="1" wrap="square" lIns="91426" tIns="91426" rIns="91426" bIns="91426" anchor="t" anchorCtr="0">
            <a:noAutofit/>
          </a:bodyPr>
          <a:lstStyle/>
          <a:p>
            <a:pPr marL="0" indent="0"/>
            <a:r>
              <a:rPr lang="it"/>
              <a:t>www.</a:t>
            </a:r>
            <a:r>
              <a:rPr lang="it" b="1"/>
              <a:t>ecohealthforyouth.</a:t>
            </a:r>
            <a:r>
              <a:rPr lang="it"/>
              <a:t>com</a:t>
            </a:r>
            <a:endParaRPr dirty="0"/>
          </a:p>
        </p:txBody>
      </p:sp>
      <p:sp>
        <p:nvSpPr>
          <p:cNvPr id="127" name="Google Shape;127;p61"/>
          <p:cNvSpPr txBox="1">
            <a:spLocks noGrp="1"/>
          </p:cNvSpPr>
          <p:nvPr>
            <p:ph type="body" idx="3"/>
          </p:nvPr>
        </p:nvSpPr>
        <p:spPr>
          <a:xfrm>
            <a:off x="4932687" y="3326447"/>
            <a:ext cx="3817474" cy="523015"/>
          </a:xfrm>
          <a:prstGeom prst="rect">
            <a:avLst/>
          </a:prstGeom>
          <a:noFill/>
          <a:ln>
            <a:noFill/>
          </a:ln>
        </p:spPr>
        <p:txBody>
          <a:bodyPr spcFirstLastPara="1" wrap="square" lIns="91426" tIns="91426" rIns="91426" bIns="91426" anchor="t" anchorCtr="0">
            <a:noAutofit/>
          </a:bodyPr>
          <a:lstStyle/>
          <a:p>
            <a:pPr marL="0" indent="0" algn="r">
              <a:lnSpc>
                <a:spcPct val="80400"/>
              </a:lnSpc>
            </a:pPr>
            <a:r>
              <a:rPr lang="it" sz="4000" dirty="0">
                <a:latin typeface="Calibri"/>
                <a:ea typeface="Calibri"/>
                <a:cs typeface="Calibri"/>
                <a:sym typeface="Calibri"/>
              </a:rPr>
              <a:t>2. My Career &amp; Ecotourism </a:t>
            </a:r>
            <a:endParaRPr sz="4000" dirty="0"/>
          </a:p>
        </p:txBody>
      </p:sp>
      <p:pic>
        <p:nvPicPr>
          <p:cNvPr id="128" name="Google Shape;128;p61"/>
          <p:cNvPicPr preferRelativeResize="0"/>
          <p:nvPr/>
        </p:nvPicPr>
        <p:blipFill rotWithShape="1">
          <a:blip r:embed="rId3">
            <a:alphaModFix amt="70000"/>
          </a:blip>
          <a:srcRect/>
          <a:stretch/>
        </p:blipFill>
        <p:spPr>
          <a:xfrm rot="-1061930" flipH="1">
            <a:off x="6908511" y="52694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130" name="Google Shape;130;p61" descr="A logo for a company&#10;&#10;Description automatically generated"/>
          <p:cNvPicPr preferRelativeResize="0"/>
          <p:nvPr/>
        </p:nvPicPr>
        <p:blipFill rotWithShape="1">
          <a:blip r:embed="rId4">
            <a:alphaModFix/>
          </a:blip>
          <a:srcRect t="24726" b="25196"/>
          <a:stretch/>
        </p:blipFill>
        <p:spPr>
          <a:xfrm>
            <a:off x="7951" y="169370"/>
            <a:ext cx="4183332" cy="1396626"/>
          </a:xfrm>
          <a:prstGeom prst="rect">
            <a:avLst/>
          </a:prstGeom>
          <a:noFill/>
          <a:ln>
            <a:noFill/>
          </a:ln>
        </p:spPr>
      </p:pic>
      <p:pic>
        <p:nvPicPr>
          <p:cNvPr id="5" name="Platshållare för bild 4" descr="En bild som visar person, bärbar dator, klädsel, Människoansikte&#10;&#10;AI-genererat innehåll kan vara felaktigt.">
            <a:extLst>
              <a:ext uri="{FF2B5EF4-FFF2-40B4-BE49-F238E27FC236}">
                <a16:creationId xmlns:a16="http://schemas.microsoft.com/office/drawing/2014/main" id="{12657732-EB68-D888-2D26-0F4283A16EC7}"/>
              </a:ext>
            </a:extLst>
          </p:cNvPr>
          <p:cNvPicPr>
            <a:picLocks noGrp="1" noChangeAspect="1"/>
          </p:cNvPicPr>
          <p:nvPr>
            <p:ph type="pic" idx="2"/>
          </p:nvPr>
        </p:nvPicPr>
        <p:blipFill>
          <a:blip r:embed="rId5"/>
          <a:srcRect t="8789" b="8789"/>
          <a:stretch>
            <a:fillRect/>
          </a:stretch>
        </p:blip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89425AB0-D2EA-3B2F-6495-3EDBFD3B3985}"/>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701CA31B-21B3-D09B-AC65-6FA93D7D0D2C}"/>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0025E0EF-76B4-6D2D-1719-8CBA14624E9A}"/>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B1775495-2088-EC93-3DE3-04783917D672}"/>
              </a:ext>
            </a:extLst>
          </p:cNvPr>
          <p:cNvSpPr txBox="1">
            <a:spLocks noGrp="1"/>
          </p:cNvSpPr>
          <p:nvPr>
            <p:ph type="body" idx="1"/>
          </p:nvPr>
        </p:nvSpPr>
        <p:spPr>
          <a:xfrm>
            <a:off x="489068" y="1379280"/>
            <a:ext cx="7949695" cy="3050636"/>
          </a:xfrm>
          <a:prstGeom prst="rect">
            <a:avLst/>
          </a:prstGeom>
          <a:noFill/>
          <a:ln>
            <a:noFill/>
          </a:ln>
        </p:spPr>
        <p:txBody>
          <a:bodyPr spcFirstLastPara="1" wrap="square" lIns="91426" tIns="91426" rIns="91426" bIns="91426" anchor="t" anchorCtr="0">
            <a:normAutofit fontScale="77500" lnSpcReduction="20000"/>
          </a:bodyPr>
          <a:lstStyle/>
          <a:p>
            <a:pPr marL="514352" indent="-285750" algn="l">
              <a:buFont typeface="Wingdings" pitchFamily="2" charset="2"/>
              <a:buChar char="Ø"/>
            </a:pPr>
            <a:r>
              <a:rPr lang="sv-SE" sz="1900" b="1" i="0" u="none" strike="noStrike" dirty="0" err="1">
                <a:effectLst/>
                <a:latin typeface="Calibri" panose="020F0502020204030204" pitchFamily="34" charset="0"/>
                <a:cs typeface="Calibri" panose="020F0502020204030204" pitchFamily="34" charset="0"/>
              </a:rPr>
              <a:t>Who</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can</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you</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reach</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out</a:t>
            </a:r>
            <a:r>
              <a:rPr lang="sv-SE" sz="1900" b="1" i="0" u="none" strike="noStrike" dirty="0">
                <a:effectLst/>
                <a:latin typeface="Calibri" panose="020F0502020204030204" pitchFamily="34" charset="0"/>
                <a:cs typeface="Calibri" panose="020F0502020204030204" pitchFamily="34" charset="0"/>
              </a:rPr>
              <a:t> to for </a:t>
            </a:r>
            <a:r>
              <a:rPr lang="sv-SE" sz="1900" b="1" i="0" u="none" strike="noStrike" dirty="0" err="1">
                <a:effectLst/>
                <a:latin typeface="Calibri" panose="020F0502020204030204" pitchFamily="34" charset="0"/>
                <a:cs typeface="Calibri" panose="020F0502020204030204" pitchFamily="34" charset="0"/>
              </a:rPr>
              <a:t>valuable</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insights</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about</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yourself</a:t>
            </a:r>
            <a:r>
              <a:rPr lang="sv-SE" sz="1900" b="1" dirty="0">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Which</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friends</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family</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members</a:t>
            </a:r>
            <a:r>
              <a:rPr lang="sv-SE" sz="1900" b="0" i="0" u="none" strike="noStrike" dirty="0">
                <a:effectLst/>
                <a:latin typeface="Calibri" panose="020F0502020204030204" pitchFamily="34" charset="0"/>
                <a:cs typeface="Calibri" panose="020F0502020204030204" pitchFamily="34" charset="0"/>
              </a:rPr>
              <a:t>, mentors, or </a:t>
            </a:r>
            <a:r>
              <a:rPr lang="sv-SE" sz="1900" b="0" i="0" u="none" strike="noStrike" dirty="0" err="1">
                <a:effectLst/>
                <a:latin typeface="Calibri" panose="020F0502020204030204" pitchFamily="34" charset="0"/>
                <a:cs typeface="Calibri" panose="020F0502020204030204" pitchFamily="34" charset="0"/>
              </a:rPr>
              <a:t>colleagues</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know</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well</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enough</a:t>
            </a:r>
            <a:r>
              <a:rPr lang="sv-SE" sz="1900" b="0" i="0" u="none" strike="noStrike" dirty="0">
                <a:effectLst/>
                <a:latin typeface="Calibri" panose="020F0502020204030204" pitchFamily="34" charset="0"/>
                <a:cs typeface="Calibri" panose="020F0502020204030204" pitchFamily="34" charset="0"/>
              </a:rPr>
              <a:t> to </a:t>
            </a:r>
            <a:r>
              <a:rPr lang="sv-SE" sz="1900" b="0" i="0" u="none" strike="noStrike" dirty="0" err="1">
                <a:effectLst/>
                <a:latin typeface="Calibri" panose="020F0502020204030204" pitchFamily="34" charset="0"/>
                <a:cs typeface="Calibri" panose="020F0502020204030204" pitchFamily="34" charset="0"/>
              </a:rPr>
              <a:t>provide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thoughtful</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perspectives</a:t>
            </a:r>
            <a:r>
              <a:rPr lang="sv-SE" sz="1900" b="0" i="0" u="none" strike="noStrike" dirty="0">
                <a:effectLst/>
                <a:latin typeface="Calibri" panose="020F0502020204030204" pitchFamily="34" charset="0"/>
                <a:cs typeface="Calibri" panose="020F0502020204030204" pitchFamily="34" charset="0"/>
              </a:rPr>
              <a:t> on </a:t>
            </a:r>
            <a:r>
              <a:rPr lang="sv-SE" sz="1900" b="0" i="0" u="none" strike="noStrike" dirty="0" err="1">
                <a:effectLst/>
                <a:latin typeface="Calibri" panose="020F0502020204030204" pitchFamily="34" charset="0"/>
                <a:cs typeface="Calibri" panose="020F0502020204030204" pitchFamily="34" charset="0"/>
              </a:rPr>
              <a:t>your</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strengths</a:t>
            </a:r>
            <a:r>
              <a:rPr lang="sv-SE" sz="1900" b="0" i="0" u="none" strike="noStrike" dirty="0">
                <a:effectLst/>
                <a:latin typeface="Calibri" panose="020F0502020204030204" pitchFamily="34" charset="0"/>
                <a:cs typeface="Calibri" panose="020F0502020204030204" pitchFamily="34" charset="0"/>
              </a:rPr>
              <a:t> and passions? </a:t>
            </a:r>
            <a:r>
              <a:rPr lang="sv-SE" sz="1900" b="0" i="0" u="none" strike="noStrike" dirty="0" err="1">
                <a:effectLst/>
                <a:latin typeface="Calibri" panose="020F0502020204030204" pitchFamily="34" charset="0"/>
                <a:cs typeface="Calibri" panose="020F0502020204030204" pitchFamily="34" charset="0"/>
              </a:rPr>
              <a:t>How</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can</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involve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them</a:t>
            </a:r>
            <a:r>
              <a:rPr lang="sv-SE" sz="1900" b="0" i="0" u="none" strike="noStrike" dirty="0">
                <a:effectLst/>
                <a:latin typeface="Calibri" panose="020F0502020204030204" pitchFamily="34" charset="0"/>
                <a:cs typeface="Calibri" panose="020F0502020204030204" pitchFamily="34" charset="0"/>
              </a:rPr>
              <a:t> in </a:t>
            </a:r>
            <a:r>
              <a:rPr lang="sv-SE" sz="1900" b="0" i="0" u="none" strike="noStrike" dirty="0" err="1">
                <a:effectLst/>
                <a:latin typeface="Calibri" panose="020F0502020204030204" pitchFamily="34" charset="0"/>
                <a:cs typeface="Calibri" panose="020F0502020204030204" pitchFamily="34" charset="0"/>
              </a:rPr>
              <a:t>your</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journey</a:t>
            </a:r>
            <a:r>
              <a:rPr lang="sv-SE" sz="1900" b="0" i="0" u="none" strike="noStrike" dirty="0">
                <a:effectLst/>
                <a:latin typeface="Calibri" panose="020F0502020204030204" pitchFamily="34" charset="0"/>
                <a:cs typeface="Calibri" panose="020F0502020204030204" pitchFamily="34" charset="0"/>
              </a:rPr>
              <a:t>?</a:t>
            </a:r>
          </a:p>
          <a:p>
            <a:pPr marL="514352" indent="-285750" algn="l">
              <a:buFont typeface="Wingdings" pitchFamily="2" charset="2"/>
              <a:buChar char="Ø"/>
            </a:pPr>
            <a:endParaRPr lang="sv-SE" sz="1900" dirty="0">
              <a:latin typeface="Calibri" panose="020F0502020204030204" pitchFamily="34" charset="0"/>
              <a:cs typeface="Calibri" panose="020F0502020204030204" pitchFamily="34" charset="0"/>
            </a:endParaRPr>
          </a:p>
          <a:p>
            <a:pPr marL="514352" indent="-285750" algn="l">
              <a:buFont typeface="Wingdings" pitchFamily="2" charset="2"/>
              <a:buChar char="Ø"/>
            </a:pPr>
            <a:r>
              <a:rPr lang="sv-SE" sz="1900" b="1" i="0" u="none" strike="noStrike" dirty="0" err="1">
                <a:effectLst/>
                <a:latin typeface="Calibri" panose="020F0502020204030204" pitchFamily="34" charset="0"/>
                <a:cs typeface="Calibri" panose="020F0502020204030204" pitchFamily="34" charset="0"/>
              </a:rPr>
              <a:t>How</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can</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you</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embrace</a:t>
            </a:r>
            <a:r>
              <a:rPr lang="sv-SE" sz="1900" b="1" i="0" u="none" strike="noStrike" dirty="0">
                <a:effectLst/>
                <a:latin typeface="Calibri" panose="020F0502020204030204" pitchFamily="34" charset="0"/>
                <a:cs typeface="Calibri" panose="020F0502020204030204" pitchFamily="34" charset="0"/>
              </a:rPr>
              <a:t> and </a:t>
            </a:r>
            <a:r>
              <a:rPr lang="sv-SE" sz="1900" b="1" i="0" u="none" strike="noStrike" dirty="0" err="1">
                <a:effectLst/>
                <a:latin typeface="Calibri" panose="020F0502020204030204" pitchFamily="34" charset="0"/>
                <a:cs typeface="Calibri" panose="020F0502020204030204" pitchFamily="34" charset="0"/>
              </a:rPr>
              <a:t>act</a:t>
            </a:r>
            <a:r>
              <a:rPr lang="sv-SE" sz="1900" b="1" i="0" u="none" strike="noStrike" dirty="0">
                <a:effectLst/>
                <a:latin typeface="Calibri" panose="020F0502020204030204" pitchFamily="34" charset="0"/>
                <a:cs typeface="Calibri" panose="020F0502020204030204" pitchFamily="34" charset="0"/>
              </a:rPr>
              <a:t> on feedback from </a:t>
            </a:r>
            <a:r>
              <a:rPr lang="sv-SE" sz="1900" b="1" i="0" u="none" strike="noStrike" dirty="0" err="1">
                <a:effectLst/>
                <a:latin typeface="Calibri" panose="020F0502020204030204" pitchFamily="34" charset="0"/>
                <a:cs typeface="Calibri" panose="020F0502020204030204" pitchFamily="34" charset="0"/>
              </a:rPr>
              <a:t>others</a:t>
            </a:r>
            <a:r>
              <a:rPr lang="sv-SE" sz="1900" b="1"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Are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open</a:t>
            </a:r>
            <a:r>
              <a:rPr lang="sv-SE" sz="1900" b="0" i="0" u="none" strike="noStrike" dirty="0">
                <a:effectLst/>
                <a:latin typeface="Calibri" panose="020F0502020204030204" pitchFamily="34" charset="0"/>
                <a:cs typeface="Calibri" panose="020F0502020204030204" pitchFamily="34" charset="0"/>
              </a:rPr>
              <a:t> to hearing </a:t>
            </a:r>
            <a:r>
              <a:rPr lang="sv-SE" sz="1900" b="0" i="0" u="none" strike="noStrike" dirty="0" err="1">
                <a:effectLst/>
                <a:latin typeface="Calibri" panose="020F0502020204030204" pitchFamily="34" charset="0"/>
                <a:cs typeface="Calibri" panose="020F0502020204030204" pitchFamily="34" charset="0"/>
              </a:rPr>
              <a:t>others</a:t>
            </a:r>
            <a:r>
              <a:rPr lang="sv-SE" sz="1900" b="0" i="0" u="none" strike="noStrike" dirty="0">
                <a:effectLst/>
                <a:latin typeface="Calibri" panose="020F0502020204030204" pitchFamily="34" charset="0"/>
                <a:cs typeface="Calibri" panose="020F0502020204030204" pitchFamily="34" charset="0"/>
              </a:rPr>
              <a:t>’ observations? </a:t>
            </a:r>
            <a:r>
              <a:rPr lang="sv-SE" sz="1900" b="0" i="0" u="none" strike="noStrike" dirty="0" err="1">
                <a:effectLst/>
                <a:latin typeface="Calibri" panose="020F0502020204030204" pitchFamily="34" charset="0"/>
                <a:cs typeface="Calibri" panose="020F0502020204030204" pitchFamily="34" charset="0"/>
              </a:rPr>
              <a:t>How</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will</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integrate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their</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insights</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into</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your</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self-reflection</a:t>
            </a:r>
            <a:r>
              <a:rPr lang="sv-SE" sz="1900" b="0" i="0" u="none" strike="noStrike" dirty="0">
                <a:effectLst/>
                <a:latin typeface="Calibri" panose="020F0502020204030204" pitchFamily="34" charset="0"/>
                <a:cs typeface="Calibri" panose="020F0502020204030204" pitchFamily="34" charset="0"/>
              </a:rPr>
              <a:t> process?</a:t>
            </a:r>
          </a:p>
          <a:p>
            <a:pPr marL="514352" indent="-285750" algn="l">
              <a:buFont typeface="Wingdings" pitchFamily="2" charset="2"/>
              <a:buChar char="Ø"/>
            </a:pPr>
            <a:endParaRPr lang="sv-SE" sz="1900" b="0" i="0" u="none" strike="noStrike" dirty="0">
              <a:effectLst/>
              <a:latin typeface="Calibri" panose="020F0502020204030204" pitchFamily="34" charset="0"/>
              <a:cs typeface="Calibri" panose="020F0502020204030204" pitchFamily="34" charset="0"/>
            </a:endParaRPr>
          </a:p>
          <a:p>
            <a:pPr marL="514352" indent="-285750" algn="l">
              <a:buFont typeface="Wingdings" pitchFamily="2" charset="2"/>
              <a:buChar char="Ø"/>
            </a:pPr>
            <a:r>
              <a:rPr lang="sv-SE" sz="1900" b="1" i="0" u="none" strike="noStrike" dirty="0" err="1">
                <a:effectLst/>
                <a:latin typeface="Calibri" panose="020F0502020204030204" pitchFamily="34" charset="0"/>
                <a:cs typeface="Calibri" panose="020F0502020204030204" pitchFamily="34" charset="0"/>
              </a:rPr>
              <a:t>What</a:t>
            </a:r>
            <a:r>
              <a:rPr lang="sv-SE" sz="1900" b="1" i="0" u="none" strike="noStrike" dirty="0">
                <a:effectLst/>
                <a:latin typeface="Calibri" panose="020F0502020204030204" pitchFamily="34" charset="0"/>
                <a:cs typeface="Calibri" panose="020F0502020204030204" pitchFamily="34" charset="0"/>
              </a:rPr>
              <a:t> new interests or </a:t>
            </a:r>
            <a:r>
              <a:rPr lang="sv-SE" sz="1900" b="1" i="0" u="none" strike="noStrike" dirty="0" err="1">
                <a:effectLst/>
                <a:latin typeface="Calibri" panose="020F0502020204030204" pitchFamily="34" charset="0"/>
                <a:cs typeface="Calibri" panose="020F0502020204030204" pitchFamily="34" charset="0"/>
              </a:rPr>
              <a:t>opportunities</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are</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you</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willing</a:t>
            </a:r>
            <a:r>
              <a:rPr lang="sv-SE" sz="1900" b="1" i="0" u="none" strike="noStrike" dirty="0">
                <a:effectLst/>
                <a:latin typeface="Calibri" panose="020F0502020204030204" pitchFamily="34" charset="0"/>
                <a:cs typeface="Calibri" panose="020F0502020204030204" pitchFamily="34" charset="0"/>
              </a:rPr>
              <a:t> to </a:t>
            </a:r>
            <a:r>
              <a:rPr lang="sv-SE" sz="1900" b="1" i="0" u="none" strike="noStrike" dirty="0" err="1">
                <a:effectLst/>
                <a:latin typeface="Calibri" panose="020F0502020204030204" pitchFamily="34" charset="0"/>
                <a:cs typeface="Calibri" panose="020F0502020204030204" pitchFamily="34" charset="0"/>
              </a:rPr>
              <a:t>explore</a:t>
            </a:r>
            <a:r>
              <a:rPr lang="sv-SE" sz="1900" b="1" i="0" u="none" strike="noStrike" dirty="0">
                <a:effectLst/>
                <a:latin typeface="Calibri" panose="020F0502020204030204" pitchFamily="34" charset="0"/>
                <a:cs typeface="Calibri" panose="020F0502020204030204" pitchFamily="34" charset="0"/>
              </a:rPr>
              <a:t>?</a:t>
            </a:r>
            <a:r>
              <a:rPr lang="sv-SE" sz="1900" dirty="0">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Are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open</a:t>
            </a:r>
            <a:r>
              <a:rPr lang="sv-SE" sz="1900" b="0" i="0" u="none" strike="noStrike" dirty="0">
                <a:effectLst/>
                <a:latin typeface="Calibri" panose="020F0502020204030204" pitchFamily="34" charset="0"/>
                <a:cs typeface="Calibri" panose="020F0502020204030204" pitchFamily="34" charset="0"/>
              </a:rPr>
              <a:t> to </a:t>
            </a:r>
            <a:r>
              <a:rPr lang="sv-SE" sz="1900" b="0" i="0" u="none" strike="noStrike" dirty="0" err="1">
                <a:effectLst/>
                <a:latin typeface="Calibri" panose="020F0502020204030204" pitchFamily="34" charset="0"/>
                <a:cs typeface="Calibri" panose="020F0502020204030204" pitchFamily="34" charset="0"/>
              </a:rPr>
              <a:t>letting</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your</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Ikigai</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evolve</a:t>
            </a:r>
            <a:r>
              <a:rPr lang="sv-SE" sz="1900" b="0" i="0" u="none" strike="noStrike" dirty="0">
                <a:effectLst/>
                <a:latin typeface="Calibri" panose="020F0502020204030204" pitchFamily="34" charset="0"/>
                <a:cs typeface="Calibri" panose="020F0502020204030204" pitchFamily="34" charset="0"/>
              </a:rPr>
              <a:t> over </a:t>
            </a:r>
            <a:r>
              <a:rPr lang="sv-SE" sz="1900" b="0" i="0" u="none" strike="noStrike" dirty="0" err="1">
                <a:effectLst/>
                <a:latin typeface="Calibri" panose="020F0502020204030204" pitchFamily="34" charset="0"/>
                <a:cs typeface="Calibri" panose="020F0502020204030204" pitchFamily="34" charset="0"/>
              </a:rPr>
              <a:t>time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How</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might</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stay</a:t>
            </a:r>
            <a:r>
              <a:rPr lang="sv-SE" sz="1900" b="0" i="0" u="none" strike="noStrike" dirty="0">
                <a:effectLst/>
                <a:latin typeface="Calibri" panose="020F0502020204030204" pitchFamily="34" charset="0"/>
                <a:cs typeface="Calibri" panose="020F0502020204030204" pitchFamily="34" charset="0"/>
              </a:rPr>
              <a:t> flexible and </a:t>
            </a:r>
            <a:r>
              <a:rPr lang="sv-SE" sz="1900" b="0" i="0" u="none" strike="noStrike" dirty="0" err="1">
                <a:effectLst/>
                <a:latin typeface="Calibri" panose="020F0502020204030204" pitchFamily="34" charset="0"/>
                <a:cs typeface="Calibri" panose="020F0502020204030204" pitchFamily="34" charset="0"/>
              </a:rPr>
              <a:t>adjust</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your</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direction</a:t>
            </a:r>
            <a:r>
              <a:rPr lang="sv-SE" sz="1900" b="0" i="0" u="none" strike="noStrike" dirty="0">
                <a:effectLst/>
                <a:latin typeface="Calibri" panose="020F0502020204030204" pitchFamily="34" charset="0"/>
                <a:cs typeface="Calibri" panose="020F0502020204030204" pitchFamily="34" charset="0"/>
              </a:rPr>
              <a:t> as </a:t>
            </a:r>
            <a:r>
              <a:rPr lang="sv-SE" sz="1900" b="0" i="0" u="none" strike="noStrike" dirty="0" err="1">
                <a:effectLst/>
                <a:latin typeface="Calibri" panose="020F0502020204030204" pitchFamily="34" charset="0"/>
                <a:cs typeface="Calibri" panose="020F0502020204030204" pitchFamily="34" charset="0"/>
              </a:rPr>
              <a:t>your</a:t>
            </a:r>
            <a:r>
              <a:rPr lang="sv-SE" sz="1900" b="0" i="0" u="none" strike="noStrike" dirty="0">
                <a:effectLst/>
                <a:latin typeface="Calibri" panose="020F0502020204030204" pitchFamily="34" charset="0"/>
                <a:cs typeface="Calibri" panose="020F0502020204030204" pitchFamily="34" charset="0"/>
              </a:rPr>
              <a:t> passions and </a:t>
            </a:r>
            <a:r>
              <a:rPr lang="sv-SE" sz="1900" b="0" i="0" u="none" strike="noStrike" dirty="0" err="1">
                <a:effectLst/>
                <a:latin typeface="Calibri" panose="020F0502020204030204" pitchFamily="34" charset="0"/>
                <a:cs typeface="Calibri" panose="020F0502020204030204" pitchFamily="34" charset="0"/>
              </a:rPr>
              <a:t>goals</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shift</a:t>
            </a:r>
            <a:r>
              <a:rPr lang="sv-SE" sz="1900" b="0" i="0" u="none" strike="noStrike" dirty="0">
                <a:effectLst/>
                <a:latin typeface="Calibri" panose="020F0502020204030204" pitchFamily="34" charset="0"/>
                <a:cs typeface="Calibri" panose="020F0502020204030204" pitchFamily="34" charset="0"/>
              </a:rPr>
              <a:t>?</a:t>
            </a:r>
          </a:p>
          <a:p>
            <a:pPr marL="514352" indent="-285750" algn="l">
              <a:buFont typeface="Wingdings" pitchFamily="2" charset="2"/>
              <a:buChar char="Ø"/>
            </a:pPr>
            <a:endParaRPr lang="sv-SE" sz="1900" b="1" i="0" u="none" strike="noStrike" dirty="0">
              <a:effectLst/>
              <a:latin typeface="Calibri" panose="020F0502020204030204" pitchFamily="34" charset="0"/>
              <a:cs typeface="Calibri" panose="020F0502020204030204" pitchFamily="34" charset="0"/>
            </a:endParaRPr>
          </a:p>
          <a:p>
            <a:pPr marL="514352" indent="-285750" algn="l">
              <a:buFont typeface="Wingdings" pitchFamily="2" charset="2"/>
              <a:buChar char="Ø"/>
            </a:pPr>
            <a:r>
              <a:rPr lang="sv-SE" sz="1900" b="1" i="0" u="none" strike="noStrike" dirty="0" err="1">
                <a:effectLst/>
                <a:latin typeface="Calibri" panose="020F0502020204030204" pitchFamily="34" charset="0"/>
                <a:cs typeface="Calibri" panose="020F0502020204030204" pitchFamily="34" charset="0"/>
              </a:rPr>
              <a:t>What</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reminders</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can</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help</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keep</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your</a:t>
            </a:r>
            <a:r>
              <a:rPr lang="sv-SE" sz="1900" b="1" i="0" u="none" strike="noStrike" dirty="0">
                <a:effectLst/>
                <a:latin typeface="Calibri" panose="020F0502020204030204" pitchFamily="34" charset="0"/>
                <a:cs typeface="Calibri" panose="020F0502020204030204" pitchFamily="34" charset="0"/>
              </a:rPr>
              <a:t> sense </a:t>
            </a:r>
            <a:r>
              <a:rPr lang="sv-SE" sz="1900" b="1" i="0" u="none" strike="noStrike" dirty="0" err="1">
                <a:effectLst/>
                <a:latin typeface="Calibri" panose="020F0502020204030204" pitchFamily="34" charset="0"/>
                <a:cs typeface="Calibri" panose="020F0502020204030204" pitchFamily="34" charset="0"/>
              </a:rPr>
              <a:t>of</a:t>
            </a:r>
            <a:r>
              <a:rPr lang="sv-SE" sz="1900" b="1" i="0" u="none" strike="noStrike" dirty="0">
                <a:effectLst/>
                <a:latin typeface="Calibri" panose="020F0502020204030204" pitchFamily="34" charset="0"/>
                <a:cs typeface="Calibri" panose="020F0502020204030204" pitchFamily="34" charset="0"/>
              </a:rPr>
              <a:t> </a:t>
            </a:r>
            <a:r>
              <a:rPr lang="sv-SE" sz="1900" b="1" i="0" u="none" strike="noStrike" dirty="0" err="1">
                <a:effectLst/>
                <a:latin typeface="Calibri" panose="020F0502020204030204" pitchFamily="34" charset="0"/>
                <a:cs typeface="Calibri" panose="020F0502020204030204" pitchFamily="34" charset="0"/>
              </a:rPr>
              <a:t>purpose</a:t>
            </a:r>
            <a:r>
              <a:rPr lang="sv-SE" sz="1900" b="1" i="0" u="none" strike="noStrike" dirty="0">
                <a:effectLst/>
                <a:latin typeface="Calibri" panose="020F0502020204030204" pitchFamily="34" charset="0"/>
                <a:cs typeface="Calibri" panose="020F0502020204030204" pitchFamily="34" charset="0"/>
              </a:rPr>
              <a:t> in focus?</a:t>
            </a:r>
            <a:r>
              <a:rPr lang="sv-SE" sz="1900" dirty="0">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Could</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visual</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cues</a:t>
            </a:r>
            <a:r>
              <a:rPr lang="sv-SE" sz="1900" b="0" i="0" u="none" strike="noStrike" dirty="0">
                <a:effectLst/>
                <a:latin typeface="Calibri" panose="020F0502020204030204" pitchFamily="34" charset="0"/>
                <a:cs typeface="Calibri" panose="020F0502020204030204" pitchFamily="34" charset="0"/>
              </a:rPr>
              <a:t> or symbols </a:t>
            </a:r>
            <a:r>
              <a:rPr lang="sv-SE" sz="1900" b="0" i="0" u="none" strike="noStrike" dirty="0" err="1">
                <a:effectLst/>
                <a:latin typeface="Calibri" panose="020F0502020204030204" pitchFamily="34" charset="0"/>
                <a:cs typeface="Calibri" panose="020F0502020204030204" pitchFamily="34" charset="0"/>
              </a:rPr>
              <a:t>representing</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your</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Ikigai</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help</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motivate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Where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would</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you</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place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them</a:t>
            </a:r>
            <a:r>
              <a:rPr lang="sv-SE" sz="1900" b="0" i="0" u="none" strike="noStrike" dirty="0">
                <a:effectLst/>
                <a:latin typeface="Calibri" panose="020F0502020204030204" pitchFamily="34" charset="0"/>
                <a:cs typeface="Calibri" panose="020F0502020204030204" pitchFamily="34" charset="0"/>
              </a:rPr>
              <a:t> to </a:t>
            </a:r>
            <a:r>
              <a:rPr lang="sv-SE" sz="1900" b="0" i="0" u="none" strike="noStrike" dirty="0" err="1">
                <a:effectLst/>
                <a:latin typeface="Calibri" panose="020F0502020204030204" pitchFamily="34" charset="0"/>
                <a:cs typeface="Calibri" panose="020F0502020204030204" pitchFamily="34" charset="0"/>
              </a:rPr>
              <a:t>ensure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they’re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visible</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daily</a:t>
            </a:r>
            <a:r>
              <a:rPr lang="sv-SE" sz="1900" b="0" i="0" u="none" strike="noStrike" dirty="0">
                <a:effectLst/>
                <a:latin typeface="Calibri" panose="020F0502020204030204" pitchFamily="34" charset="0"/>
                <a:cs typeface="Calibri" panose="020F0502020204030204" pitchFamily="34" charset="0"/>
              </a:rPr>
              <a:t>?</a:t>
            </a:r>
          </a:p>
          <a:p>
            <a:pPr algn="l"/>
            <a:endParaRPr lang="sv-SE" sz="1600" b="1" i="0" u="none" strike="noStrike" dirty="0">
              <a:solidFill>
                <a:srgbClr val="000000"/>
              </a:solidFill>
              <a:effectLst/>
              <a:latin typeface="Calibri" panose="020F0502020204030204" pitchFamily="34" charset="0"/>
              <a:cs typeface="Calibri" panose="020F0502020204030204" pitchFamily="34" charset="0"/>
            </a:endParaRPr>
          </a:p>
        </p:txBody>
      </p:sp>
      <p:sp>
        <p:nvSpPr>
          <p:cNvPr id="675" name="Google Shape;675;p17">
            <a:extLst>
              <a:ext uri="{FF2B5EF4-FFF2-40B4-BE49-F238E27FC236}">
                <a16:creationId xmlns:a16="http://schemas.microsoft.com/office/drawing/2014/main" id="{3054A497-6DED-20A4-8751-FBFECB2A929A}"/>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677" name="Google Shape;677;p17">
            <a:extLst>
              <a:ext uri="{FF2B5EF4-FFF2-40B4-BE49-F238E27FC236}">
                <a16:creationId xmlns:a16="http://schemas.microsoft.com/office/drawing/2014/main" id="{2E36024B-1376-A126-7159-D51810C35247}"/>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6D6302AE-9D53-E5D0-AE6E-095ACF3D4DC3}"/>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9A5E8163-5AE2-0C21-AB69-AA3E10B03F1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5B1DFCD1-2131-BE1C-5C3B-8F8AADC58ED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4B55EB2-933D-61D9-2F5F-6F245065426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4785D9D6-FD0A-4180-F35C-D6CD491665D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ED87B492-A802-AD8C-6333-7118A091965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C08ACED1-2960-992F-1641-68AED46B955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B7A965FF-6E8C-6C80-82DF-4F92FA94BE29}"/>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80D8FB1-2225-ABD9-711D-0E5FE8F57C77}"/>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0F434D76-9020-762C-B38C-3B251FB25B37}"/>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3C242C8B-B15A-6013-D2D9-F1A246739F0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3AB6980-964B-4AA8-73DB-D8AA6DE3BCA6}"/>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78B4124B-2644-7E9A-6E10-B7BB3BC55DBE}"/>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8C7281C-FB19-7AF5-0613-5494639945E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47B8866D-A62C-64EB-1922-0B80CD1D2AF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F087328F-20CF-6FA3-22AF-0C9D0CB550BA}"/>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3862CE5-2B9F-4DB4-9BC6-A74AC4214A69}"/>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E.13</a:t>
            </a:r>
            <a:endParaRPr sz="3000" dirty="0">
              <a:solidFill>
                <a:srgbClr val="FF9934"/>
              </a:solidFill>
            </a:endParaRPr>
          </a:p>
        </p:txBody>
      </p:sp>
    </p:spTree>
    <p:extLst>
      <p:ext uri="{BB962C8B-B14F-4D97-AF65-F5344CB8AC3E}">
        <p14:creationId xmlns:p14="http://schemas.microsoft.com/office/powerpoint/2010/main" val="3183594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731409F-C278-3383-6B27-C63133665945}"/>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939EF291-A4AC-4AC0-7250-A46F03D35FC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0CCF728F-9101-E9FA-6D12-D9E7EAB912C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E95E0DDD-FCBB-5BB0-9E01-C95E3670D8CD}"/>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514352" indent="-285750" algn="l" rtl="0" fontAlgn="base">
              <a:buFont typeface="Wingdings" pitchFamily="2" charset="2"/>
              <a:buChar char="Ø"/>
            </a:pPr>
            <a:r>
              <a:rPr lang="sv-SE" sz="1600" dirty="0" err="1">
                <a:solidFill>
                  <a:schemeClr val="tx2">
                    <a:lumMod val="50000"/>
                  </a:schemeClr>
                </a:solidFill>
                <a:latin typeface="Calibri" panose="020F0502020204030204" pitchFamily="34" charset="0"/>
                <a:cs typeface="Calibri" panose="020F0502020204030204" pitchFamily="34" charset="0"/>
              </a:rPr>
              <a:t>Based</a:t>
            </a:r>
            <a:r>
              <a:rPr lang="sv-SE" sz="1600" dirty="0">
                <a:solidFill>
                  <a:schemeClr val="tx2">
                    <a:lumMod val="50000"/>
                  </a:schemeClr>
                </a:solidFill>
                <a:latin typeface="Calibri" panose="020F0502020204030204" pitchFamily="34" charset="0"/>
                <a:cs typeface="Calibri" panose="020F0502020204030204" pitchFamily="34" charset="0"/>
              </a:rPr>
              <a:t> on the </a:t>
            </a:r>
            <a:r>
              <a:rPr lang="sv-SE" sz="1600" dirty="0" err="1">
                <a:solidFill>
                  <a:schemeClr val="tx2">
                    <a:lumMod val="50000"/>
                  </a:schemeClr>
                </a:solidFill>
                <a:latin typeface="Calibri" panose="020F0502020204030204" pitchFamily="34" charset="0"/>
                <a:cs typeface="Calibri" panose="020F0502020204030204" pitchFamily="34" charset="0"/>
              </a:rPr>
              <a:t>exercise</a:t>
            </a:r>
            <a:r>
              <a:rPr lang="sv-SE" sz="1600" dirty="0">
                <a:solidFill>
                  <a:schemeClr val="tx2">
                    <a:lumMod val="50000"/>
                  </a:schemeClr>
                </a:solidFill>
                <a:latin typeface="Calibri" panose="020F0502020204030204" pitchFamily="34" charset="0"/>
                <a:cs typeface="Calibri" panose="020F0502020204030204" pitchFamily="34" charset="0"/>
              </a:rPr>
              <a:t> on the </a:t>
            </a:r>
            <a:r>
              <a:rPr lang="sv-SE" sz="1600" dirty="0" err="1">
                <a:solidFill>
                  <a:schemeClr val="tx2">
                    <a:lumMod val="50000"/>
                  </a:schemeClr>
                </a:solidFill>
                <a:latin typeface="Calibri" panose="020F0502020204030204" pitchFamily="34" charset="0"/>
                <a:cs typeface="Calibri" panose="020F0502020204030204" pitchFamily="34" charset="0"/>
              </a:rPr>
              <a:t>previous</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slide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what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are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your</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three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most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important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reflections</a:t>
            </a:r>
            <a:r>
              <a:rPr lang="sv-SE" sz="1600" dirty="0">
                <a:solidFill>
                  <a:schemeClr val="tx2">
                    <a:lumMod val="50000"/>
                  </a:schemeClr>
                </a:solidFill>
                <a:latin typeface="Calibri" panose="020F0502020204030204" pitchFamily="34" charset="0"/>
                <a:cs typeface="Calibri" panose="020F0502020204030204" pitchFamily="34" charset="0"/>
              </a:rPr>
              <a:t> so far?</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 </a:t>
            </a:r>
            <a:endParaRPr lang="en-GB" sz="1600" dirty="0"/>
          </a:p>
          <a:p>
            <a:pPr marL="0" indent="0"/>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0CA3A998-4035-9612-78FD-A794B2BD062B}"/>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677" name="Google Shape;677;p17">
            <a:extLst>
              <a:ext uri="{FF2B5EF4-FFF2-40B4-BE49-F238E27FC236}">
                <a16:creationId xmlns:a16="http://schemas.microsoft.com/office/drawing/2014/main" id="{8A8D6618-1A36-B871-E446-0970114F3C6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79541B8-C27D-0B2F-0607-86917F420B53}"/>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4835BEAA-71C3-8679-A8BB-774844E871CE}"/>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20DEE4D-3377-87A5-1901-0FA7E54A6CA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DD8093F6-39A6-FA93-669F-9F7514691FA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9C3EF7B0-836A-E112-3618-620E7EA66736}"/>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351062E5-829C-67D7-9E51-6DAFD5CB254A}"/>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BCA76542-ADFA-7BBA-BFB0-85F29EF8A5D1}"/>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940AEB11-0B2F-7DFA-D425-6E3BA55F4630}"/>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CE8BB22-34FA-99F2-E5E2-5D1C58AE6677}"/>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C3EF3846-21B7-7CF6-0053-1162A9C18D64}"/>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D03C9054-06A8-B3A7-0953-BB06C648868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86CD61E0-BA3A-55D6-00F7-855B2706A69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7380ED6-05F3-D4B2-45C6-0EAC72EA810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5D6F3076-FD9E-1083-9C5A-0D0983139A94}"/>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216020C5-3C40-6327-921E-DCBF38E94534}"/>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870561A-EB81-65F3-7F27-5BF381165D95}"/>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69D2BD1D-C2C8-BF7A-0CC4-9E2BC231CA96}"/>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E.13</a:t>
            </a:r>
            <a:endParaRPr sz="3000" dirty="0">
              <a:solidFill>
                <a:srgbClr val="FF9934"/>
              </a:solidFill>
            </a:endParaRPr>
          </a:p>
        </p:txBody>
      </p:sp>
    </p:spTree>
    <p:extLst>
      <p:ext uri="{BB962C8B-B14F-4D97-AF65-F5344CB8AC3E}">
        <p14:creationId xmlns:p14="http://schemas.microsoft.com/office/powerpoint/2010/main" val="1342982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12</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8295291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3D550C7A-CF01-69D3-8CB8-D14E6AFF7209}"/>
              </a:ext>
            </a:extLst>
          </p:cNvPr>
          <p:cNvSpPr>
            <a:spLocks noGrp="1"/>
          </p:cNvSpPr>
          <p:nvPr>
            <p:ph type="body" idx="1"/>
          </p:nvPr>
        </p:nvSpPr>
        <p:spPr>
          <a:xfrm>
            <a:off x="544390" y="1516694"/>
            <a:ext cx="4027610" cy="2887439"/>
          </a:xfrm>
        </p:spPr>
        <p:txBody>
          <a:bodyPr>
            <a:normAutofit/>
          </a:bodyPr>
          <a:lstStyle/>
          <a:p>
            <a:pPr rtl="0"/>
            <a:r>
              <a:rPr lang="sv-SE" sz="1600" b="0" i="0" u="none" strike="noStrike" dirty="0" err="1">
                <a:effectLst/>
                <a:latin typeface="Calibri" panose="020F0502020204030204" pitchFamily="34" charset="0"/>
                <a:cs typeface="Calibri" panose="020F0502020204030204" pitchFamily="34" charset="0"/>
              </a:rPr>
              <a:t>Ikigai</a:t>
            </a:r>
            <a:r>
              <a:rPr lang="sv-SE" sz="1600" b="0" i="0" u="none" strike="noStrike" dirty="0">
                <a:effectLst/>
                <a:latin typeface="Calibri" panose="020F0502020204030204" pitchFamily="34" charset="0"/>
                <a:cs typeface="Calibri" panose="020F0502020204030204" pitchFamily="34" charset="0"/>
              </a:rPr>
              <a:t> </a:t>
            </a:r>
            <a:r>
              <a:rPr lang="sv-SE" sz="1600" b="0" i="0" u="none" strike="noStrike" dirty="0" err="1">
                <a:effectLst/>
                <a:latin typeface="Calibri" panose="020F0502020204030204" pitchFamily="34" charset="0"/>
                <a:cs typeface="Calibri" panose="020F0502020204030204" pitchFamily="34" charset="0"/>
              </a:rPr>
              <a:t>roughly</a:t>
            </a:r>
            <a:r>
              <a:rPr lang="sv-SE" sz="1600" b="0" i="0" u="none" strike="noStrike" dirty="0">
                <a:effectLst/>
                <a:latin typeface="Calibri" panose="020F0502020204030204" pitchFamily="34" charset="0"/>
                <a:cs typeface="Calibri" panose="020F0502020204030204" pitchFamily="34" charset="0"/>
              </a:rPr>
              <a:t> translates to "a </a:t>
            </a:r>
            <a:r>
              <a:rPr lang="sv-SE" sz="1600" b="0" i="0" u="none" strike="noStrike" dirty="0" err="1">
                <a:effectLst/>
                <a:latin typeface="Calibri" panose="020F0502020204030204" pitchFamily="34" charset="0"/>
                <a:cs typeface="Calibri" panose="020F0502020204030204" pitchFamily="34" charset="0"/>
              </a:rPr>
              <a:t>reason</a:t>
            </a:r>
            <a:r>
              <a:rPr lang="sv-SE" sz="1600" b="0" i="0" u="none" strike="noStrike" dirty="0">
                <a:effectLst/>
                <a:latin typeface="Calibri" panose="020F0502020204030204" pitchFamily="34" charset="0"/>
                <a:cs typeface="Calibri" panose="020F0502020204030204" pitchFamily="34" charset="0"/>
              </a:rPr>
              <a:t> for </a:t>
            </a:r>
            <a:r>
              <a:rPr lang="sv-SE" sz="1600" b="0" i="0" u="none" strike="noStrike" dirty="0" err="1">
                <a:effectLst/>
                <a:latin typeface="Calibri" panose="020F0502020204030204" pitchFamily="34" charset="0"/>
                <a:cs typeface="Calibri" panose="020F0502020204030204" pitchFamily="34" charset="0"/>
              </a:rPr>
              <a:t>being</a:t>
            </a:r>
            <a:r>
              <a:rPr lang="sv-SE" sz="1600" b="0" i="0" u="none" strike="noStrike" dirty="0">
                <a:effectLst/>
                <a:latin typeface="Calibri" panose="020F0502020204030204" pitchFamily="34" charset="0"/>
                <a:cs typeface="Calibri" panose="020F0502020204030204" pitchFamily="34" charset="0"/>
              </a:rPr>
              <a:t>" or "</a:t>
            </a:r>
            <a:r>
              <a:rPr lang="sv-SE" sz="1600" b="1" i="0" u="none" strike="noStrike" dirty="0">
                <a:effectLst/>
                <a:latin typeface="Calibri" panose="020F0502020204030204" pitchFamily="34" charset="0"/>
                <a:cs typeface="Calibri" panose="020F0502020204030204" pitchFamily="34" charset="0"/>
              </a:rPr>
              <a:t>a </a:t>
            </a:r>
            <a:r>
              <a:rPr lang="sv-SE" sz="1600" b="1" i="0" u="none" strike="noStrike" dirty="0" err="1">
                <a:effectLst/>
                <a:latin typeface="Calibri" panose="020F0502020204030204" pitchFamily="34" charset="0"/>
                <a:cs typeface="Calibri" panose="020F0502020204030204" pitchFamily="34" charset="0"/>
              </a:rPr>
              <a:t>reason</a:t>
            </a:r>
            <a:r>
              <a:rPr lang="sv-SE" sz="1600" b="1" i="0" u="none" strike="noStrike" dirty="0">
                <a:effectLst/>
                <a:latin typeface="Calibri" panose="020F0502020204030204" pitchFamily="34" charset="0"/>
                <a:cs typeface="Calibri" panose="020F0502020204030204" pitchFamily="34" charset="0"/>
              </a:rPr>
              <a:t> to </a:t>
            </a:r>
            <a:r>
              <a:rPr lang="sv-SE" sz="1600" b="1" i="0" u="none" strike="noStrike" dirty="0" err="1">
                <a:effectLst/>
                <a:latin typeface="Calibri" panose="020F0502020204030204" pitchFamily="34" charset="0"/>
                <a:cs typeface="Calibri" panose="020F0502020204030204" pitchFamily="34" charset="0"/>
              </a:rPr>
              <a:t>wake</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up</a:t>
            </a:r>
            <a:r>
              <a:rPr lang="sv-SE" sz="1600" b="1" i="0" u="none" strike="noStrike" dirty="0">
                <a:effectLst/>
                <a:latin typeface="Calibri" panose="020F0502020204030204" pitchFamily="34" charset="0"/>
                <a:cs typeface="Calibri" panose="020F0502020204030204" pitchFamily="34" charset="0"/>
              </a:rPr>
              <a:t> in the </a:t>
            </a:r>
            <a:r>
              <a:rPr lang="sv-SE" sz="1600" b="1" i="0" u="none" strike="noStrike" dirty="0" err="1">
                <a:effectLst/>
                <a:latin typeface="Calibri" panose="020F0502020204030204" pitchFamily="34" charset="0"/>
                <a:cs typeface="Calibri" panose="020F0502020204030204" pitchFamily="34" charset="0"/>
              </a:rPr>
              <a:t>morning</a:t>
            </a:r>
            <a:r>
              <a:rPr lang="sv-SE" sz="1600" b="0" i="0" u="none" strike="noStrike" dirty="0">
                <a:effectLst/>
                <a:latin typeface="Calibri" panose="020F0502020204030204" pitchFamily="34" charset="0"/>
                <a:cs typeface="Calibri" panose="020F0502020204030204" pitchFamily="34" charset="0"/>
              </a:rPr>
              <a:t>.” </a:t>
            </a:r>
            <a:r>
              <a:rPr lang="sv-SE" sz="1600" b="0" i="0" u="none" strike="noStrike" dirty="0" err="1">
                <a:effectLst/>
                <a:latin typeface="Calibri" panose="020F0502020204030204" pitchFamily="34" charset="0"/>
                <a:cs typeface="Calibri" panose="020F0502020204030204" pitchFamily="34" charset="0"/>
              </a:rPr>
              <a:t>It's</a:t>
            </a:r>
            <a:r>
              <a:rPr lang="sv-SE" sz="1600" b="0" i="0" u="none" strike="noStrike" dirty="0">
                <a:effectLst/>
                <a:latin typeface="Calibri" panose="020F0502020204030204" pitchFamily="34" charset="0"/>
                <a:cs typeface="Calibri" panose="020F0502020204030204" pitchFamily="34" charset="0"/>
              </a:rPr>
              <a:t> </a:t>
            </a:r>
            <a:r>
              <a:rPr lang="sv-SE" sz="1600" b="0" i="0" u="none" strike="noStrike" dirty="0" err="1">
                <a:effectLst/>
                <a:latin typeface="Calibri" panose="020F0502020204030204" pitchFamily="34" charset="0"/>
                <a:cs typeface="Calibri" panose="020F0502020204030204" pitchFamily="34" charset="0"/>
              </a:rPr>
              <a:t>often</a:t>
            </a:r>
            <a:r>
              <a:rPr lang="sv-SE" sz="1600" b="0" i="0" u="none" strike="noStrike" dirty="0">
                <a:effectLst/>
                <a:latin typeface="Calibri" panose="020F0502020204030204" pitchFamily="34" charset="0"/>
                <a:cs typeface="Calibri" panose="020F0502020204030204" pitchFamily="34" charset="0"/>
              </a:rPr>
              <a:t> </a:t>
            </a:r>
            <a:r>
              <a:rPr lang="sv-SE" sz="1600" b="0" i="0" u="none" strike="noStrike" dirty="0" err="1">
                <a:effectLst/>
                <a:latin typeface="Calibri" panose="020F0502020204030204" pitchFamily="34" charset="0"/>
                <a:cs typeface="Calibri" panose="020F0502020204030204" pitchFamily="34" charset="0"/>
              </a:rPr>
              <a:t>described</a:t>
            </a:r>
            <a:r>
              <a:rPr lang="sv-SE" sz="1600" b="0" i="0" u="none" strike="noStrike" dirty="0">
                <a:effectLst/>
                <a:latin typeface="Calibri" panose="020F0502020204030204" pitchFamily="34" charset="0"/>
                <a:cs typeface="Calibri" panose="020F0502020204030204" pitchFamily="34" charset="0"/>
              </a:rPr>
              <a:t> as the </a:t>
            </a:r>
            <a:r>
              <a:rPr lang="sv-SE" sz="1600" b="0" i="0" u="none" strike="noStrike" dirty="0" err="1">
                <a:effectLst/>
                <a:latin typeface="Calibri" panose="020F0502020204030204" pitchFamily="34" charset="0"/>
                <a:cs typeface="Calibri" panose="020F0502020204030204" pitchFamily="34" charset="0"/>
              </a:rPr>
              <a:t>intersection</a:t>
            </a:r>
            <a:r>
              <a:rPr lang="sv-SE" sz="1600" b="0" i="0" u="none" strike="noStrike" dirty="0">
                <a:effectLst/>
                <a:latin typeface="Calibri" panose="020F0502020204030204" pitchFamily="34" charset="0"/>
                <a:cs typeface="Calibri" panose="020F0502020204030204" pitchFamily="34" charset="0"/>
              </a:rPr>
              <a:t> </a:t>
            </a:r>
            <a:r>
              <a:rPr lang="sv-SE" sz="1600" b="0" i="0" u="none" strike="noStrike" dirty="0" err="1">
                <a:effectLst/>
                <a:latin typeface="Calibri" panose="020F0502020204030204" pitchFamily="34" charset="0"/>
                <a:cs typeface="Calibri" panose="020F0502020204030204" pitchFamily="34" charset="0"/>
              </a:rPr>
              <a:t>of</a:t>
            </a:r>
            <a:r>
              <a:rPr lang="sv-SE" sz="1600" b="0" i="0" u="none" strike="noStrike" dirty="0">
                <a:effectLst/>
                <a:latin typeface="Calibri" panose="020F0502020204030204" pitchFamily="34" charset="0"/>
                <a:cs typeface="Calibri" panose="020F0502020204030204" pitchFamily="34" charset="0"/>
              </a:rPr>
              <a:t> </a:t>
            </a:r>
            <a:r>
              <a:rPr lang="sv-SE" sz="1600" b="0" i="0" u="none" strike="noStrike" dirty="0" err="1">
                <a:effectLst/>
                <a:latin typeface="Calibri" panose="020F0502020204030204" pitchFamily="34" charset="0"/>
                <a:cs typeface="Calibri" panose="020F0502020204030204" pitchFamily="34" charset="0"/>
              </a:rPr>
              <a:t>four</a:t>
            </a:r>
            <a:r>
              <a:rPr lang="sv-SE" sz="1600" b="0" i="0" u="none" strike="noStrike" dirty="0">
                <a:effectLst/>
                <a:latin typeface="Calibri" panose="020F0502020204030204" pitchFamily="34" charset="0"/>
                <a:cs typeface="Calibri" panose="020F0502020204030204" pitchFamily="34" charset="0"/>
              </a:rPr>
              <a:t> elements:</a:t>
            </a:r>
          </a:p>
          <a:p>
            <a:pPr rtl="0"/>
            <a:endParaRPr lang="sv-SE" sz="1600" dirty="0">
              <a:latin typeface="Calibri" panose="020F0502020204030204" pitchFamily="34" charset="0"/>
              <a:cs typeface="Calibri" panose="020F0502020204030204" pitchFamily="34" charset="0"/>
            </a:endParaRPr>
          </a:p>
          <a:p>
            <a:pPr rtl="0"/>
            <a:r>
              <a:rPr lang="sv-SE" sz="1600" i="0" u="none" strike="noStrike" dirty="0">
                <a:effectLst/>
                <a:latin typeface="Calibri" panose="020F0502020204030204" pitchFamily="34" charset="0"/>
                <a:cs typeface="Calibri" panose="020F0502020204030204" pitchFamily="34" charset="0"/>
              </a:rPr>
              <a:t>1. </a:t>
            </a:r>
            <a:r>
              <a:rPr lang="sv-SE" sz="1600" i="0" u="none" strike="noStrike" dirty="0" err="1">
                <a:effectLst/>
                <a:latin typeface="Calibri" panose="020F0502020204030204" pitchFamily="34" charset="0"/>
                <a:cs typeface="Calibri" panose="020F0502020204030204" pitchFamily="34" charset="0"/>
              </a:rPr>
              <a:t>What</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you</a:t>
            </a:r>
            <a:r>
              <a:rPr lang="sv-SE" sz="1600" i="0" u="none" strike="noStrike" dirty="0">
                <a:effectLst/>
                <a:latin typeface="Calibri" panose="020F0502020204030204" pitchFamily="34" charset="0"/>
                <a:cs typeface="Calibri" panose="020F0502020204030204" pitchFamily="34" charset="0"/>
              </a:rPr>
              <a:t> love (</a:t>
            </a:r>
            <a:r>
              <a:rPr lang="sv-SE" sz="1600" i="0" u="none" strike="noStrike" dirty="0" err="1">
                <a:effectLst/>
                <a:latin typeface="Calibri" panose="020F0502020204030204" pitchFamily="34" charset="0"/>
                <a:cs typeface="Calibri" panose="020F0502020204030204" pitchFamily="34" charset="0"/>
              </a:rPr>
              <a:t>your</a:t>
            </a:r>
            <a:r>
              <a:rPr lang="sv-SE" sz="1600" i="0" u="none" strike="noStrike" dirty="0">
                <a:effectLst/>
                <a:latin typeface="Calibri" panose="020F0502020204030204" pitchFamily="34" charset="0"/>
                <a:cs typeface="Calibri" panose="020F0502020204030204" pitchFamily="34" charset="0"/>
              </a:rPr>
              <a:t> passion)</a:t>
            </a:r>
          </a:p>
          <a:p>
            <a:pPr rtl="0"/>
            <a:r>
              <a:rPr lang="sv-SE" sz="1600" i="0" u="none" strike="noStrike" dirty="0">
                <a:effectLst/>
                <a:latin typeface="Calibri" panose="020F0502020204030204" pitchFamily="34" charset="0"/>
                <a:cs typeface="Calibri" panose="020F0502020204030204" pitchFamily="34" charset="0"/>
              </a:rPr>
              <a:t>2. </a:t>
            </a:r>
            <a:r>
              <a:rPr lang="sv-SE" sz="1600" i="0" u="none" strike="noStrike" dirty="0" err="1">
                <a:effectLst/>
                <a:latin typeface="Calibri" panose="020F0502020204030204" pitchFamily="34" charset="0"/>
                <a:cs typeface="Calibri" panose="020F0502020204030204" pitchFamily="34" charset="0"/>
              </a:rPr>
              <a:t>What</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you</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are</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good</a:t>
            </a:r>
            <a:r>
              <a:rPr lang="sv-SE" sz="1600" i="0" u="none" strike="noStrike" dirty="0">
                <a:effectLst/>
                <a:latin typeface="Calibri" panose="020F0502020204030204" pitchFamily="34" charset="0"/>
                <a:cs typeface="Calibri" panose="020F0502020204030204" pitchFamily="34" charset="0"/>
              </a:rPr>
              <a:t> at (</a:t>
            </a:r>
            <a:r>
              <a:rPr lang="sv-SE" sz="1600" i="0" u="none" strike="noStrike" dirty="0" err="1">
                <a:effectLst/>
                <a:latin typeface="Calibri" panose="020F0502020204030204" pitchFamily="34" charset="0"/>
                <a:cs typeface="Calibri" panose="020F0502020204030204" pitchFamily="34" charset="0"/>
              </a:rPr>
              <a:t>your</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vocation</a:t>
            </a:r>
            <a:r>
              <a:rPr lang="sv-SE" sz="1600" i="0" u="none" strike="noStrike" dirty="0">
                <a:effectLst/>
                <a:latin typeface="Calibri" panose="020F0502020204030204" pitchFamily="34" charset="0"/>
                <a:cs typeface="Calibri" panose="020F0502020204030204" pitchFamily="34" charset="0"/>
              </a:rPr>
              <a:t>)</a:t>
            </a:r>
          </a:p>
          <a:p>
            <a:pPr rtl="0"/>
            <a:r>
              <a:rPr lang="sv-SE" sz="1600" i="0" u="none" strike="noStrike" dirty="0">
                <a:effectLst/>
                <a:latin typeface="Calibri" panose="020F0502020204030204" pitchFamily="34" charset="0"/>
                <a:cs typeface="Calibri" panose="020F0502020204030204" pitchFamily="34" charset="0"/>
              </a:rPr>
              <a:t>3. </a:t>
            </a:r>
            <a:r>
              <a:rPr lang="sv-SE" sz="1600" i="0" u="none" strike="noStrike" dirty="0" err="1">
                <a:effectLst/>
                <a:latin typeface="Calibri" panose="020F0502020204030204" pitchFamily="34" charset="0"/>
                <a:cs typeface="Calibri" panose="020F0502020204030204" pitchFamily="34" charset="0"/>
              </a:rPr>
              <a:t>What</a:t>
            </a:r>
            <a:r>
              <a:rPr lang="sv-SE" sz="1600" i="0" u="none" strike="noStrike" dirty="0">
                <a:effectLst/>
                <a:latin typeface="Calibri" panose="020F0502020204030204" pitchFamily="34" charset="0"/>
                <a:cs typeface="Calibri" panose="020F0502020204030204" pitchFamily="34" charset="0"/>
              </a:rPr>
              <a:t> the </a:t>
            </a:r>
            <a:r>
              <a:rPr lang="sv-SE" sz="1600" i="0" u="none" strike="noStrike" dirty="0" err="1">
                <a:effectLst/>
                <a:latin typeface="Calibri" panose="020F0502020204030204" pitchFamily="34" charset="0"/>
                <a:cs typeface="Calibri" panose="020F0502020204030204" pitchFamily="34" charset="0"/>
              </a:rPr>
              <a:t>world</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needs</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your</a:t>
            </a:r>
            <a:r>
              <a:rPr lang="sv-SE" sz="1600" i="0" u="none" strike="noStrike" dirty="0">
                <a:effectLst/>
                <a:latin typeface="Calibri" panose="020F0502020204030204" pitchFamily="34" charset="0"/>
                <a:cs typeface="Calibri" panose="020F0502020204030204" pitchFamily="34" charset="0"/>
              </a:rPr>
              <a:t> mission)</a:t>
            </a:r>
          </a:p>
          <a:p>
            <a:pPr rtl="0"/>
            <a:r>
              <a:rPr lang="sv-SE" sz="1600" i="0" u="none" strike="noStrike" dirty="0">
                <a:effectLst/>
                <a:latin typeface="Calibri" panose="020F0502020204030204" pitchFamily="34" charset="0"/>
                <a:cs typeface="Calibri" panose="020F0502020204030204" pitchFamily="34" charset="0"/>
              </a:rPr>
              <a:t>4. </a:t>
            </a:r>
            <a:r>
              <a:rPr lang="sv-SE" sz="1600" i="0" u="none" strike="noStrike" dirty="0" err="1">
                <a:effectLst/>
                <a:latin typeface="Calibri" panose="020F0502020204030204" pitchFamily="34" charset="0"/>
                <a:cs typeface="Calibri" panose="020F0502020204030204" pitchFamily="34" charset="0"/>
              </a:rPr>
              <a:t>What</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you</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can</a:t>
            </a:r>
            <a:r>
              <a:rPr lang="sv-SE" sz="1600" i="0" u="none" strike="noStrike" dirty="0">
                <a:effectLst/>
                <a:latin typeface="Calibri" panose="020F0502020204030204" pitchFamily="34" charset="0"/>
                <a:cs typeface="Calibri" panose="020F0502020204030204" pitchFamily="34" charset="0"/>
              </a:rPr>
              <a:t> be </a:t>
            </a:r>
            <a:r>
              <a:rPr lang="sv-SE" sz="1600" i="0" u="none" strike="noStrike" dirty="0" err="1">
                <a:effectLst/>
                <a:latin typeface="Calibri" panose="020F0502020204030204" pitchFamily="34" charset="0"/>
                <a:cs typeface="Calibri" panose="020F0502020204030204" pitchFamily="34" charset="0"/>
              </a:rPr>
              <a:t>rewarded</a:t>
            </a:r>
            <a:r>
              <a:rPr lang="sv-SE" sz="1600" i="0" u="none" strike="noStrike" dirty="0">
                <a:effectLst/>
                <a:latin typeface="Calibri" panose="020F0502020204030204" pitchFamily="34" charset="0"/>
                <a:cs typeface="Calibri" panose="020F0502020204030204" pitchFamily="34" charset="0"/>
              </a:rPr>
              <a:t> for </a:t>
            </a:r>
            <a:br>
              <a:rPr lang="sv-SE" sz="1600" i="0" u="none" strike="noStrike" dirty="0">
                <a:effectLst/>
                <a:latin typeface="Calibri" panose="020F0502020204030204" pitchFamily="34" charset="0"/>
                <a:cs typeface="Calibri" panose="020F0502020204030204" pitchFamily="34" charset="0"/>
              </a:rPr>
            </a:br>
            <a:r>
              <a:rPr lang="sv-SE" sz="1600" i="0" u="none" strike="noStrike" dirty="0">
                <a:effectLst/>
                <a:latin typeface="Calibri" panose="020F0502020204030204" pitchFamily="34" charset="0"/>
                <a:cs typeface="Calibri" panose="020F0502020204030204" pitchFamily="34" charset="0"/>
              </a:rPr>
              <a:t>(</a:t>
            </a:r>
            <a:r>
              <a:rPr lang="sv-SE" sz="1600" i="0" u="none" strike="noStrike" dirty="0" err="1">
                <a:effectLst/>
                <a:latin typeface="Calibri" panose="020F0502020204030204" pitchFamily="34" charset="0"/>
                <a:cs typeface="Calibri" panose="020F0502020204030204" pitchFamily="34" charset="0"/>
              </a:rPr>
              <a:t>your</a:t>
            </a:r>
            <a:r>
              <a:rPr lang="sv-SE" sz="1600" i="0" u="none" strike="noStrike" dirty="0">
                <a:effectLst/>
                <a:latin typeface="Calibri" panose="020F0502020204030204" pitchFamily="34" charset="0"/>
                <a:cs typeface="Calibri" panose="020F0502020204030204" pitchFamily="34" charset="0"/>
              </a:rPr>
              <a:t> profession)</a:t>
            </a:r>
          </a:p>
          <a:p>
            <a:endParaRPr lang="sv-SE" sz="1600" b="1" i="0" u="none" strike="noStrike" dirty="0">
              <a:solidFill>
                <a:srgbClr val="000000"/>
              </a:solidFill>
              <a:effectLst/>
              <a:latin typeface="Calibri" panose="020F0502020204030204" pitchFamily="34" charset="0"/>
              <a:cs typeface="Calibri" panose="020F0502020204030204" pitchFamily="34" charset="0"/>
            </a:endParaRPr>
          </a:p>
          <a:p>
            <a:pPr marL="571502" indent="-342900">
              <a:buFont typeface="Wingdings" pitchFamily="2" charset="2"/>
              <a:buChar char="Ø"/>
            </a:pPr>
            <a:endParaRPr lang="sv-SE" dirty="0"/>
          </a:p>
        </p:txBody>
      </p:sp>
      <p:sp>
        <p:nvSpPr>
          <p:cNvPr id="3" name="Platshållare för text 2">
            <a:extLst>
              <a:ext uri="{FF2B5EF4-FFF2-40B4-BE49-F238E27FC236}">
                <a16:creationId xmlns:a16="http://schemas.microsoft.com/office/drawing/2014/main" id="{EDE05DEF-6CC2-4D0D-E855-65D68CC80BCE}"/>
              </a:ext>
            </a:extLst>
          </p:cNvPr>
          <p:cNvSpPr>
            <a:spLocks noGrp="1"/>
          </p:cNvSpPr>
          <p:nvPr>
            <p:ph type="body" idx="2"/>
          </p:nvPr>
        </p:nvSpPr>
        <p:spPr/>
        <p:txBody>
          <a:bodyPr/>
          <a:lstStyle/>
          <a:p>
            <a:r>
              <a:rPr lang="sv-SE" dirty="0" err="1"/>
              <a:t>Introduction</a:t>
            </a:r>
            <a:r>
              <a:rPr lang="sv-SE" dirty="0"/>
              <a:t> To </a:t>
            </a:r>
            <a:r>
              <a:rPr lang="sv-SE" dirty="0" err="1"/>
              <a:t>Ikigai</a:t>
            </a:r>
            <a:endParaRPr lang="sv-SE" dirty="0"/>
          </a:p>
        </p:txBody>
      </p:sp>
      <p:pic>
        <p:nvPicPr>
          <p:cNvPr id="6" name="Bildobjekt 5" descr="En bild som visar text, diagram, cirkel, skärmbild&#10;&#10;AI-genererat innehåll kan vara felaktigt.">
            <a:extLst>
              <a:ext uri="{FF2B5EF4-FFF2-40B4-BE49-F238E27FC236}">
                <a16:creationId xmlns:a16="http://schemas.microsoft.com/office/drawing/2014/main" id="{CCAD17FC-190A-CD21-4EF4-996661FC4EBC}"/>
              </a:ext>
            </a:extLst>
          </p:cNvPr>
          <p:cNvPicPr>
            <a:picLocks noChangeAspect="1"/>
          </p:cNvPicPr>
          <p:nvPr/>
        </p:nvPicPr>
        <p:blipFill>
          <a:blip r:embed="rId2"/>
          <a:stretch>
            <a:fillRect/>
          </a:stretch>
        </p:blipFill>
        <p:spPr>
          <a:xfrm>
            <a:off x="4498572" y="521230"/>
            <a:ext cx="3964773" cy="3964773"/>
          </a:xfrm>
          <a:prstGeom prst="rect">
            <a:avLst/>
          </a:prstGeom>
        </p:spPr>
      </p:pic>
    </p:spTree>
    <p:extLst>
      <p:ext uri="{BB962C8B-B14F-4D97-AF65-F5344CB8AC3E}">
        <p14:creationId xmlns:p14="http://schemas.microsoft.com/office/powerpoint/2010/main" val="3129694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F156E57-9FDB-FE28-5880-E674CA9FABC6}"/>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63618FF-423D-AD94-6E3A-A58FD5EEBC16}"/>
              </a:ext>
            </a:extLst>
          </p:cNvPr>
          <p:cNvSpPr txBox="1"/>
          <p:nvPr/>
        </p:nvSpPr>
        <p:spPr>
          <a:xfrm>
            <a:off x="2740686" y="945027"/>
            <a:ext cx="5565114" cy="3949763"/>
          </a:xfrm>
          <a:prstGeom prst="rect">
            <a:avLst/>
          </a:prstGeom>
          <a:noFill/>
          <a:ln>
            <a:noFill/>
          </a:ln>
        </p:spPr>
        <p:txBody>
          <a:bodyPr spcFirstLastPara="1" wrap="square" lIns="0" tIns="10124" rIns="0" bIns="0" anchor="t" anchorCtr="0">
            <a:spAutoFit/>
          </a:bodyPr>
          <a:lstStyle/>
          <a:p>
            <a:pPr algn="l"/>
            <a:r>
              <a:rPr lang="sv-SE" sz="1600" b="0" i="0" u="none" strike="noStrike" dirty="0">
                <a:solidFill>
                  <a:srgbClr val="6D6E71"/>
                </a:solidFill>
                <a:effectLst/>
                <a:latin typeface="Calibri" panose="020F0502020204030204" pitchFamily="34" charset="0"/>
                <a:cs typeface="Calibri" panose="020F0502020204030204" pitchFamily="34" charset="0"/>
              </a:rPr>
              <a:t>The </a:t>
            </a:r>
            <a:r>
              <a:rPr lang="sv-SE" sz="1600" b="0" i="0" u="none" strike="noStrike" dirty="0" err="1">
                <a:solidFill>
                  <a:srgbClr val="6D6E71"/>
                </a:solidFill>
                <a:effectLst/>
                <a:latin typeface="Calibri" panose="020F0502020204030204" pitchFamily="34" charset="0"/>
                <a:cs typeface="Calibri" panose="020F0502020204030204" pitchFamily="34" charset="0"/>
              </a:rPr>
              <a:t>concept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of</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Ikigai</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works</a:t>
            </a:r>
            <a:r>
              <a:rPr lang="sv-SE" sz="1600" b="0" i="0" u="none" strike="noStrike" dirty="0">
                <a:solidFill>
                  <a:srgbClr val="6D6E71"/>
                </a:solidFill>
                <a:effectLst/>
                <a:latin typeface="Calibri" panose="020F0502020204030204" pitchFamily="34" charset="0"/>
                <a:cs typeface="Calibri" panose="020F0502020204030204" pitchFamily="34" charset="0"/>
              </a:rPr>
              <a:t> by </a:t>
            </a:r>
            <a:r>
              <a:rPr lang="sv-SE" sz="1600" b="0" i="0" u="none" strike="noStrike" dirty="0" err="1">
                <a:solidFill>
                  <a:srgbClr val="6D6E71"/>
                </a:solidFill>
                <a:effectLst/>
                <a:latin typeface="Calibri" panose="020F0502020204030204" pitchFamily="34" charset="0"/>
                <a:cs typeface="Calibri" panose="020F0502020204030204" pitchFamily="34" charset="0"/>
              </a:rPr>
              <a:t>helping</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individuals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identify</a:t>
            </a:r>
            <a:r>
              <a:rPr lang="sv-SE" sz="1600" b="0" i="0" u="none" strike="noStrike" dirty="0">
                <a:solidFill>
                  <a:srgbClr val="6D6E71"/>
                </a:solidFill>
                <a:effectLst/>
                <a:latin typeface="Calibri" panose="020F0502020204030204" pitchFamily="34" charset="0"/>
                <a:cs typeface="Calibri" panose="020F0502020204030204" pitchFamily="34" charset="0"/>
              </a:rPr>
              <a:t> and </a:t>
            </a:r>
            <a:r>
              <a:rPr lang="sv-SE" sz="1600" b="0" i="0" u="none" strike="noStrike" dirty="0" err="1">
                <a:solidFill>
                  <a:srgbClr val="6D6E71"/>
                </a:solidFill>
                <a:effectLst/>
                <a:latin typeface="Calibri" panose="020F0502020204030204" pitchFamily="34" charset="0"/>
                <a:cs typeface="Calibri" panose="020F0502020204030204" pitchFamily="34" charset="0"/>
              </a:rPr>
              <a:t>pursue</a:t>
            </a:r>
            <a:r>
              <a:rPr lang="sv-SE" sz="1600" b="0" i="0" u="none" strike="noStrike" dirty="0">
                <a:solidFill>
                  <a:srgbClr val="6D6E71"/>
                </a:solidFill>
                <a:effectLst/>
                <a:latin typeface="Calibri" panose="020F0502020204030204" pitchFamily="34" charset="0"/>
                <a:cs typeface="Calibri" panose="020F0502020204030204" pitchFamily="34" charset="0"/>
              </a:rPr>
              <a:t> a </a:t>
            </a:r>
            <a:r>
              <a:rPr lang="sv-SE" sz="1600" b="0" i="0" u="none" strike="noStrike" dirty="0" err="1">
                <a:solidFill>
                  <a:srgbClr val="6D6E71"/>
                </a:solidFill>
                <a:effectLst/>
                <a:latin typeface="Calibri" panose="020F0502020204030204" pitchFamily="34" charset="0"/>
                <a:cs typeface="Calibri" panose="020F0502020204030204" pitchFamily="34" charset="0"/>
              </a:rPr>
              <a:t>fulfilling</a:t>
            </a:r>
            <a:r>
              <a:rPr lang="sv-SE" sz="1600" b="0" i="0" u="none" strike="noStrike" dirty="0">
                <a:solidFill>
                  <a:srgbClr val="6D6E71"/>
                </a:solidFill>
                <a:effectLst/>
                <a:latin typeface="Calibri" panose="020F0502020204030204" pitchFamily="34" charset="0"/>
                <a:cs typeface="Calibri" panose="020F0502020204030204" pitchFamily="34" charset="0"/>
              </a:rPr>
              <a:t> and purposeful </a:t>
            </a:r>
            <a:r>
              <a:rPr lang="sv-SE" sz="1600" b="0" i="0" u="none" strike="noStrike" dirty="0" err="1">
                <a:solidFill>
                  <a:srgbClr val="6D6E71"/>
                </a:solidFill>
                <a:effectLst/>
                <a:latin typeface="Calibri" panose="020F0502020204030204" pitchFamily="34" charset="0"/>
                <a:cs typeface="Calibri" panose="020F0502020204030204" pitchFamily="34" charset="0"/>
              </a:rPr>
              <a:t>life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such</a:t>
            </a:r>
            <a:r>
              <a:rPr lang="sv-SE" sz="1600" b="0" i="0" u="none" strike="noStrike" dirty="0">
                <a:solidFill>
                  <a:srgbClr val="6D6E71"/>
                </a:solidFill>
                <a:effectLst/>
                <a:latin typeface="Calibri" panose="020F0502020204030204" pitchFamily="34" charset="0"/>
                <a:cs typeface="Calibri" panose="020F0502020204030204" pitchFamily="34" charset="0"/>
              </a:rPr>
              <a:t> as:</a:t>
            </a:r>
          </a:p>
          <a:p>
            <a:pPr algn="l"/>
            <a:endParaRPr lang="sv-SE" sz="1600" dirty="0">
              <a:solidFill>
                <a:srgbClr val="6D6E71"/>
              </a:solidFill>
              <a:latin typeface="Calibri" panose="020F0502020204030204" pitchFamily="34" charset="0"/>
              <a:cs typeface="Calibri" panose="020F0502020204030204" pitchFamily="34" charset="0"/>
            </a:endParaRPr>
          </a:p>
          <a:p>
            <a:pPr algn="l" rtl="0"/>
            <a:r>
              <a:rPr lang="sv-SE" sz="1600" b="0" i="0" u="none" strike="noStrike" dirty="0">
                <a:solidFill>
                  <a:srgbClr val="6D6E71"/>
                </a:solidFill>
                <a:effectLst/>
                <a:latin typeface="Calibri" panose="020F0502020204030204" pitchFamily="34" charset="0"/>
                <a:cs typeface="Calibri" panose="020F0502020204030204" pitchFamily="34" charset="0"/>
              </a:rPr>
              <a:t>1. </a:t>
            </a:r>
            <a:r>
              <a:rPr lang="sv-SE" sz="1600" b="1" i="0" u="none" strike="noStrike" dirty="0" err="1">
                <a:solidFill>
                  <a:srgbClr val="6D6E71"/>
                </a:solidFill>
                <a:effectLst/>
                <a:latin typeface="Calibri" panose="020F0502020204030204" pitchFamily="34" charset="0"/>
                <a:cs typeface="Calibri" panose="020F0502020204030204" pitchFamily="34" charset="0"/>
              </a:rPr>
              <a:t>Identify</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1" i="0" u="none" strike="noStrike" dirty="0" err="1">
                <a:solidFill>
                  <a:srgbClr val="6D6E71"/>
                </a:solidFill>
                <a:effectLst/>
                <a:latin typeface="Calibri" panose="020F0502020204030204" pitchFamily="34" charset="0"/>
                <a:cs typeface="Calibri" panose="020F0502020204030204" pitchFamily="34" charset="0"/>
              </a:rPr>
              <a:t>your</a:t>
            </a:r>
            <a:r>
              <a:rPr lang="sv-SE" sz="1600" b="1" i="0" u="none" strike="noStrike" dirty="0">
                <a:solidFill>
                  <a:srgbClr val="6D6E71"/>
                </a:solidFill>
                <a:effectLst/>
                <a:latin typeface="Calibri" panose="020F0502020204030204" pitchFamily="34" charset="0"/>
                <a:cs typeface="Calibri" panose="020F0502020204030204" pitchFamily="34" charset="0"/>
              </a:rPr>
              <a:t> passions: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Reflect</a:t>
            </a:r>
            <a:r>
              <a:rPr lang="sv-SE" sz="1600" b="0" i="0" u="none" strike="noStrike" dirty="0">
                <a:solidFill>
                  <a:srgbClr val="6D6E71"/>
                </a:solidFill>
                <a:effectLst/>
                <a:latin typeface="Calibri" panose="020F0502020204030204" pitchFamily="34" charset="0"/>
                <a:cs typeface="Calibri" panose="020F0502020204030204" pitchFamily="34" charset="0"/>
              </a:rPr>
              <a:t> on </a:t>
            </a:r>
            <a:r>
              <a:rPr lang="sv-SE" sz="1600" b="0" i="0" u="none" strike="noStrike" dirty="0" err="1">
                <a:solidFill>
                  <a:srgbClr val="6D6E71"/>
                </a:solidFill>
                <a:effectLst/>
                <a:latin typeface="Calibri" panose="020F0502020204030204" pitchFamily="34" charset="0"/>
                <a:cs typeface="Calibri" panose="020F0502020204030204" pitchFamily="34" charset="0"/>
              </a:rPr>
              <a:t>what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activities</a:t>
            </a:r>
            <a:r>
              <a:rPr lang="sv-SE" sz="1600" b="0" i="0" u="none" strike="noStrike" dirty="0">
                <a:solidFill>
                  <a:srgbClr val="6D6E71"/>
                </a:solidFill>
                <a:effectLst/>
                <a:latin typeface="Calibri" panose="020F0502020204030204" pitchFamily="34" charset="0"/>
                <a:cs typeface="Calibri" panose="020F0502020204030204" pitchFamily="34" charset="0"/>
              </a:rPr>
              <a:t> or </a:t>
            </a:r>
            <a:r>
              <a:rPr lang="sv-SE" sz="1600" b="0" i="0" u="none" strike="noStrike" dirty="0" err="1">
                <a:solidFill>
                  <a:srgbClr val="6D6E71"/>
                </a:solidFill>
                <a:effectLst/>
                <a:latin typeface="Calibri" panose="020F0502020204030204" pitchFamily="34" charset="0"/>
                <a:cs typeface="Calibri" panose="020F0502020204030204" pitchFamily="34" charset="0"/>
              </a:rPr>
              <a:t>pursuits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bring</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joy</a:t>
            </a:r>
            <a:r>
              <a:rPr lang="sv-SE" sz="1600" b="0" i="0" u="none" strike="noStrike" dirty="0">
                <a:solidFill>
                  <a:srgbClr val="6D6E71"/>
                </a:solidFill>
                <a:effectLst/>
                <a:latin typeface="Calibri" panose="020F0502020204030204" pitchFamily="34" charset="0"/>
                <a:cs typeface="Calibri" panose="020F0502020204030204" pitchFamily="34" charset="0"/>
              </a:rPr>
              <a:t>, fulfilment, and a sense </a:t>
            </a:r>
            <a:r>
              <a:rPr lang="sv-SE" sz="1600" b="0" i="0" u="none" strike="noStrike" dirty="0" err="1">
                <a:solidFill>
                  <a:srgbClr val="6D6E71"/>
                </a:solidFill>
                <a:effectLst/>
                <a:latin typeface="Calibri" panose="020F0502020204030204" pitchFamily="34" charset="0"/>
                <a:cs typeface="Calibri" panose="020F0502020204030204" pitchFamily="34" charset="0"/>
              </a:rPr>
              <a:t>of</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satisfaction</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These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could</a:t>
            </a:r>
            <a:r>
              <a:rPr lang="sv-SE" sz="1600" b="0" i="0" u="none" strike="noStrike" dirty="0">
                <a:solidFill>
                  <a:srgbClr val="6D6E71"/>
                </a:solidFill>
                <a:effectLst/>
                <a:latin typeface="Calibri" panose="020F0502020204030204" pitchFamily="34" charset="0"/>
                <a:cs typeface="Calibri" panose="020F0502020204030204" pitchFamily="34" charset="0"/>
              </a:rPr>
              <a:t> be </a:t>
            </a:r>
            <a:r>
              <a:rPr lang="sv-SE" sz="1600" b="0" i="0" u="none" strike="noStrike" dirty="0" err="1">
                <a:solidFill>
                  <a:srgbClr val="6D6E71"/>
                </a:solidFill>
                <a:effectLst/>
                <a:latin typeface="Calibri" panose="020F0502020204030204" pitchFamily="34" charset="0"/>
                <a:cs typeface="Calibri" panose="020F0502020204030204" pitchFamily="34" charset="0"/>
              </a:rPr>
              <a:t>hobbies</a:t>
            </a:r>
            <a:r>
              <a:rPr lang="sv-SE" sz="1600" b="0" i="0" u="none" strike="noStrike" dirty="0">
                <a:solidFill>
                  <a:srgbClr val="6D6E71"/>
                </a:solidFill>
                <a:effectLst/>
                <a:latin typeface="Calibri" panose="020F0502020204030204" pitchFamily="34" charset="0"/>
                <a:cs typeface="Calibri" panose="020F0502020204030204" pitchFamily="34" charset="0"/>
              </a:rPr>
              <a:t>, interests, or </a:t>
            </a:r>
            <a:r>
              <a:rPr lang="sv-SE" sz="1600" b="0" i="0" u="none" strike="noStrike" dirty="0" err="1">
                <a:solidFill>
                  <a:srgbClr val="6D6E71"/>
                </a:solidFill>
                <a:effectLst/>
                <a:latin typeface="Calibri" panose="020F0502020204030204" pitchFamily="34" charset="0"/>
                <a:cs typeface="Calibri" panose="020F0502020204030204" pitchFamily="34" charset="0"/>
              </a:rPr>
              <a:t>anything</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that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excites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a:t>
            </a:r>
          </a:p>
          <a:p>
            <a:pPr algn="l" rtl="0"/>
            <a:br>
              <a:rPr lang="sv-SE" sz="1600" b="0" i="0" u="none" strike="noStrike" dirty="0">
                <a:solidFill>
                  <a:srgbClr val="6D6E71"/>
                </a:solidFill>
                <a:effectLst/>
                <a:latin typeface="Calibri" panose="020F0502020204030204" pitchFamily="34" charset="0"/>
                <a:cs typeface="Calibri" panose="020F0502020204030204" pitchFamily="34" charset="0"/>
              </a:rPr>
            </a:br>
            <a:r>
              <a:rPr lang="sv-SE" sz="1600" b="0" i="0" u="none" strike="noStrike" dirty="0">
                <a:solidFill>
                  <a:srgbClr val="6D6E71"/>
                </a:solidFill>
                <a:effectLst/>
                <a:latin typeface="Calibri" panose="020F0502020204030204" pitchFamily="34" charset="0"/>
                <a:cs typeface="Calibri" panose="020F0502020204030204" pitchFamily="34" charset="0"/>
              </a:rPr>
              <a:t>2. </a:t>
            </a:r>
            <a:r>
              <a:rPr lang="sv-SE" sz="1600" b="1" i="0" u="none" strike="noStrike" dirty="0" err="1">
                <a:solidFill>
                  <a:srgbClr val="6D6E71"/>
                </a:solidFill>
                <a:effectLst/>
                <a:latin typeface="Calibri" panose="020F0502020204030204" pitchFamily="34" charset="0"/>
                <a:cs typeface="Calibri" panose="020F0502020204030204" pitchFamily="34" charset="0"/>
              </a:rPr>
              <a:t>Recognize</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1" i="0" u="none" strike="noStrike" dirty="0" err="1">
                <a:solidFill>
                  <a:srgbClr val="6D6E71"/>
                </a:solidFill>
                <a:effectLst/>
                <a:latin typeface="Calibri" panose="020F0502020204030204" pitchFamily="34" charset="0"/>
                <a:cs typeface="Calibri" panose="020F0502020204030204" pitchFamily="34" charset="0"/>
              </a:rPr>
              <a:t>your</a:t>
            </a:r>
            <a:r>
              <a:rPr lang="sv-SE" sz="1600" b="1" i="0" u="none" strike="noStrike" dirty="0">
                <a:solidFill>
                  <a:srgbClr val="6D6E71"/>
                </a:solidFill>
                <a:effectLst/>
                <a:latin typeface="Calibri" panose="020F0502020204030204" pitchFamily="34" charset="0"/>
                <a:cs typeface="Calibri" panose="020F0502020204030204" pitchFamily="34" charset="0"/>
              </a:rPr>
              <a:t> talents and </a:t>
            </a:r>
            <a:r>
              <a:rPr lang="sv-SE" sz="1600" b="1" i="0" u="none" strike="noStrike" dirty="0" err="1">
                <a:solidFill>
                  <a:srgbClr val="6D6E71"/>
                </a:solidFill>
                <a:effectLst/>
                <a:latin typeface="Calibri" panose="020F0502020204030204" pitchFamily="34" charset="0"/>
                <a:cs typeface="Calibri" panose="020F0502020204030204" pitchFamily="34" charset="0"/>
              </a:rPr>
              <a:t>strengths</a:t>
            </a:r>
            <a:r>
              <a:rPr lang="sv-SE" sz="1600" b="1" i="0" u="none" strike="noStrike" dirty="0">
                <a:solidFill>
                  <a:srgbClr val="6D6E71"/>
                </a:solidFill>
                <a:effectLst/>
                <a:latin typeface="Calibri" panose="020F0502020204030204" pitchFamily="34" charset="0"/>
                <a:cs typeface="Calibri" panose="020F0502020204030204" pitchFamily="34" charset="0"/>
              </a:rPr>
              <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Take</a:t>
            </a:r>
            <a:r>
              <a:rPr lang="sv-SE" sz="1600" b="0" i="0" u="none" strike="noStrike" dirty="0">
                <a:solidFill>
                  <a:srgbClr val="6D6E71"/>
                </a:solidFill>
                <a:effectLst/>
                <a:latin typeface="Calibri" panose="020F0502020204030204" pitchFamily="34" charset="0"/>
                <a:cs typeface="Calibri" panose="020F0502020204030204" pitchFamily="34" charset="0"/>
              </a:rPr>
              <a:t> stock </a:t>
            </a:r>
            <a:r>
              <a:rPr lang="sv-SE" sz="1600" b="0" i="0" u="none" strike="noStrike" dirty="0" err="1">
                <a:solidFill>
                  <a:srgbClr val="6D6E71"/>
                </a:solidFill>
                <a:effectLst/>
                <a:latin typeface="Calibri" panose="020F0502020204030204" pitchFamily="34" charset="0"/>
                <a:cs typeface="Calibri" panose="020F0502020204030204" pitchFamily="34" charset="0"/>
              </a:rPr>
              <a:t>of</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skills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abilities</a:t>
            </a:r>
            <a:r>
              <a:rPr lang="sv-SE" sz="1600" b="0" i="0" u="none" strike="noStrike" dirty="0">
                <a:solidFill>
                  <a:srgbClr val="6D6E71"/>
                </a:solidFill>
                <a:effectLst/>
                <a:latin typeface="Calibri" panose="020F0502020204030204" pitchFamily="34" charset="0"/>
                <a:cs typeface="Calibri" panose="020F0502020204030204" pitchFamily="34" charset="0"/>
              </a:rPr>
              <a:t>, and </a:t>
            </a:r>
            <a:r>
              <a:rPr lang="sv-SE" sz="1600" b="0" i="0" u="none" strike="noStrike" dirty="0" err="1">
                <a:solidFill>
                  <a:srgbClr val="6D6E71"/>
                </a:solidFill>
                <a:effectLst/>
                <a:latin typeface="Calibri" panose="020F0502020204030204" pitchFamily="34" charset="0"/>
                <a:cs typeface="Calibri" panose="020F0502020204030204" pitchFamily="34" charset="0"/>
              </a:rPr>
              <a:t>natural</a:t>
            </a:r>
            <a:r>
              <a:rPr lang="sv-SE" sz="1600" b="0" i="0" u="none" strike="noStrike" dirty="0">
                <a:solidFill>
                  <a:srgbClr val="6D6E71"/>
                </a:solidFill>
                <a:effectLst/>
                <a:latin typeface="Calibri" panose="020F0502020204030204" pitchFamily="34" charset="0"/>
                <a:cs typeface="Calibri" panose="020F0502020204030204" pitchFamily="34" charset="0"/>
              </a:rPr>
              <a:t> talents. </a:t>
            </a:r>
            <a:r>
              <a:rPr lang="sv-SE" sz="1600" b="0" i="0" u="none" strike="noStrike" dirty="0" err="1">
                <a:solidFill>
                  <a:srgbClr val="6D6E71"/>
                </a:solidFill>
                <a:effectLst/>
                <a:latin typeface="Calibri" panose="020F0502020204030204" pitchFamily="34" charset="0"/>
                <a:cs typeface="Calibri" panose="020F0502020204030204" pitchFamily="34" charset="0"/>
              </a:rPr>
              <a:t>Consider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what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excel</a:t>
            </a:r>
            <a:r>
              <a:rPr lang="sv-SE" sz="1600" b="0" i="0" u="none" strike="noStrike" dirty="0">
                <a:solidFill>
                  <a:srgbClr val="6D6E71"/>
                </a:solidFill>
                <a:effectLst/>
                <a:latin typeface="Calibri" panose="020F0502020204030204" pitchFamily="34" charset="0"/>
                <a:cs typeface="Calibri" panose="020F0502020204030204" pitchFamily="34" charset="0"/>
              </a:rPr>
              <a:t> at and </a:t>
            </a:r>
            <a:r>
              <a:rPr lang="sv-SE" sz="1600" b="0" i="0" u="none" strike="noStrike" dirty="0" err="1">
                <a:solidFill>
                  <a:srgbClr val="6D6E71"/>
                </a:solidFill>
                <a:effectLst/>
                <a:latin typeface="Calibri" panose="020F0502020204030204" pitchFamily="34" charset="0"/>
                <a:cs typeface="Calibri" panose="020F0502020204030204" pitchFamily="34" charset="0"/>
              </a:rPr>
              <a:t>what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comes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easily</a:t>
            </a:r>
            <a:r>
              <a:rPr lang="sv-SE" sz="1600" b="0" i="0" u="none" strike="noStrike" dirty="0">
                <a:solidFill>
                  <a:srgbClr val="6D6E71"/>
                </a:solidFill>
                <a:effectLst/>
                <a:latin typeface="Calibri" panose="020F0502020204030204" pitchFamily="34" charset="0"/>
                <a:cs typeface="Calibri" panose="020F0502020204030204" pitchFamily="34" charset="0"/>
              </a:rPr>
              <a:t> to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a:t>
            </a:r>
          </a:p>
          <a:p>
            <a:pPr algn="l" rtl="0"/>
            <a:endParaRPr lang="sv-SE" sz="1600" b="0" i="0" u="none" strike="noStrike" dirty="0">
              <a:solidFill>
                <a:srgbClr val="6D6E71"/>
              </a:solidFill>
              <a:effectLst/>
              <a:latin typeface="Calibri" panose="020F0502020204030204" pitchFamily="34" charset="0"/>
              <a:cs typeface="Calibri" panose="020F0502020204030204" pitchFamily="34" charset="0"/>
            </a:endParaRPr>
          </a:p>
          <a:p>
            <a:pPr algn="l"/>
            <a:r>
              <a:rPr lang="sv-SE" sz="1600" b="0" i="0" u="none" strike="noStrike" dirty="0">
                <a:solidFill>
                  <a:srgbClr val="6D6E71"/>
                </a:solidFill>
                <a:effectLst/>
                <a:latin typeface="Calibri" panose="020F0502020204030204" pitchFamily="34" charset="0"/>
                <a:cs typeface="Calibri" panose="020F0502020204030204" pitchFamily="34" charset="0"/>
              </a:rPr>
              <a:t>3. </a:t>
            </a:r>
            <a:r>
              <a:rPr lang="sv-SE" sz="1600" b="1" i="0" u="none" strike="noStrike" dirty="0">
                <a:solidFill>
                  <a:srgbClr val="6D6E71"/>
                </a:solidFill>
                <a:effectLst/>
                <a:latin typeface="Calibri" panose="020F0502020204030204" pitchFamily="34" charset="0"/>
                <a:cs typeface="Calibri" panose="020F0502020204030204" pitchFamily="34" charset="0"/>
              </a:rPr>
              <a:t>Understand the </a:t>
            </a:r>
            <a:r>
              <a:rPr lang="sv-SE" sz="1600" b="1" i="0" u="none" strike="noStrike" dirty="0" err="1">
                <a:solidFill>
                  <a:srgbClr val="6D6E71"/>
                </a:solidFill>
                <a:effectLst/>
                <a:latin typeface="Calibri" panose="020F0502020204030204" pitchFamily="34" charset="0"/>
                <a:cs typeface="Calibri" panose="020F0502020204030204" pitchFamily="34" charset="0"/>
              </a:rPr>
              <a:t>needs</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1" i="0" u="none" strike="noStrike" dirty="0" err="1">
                <a:solidFill>
                  <a:srgbClr val="6D6E71"/>
                </a:solidFill>
                <a:effectLst/>
                <a:latin typeface="Calibri" panose="020F0502020204030204" pitchFamily="34" charset="0"/>
                <a:cs typeface="Calibri" panose="020F0502020204030204" pitchFamily="34" charset="0"/>
              </a:rPr>
              <a:t>of</a:t>
            </a:r>
            <a:r>
              <a:rPr lang="sv-SE" sz="1600" b="1" i="0" u="none" strike="noStrike" dirty="0">
                <a:solidFill>
                  <a:srgbClr val="6D6E71"/>
                </a:solidFill>
                <a:effectLst/>
                <a:latin typeface="Calibri" panose="020F0502020204030204" pitchFamily="34" charset="0"/>
                <a:cs typeface="Calibri" panose="020F0502020204030204" pitchFamily="34" charset="0"/>
              </a:rPr>
              <a:t> the </a:t>
            </a:r>
            <a:r>
              <a:rPr lang="sv-SE" sz="1600" b="1" i="0" u="none" strike="noStrike" dirty="0" err="1">
                <a:solidFill>
                  <a:srgbClr val="6D6E71"/>
                </a:solidFill>
                <a:effectLst/>
                <a:latin typeface="Calibri" panose="020F0502020204030204" pitchFamily="34" charset="0"/>
                <a:cs typeface="Calibri" panose="020F0502020204030204" pitchFamily="34" charset="0"/>
              </a:rPr>
              <a:t>world</a:t>
            </a:r>
            <a:r>
              <a:rPr lang="sv-SE" sz="1600" b="1" i="0" u="none" strike="noStrike" dirty="0">
                <a:solidFill>
                  <a:srgbClr val="6D6E71"/>
                </a:solidFill>
                <a:effectLst/>
                <a:latin typeface="Calibri" panose="020F0502020204030204" pitchFamily="34" charset="0"/>
                <a:cs typeface="Calibri" panose="020F0502020204030204" pitchFamily="34" charset="0"/>
              </a:rPr>
              <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Explore</a:t>
            </a:r>
            <a:r>
              <a:rPr lang="sv-SE" sz="1600" b="0" i="0" u="none" strike="noStrike" dirty="0">
                <a:solidFill>
                  <a:srgbClr val="6D6E71"/>
                </a:solidFill>
                <a:effectLst/>
                <a:latin typeface="Calibri" panose="020F0502020204030204" pitchFamily="34" charset="0"/>
                <a:cs typeface="Calibri" panose="020F0502020204030204" pitchFamily="34" charset="0"/>
              </a:rPr>
              <a:t> the problems, </a:t>
            </a:r>
            <a:r>
              <a:rPr lang="sv-SE" sz="1600" b="0" i="0" u="none" strike="noStrike" dirty="0" err="1">
                <a:solidFill>
                  <a:srgbClr val="6D6E71"/>
                </a:solidFill>
                <a:effectLst/>
                <a:latin typeface="Calibri" panose="020F0502020204030204" pitchFamily="34" charset="0"/>
                <a:cs typeface="Calibri" panose="020F0502020204030204" pitchFamily="34" charset="0"/>
              </a:rPr>
              <a:t>challenges</a:t>
            </a:r>
            <a:r>
              <a:rPr lang="sv-SE" sz="1600" b="0" i="0" u="none" strike="noStrike" dirty="0">
                <a:solidFill>
                  <a:srgbClr val="6D6E71"/>
                </a:solidFill>
                <a:effectLst/>
                <a:latin typeface="Calibri" panose="020F0502020204030204" pitchFamily="34" charset="0"/>
                <a:cs typeface="Calibri" panose="020F0502020204030204" pitchFamily="34" charset="0"/>
              </a:rPr>
              <a:t>, or </a:t>
            </a:r>
            <a:r>
              <a:rPr lang="sv-SE" sz="1600" b="0" i="0" u="none" strike="noStrike" dirty="0" err="1">
                <a:solidFill>
                  <a:srgbClr val="6D6E71"/>
                </a:solidFill>
                <a:effectLst/>
                <a:latin typeface="Calibri" panose="020F0502020204030204" pitchFamily="34" charset="0"/>
                <a:cs typeface="Calibri" panose="020F0502020204030204" pitchFamily="34" charset="0"/>
              </a:rPr>
              <a:t>needs</a:t>
            </a:r>
            <a:r>
              <a:rPr lang="sv-SE" sz="1600" b="0" i="0" u="none" strike="noStrike" dirty="0">
                <a:solidFill>
                  <a:srgbClr val="6D6E71"/>
                </a:solidFill>
                <a:effectLst/>
                <a:latin typeface="Calibri" panose="020F0502020204030204" pitchFamily="34" charset="0"/>
                <a:cs typeface="Calibri" panose="020F0502020204030204" pitchFamily="34" charset="0"/>
              </a:rPr>
              <a:t> in </a:t>
            </a:r>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community</a:t>
            </a:r>
            <a:r>
              <a:rPr lang="sv-SE" sz="1600" b="0" i="0" u="none" strike="noStrike" dirty="0">
                <a:solidFill>
                  <a:srgbClr val="6D6E71"/>
                </a:solidFill>
                <a:effectLst/>
                <a:latin typeface="Calibri" panose="020F0502020204030204" pitchFamily="34" charset="0"/>
                <a:cs typeface="Calibri" panose="020F0502020204030204" pitchFamily="34" charset="0"/>
              </a:rPr>
              <a:t> or </a:t>
            </a:r>
            <a:r>
              <a:rPr lang="sv-SE" sz="1600" b="0" i="0" u="none" strike="noStrike" dirty="0" err="1">
                <a:solidFill>
                  <a:srgbClr val="6D6E71"/>
                </a:solidFill>
                <a:effectLst/>
                <a:latin typeface="Calibri" panose="020F0502020204030204" pitchFamily="34" charset="0"/>
                <a:cs typeface="Calibri" panose="020F0502020204030204" pitchFamily="34" charset="0"/>
              </a:rPr>
              <a:t>society</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that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resonate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with</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 Think </a:t>
            </a:r>
            <a:r>
              <a:rPr lang="sv-SE" sz="1600" b="0" i="0" u="none" strike="noStrike" dirty="0" err="1">
                <a:solidFill>
                  <a:srgbClr val="6D6E71"/>
                </a:solidFill>
                <a:effectLst/>
                <a:latin typeface="Calibri" panose="020F0502020204030204" pitchFamily="34" charset="0"/>
                <a:cs typeface="Calibri" panose="020F0502020204030204" pitchFamily="34" charset="0"/>
              </a:rPr>
              <a:t>about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how</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can</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contribute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positively</a:t>
            </a:r>
            <a:r>
              <a:rPr lang="sv-SE" sz="1600" b="0" i="0" u="none" strike="noStrike" dirty="0">
                <a:solidFill>
                  <a:srgbClr val="6D6E71"/>
                </a:solidFill>
                <a:effectLst/>
                <a:latin typeface="Calibri" panose="020F0502020204030204" pitchFamily="34" charset="0"/>
                <a:cs typeface="Calibri" panose="020F0502020204030204" pitchFamily="34" charset="0"/>
              </a:rPr>
              <a:t> to </a:t>
            </a:r>
            <a:r>
              <a:rPr lang="sv-SE" sz="1600" b="0" i="0" u="none" strike="noStrike" dirty="0" err="1">
                <a:solidFill>
                  <a:srgbClr val="6D6E71"/>
                </a:solidFill>
                <a:effectLst/>
                <a:latin typeface="Calibri" panose="020F0502020204030204" pitchFamily="34" charset="0"/>
                <a:cs typeface="Calibri" panose="020F0502020204030204" pitchFamily="34" charset="0"/>
              </a:rPr>
              <a:t>addressing</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these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needs</a:t>
            </a:r>
            <a:r>
              <a:rPr lang="sv-SE" sz="1600" b="0" i="0" u="none" strike="noStrike" dirty="0">
                <a:solidFill>
                  <a:srgbClr val="6D6E71"/>
                </a:solidFill>
                <a:effectLst/>
                <a:latin typeface="Calibri" panose="020F0502020204030204" pitchFamily="34" charset="0"/>
                <a:cs typeface="Calibri" panose="020F0502020204030204" pitchFamily="34" charset="0"/>
              </a:rPr>
              <a:t>.</a:t>
            </a:r>
            <a:endParaRPr lang="en-GB" sz="1600" dirty="0">
              <a:solidFill>
                <a:srgbClr val="6D6E71"/>
              </a:solidFill>
              <a:latin typeface="Calibri" panose="020F0502020204030204" pitchFamily="34" charset="0"/>
              <a:cs typeface="Calibri" panose="020F0502020204030204" pitchFamily="34" charset="0"/>
            </a:endParaRPr>
          </a:p>
          <a:p>
            <a:pPr algn="l" rtl="0"/>
            <a:endParaRPr lang="sv-SE" sz="1600" b="0" i="0" u="none" strike="noStrike" dirty="0">
              <a:solidFill>
                <a:srgbClr val="6D6E71"/>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71C4B8F8-3EC0-0E9A-859E-DD39D1642338}"/>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29429A37-47DE-C57D-8D1A-A234282D2909}"/>
              </a:ext>
            </a:extLst>
          </p:cNvPr>
          <p:cNvSpPr txBox="1">
            <a:spLocks noGrp="1"/>
          </p:cNvSpPr>
          <p:nvPr>
            <p:ph type="body" idx="2"/>
          </p:nvPr>
        </p:nvSpPr>
        <p:spPr>
          <a:xfrm>
            <a:off x="2652206" y="391678"/>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Introduction</a:t>
            </a:r>
            <a:r>
              <a:rPr lang="sv-SE" sz="2000" dirty="0"/>
              <a:t> To </a:t>
            </a:r>
            <a:r>
              <a:rPr lang="sv-SE" sz="2000" dirty="0" err="1"/>
              <a:t>Ikigai</a:t>
            </a:r>
            <a:endParaRPr lang="sv-SE" sz="2000" dirty="0"/>
          </a:p>
        </p:txBody>
      </p:sp>
      <p:pic>
        <p:nvPicPr>
          <p:cNvPr id="382" name="Google Shape;382;p64">
            <a:extLst>
              <a:ext uri="{FF2B5EF4-FFF2-40B4-BE49-F238E27FC236}">
                <a16:creationId xmlns:a16="http://schemas.microsoft.com/office/drawing/2014/main" id="{508165FA-59C4-287E-CC85-CC129E2F71CB}"/>
              </a:ext>
            </a:extLst>
          </p:cNvPr>
          <p:cNvPicPr preferRelativeResize="0"/>
          <p:nvPr/>
        </p:nvPicPr>
        <p:blipFill rotWithShape="1">
          <a:blip r:embed="rId3">
            <a:alphaModFix amt="70000"/>
          </a:blip>
          <a:srcRect/>
          <a:stretch/>
        </p:blipFill>
        <p:spPr>
          <a:xfrm flipH="1">
            <a:off x="7636036" y="3266392"/>
            <a:ext cx="2360696" cy="236069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1D7298E8-5541-82FE-865C-A8C9F12C5DC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14</a:t>
            </a:fld>
            <a:endParaRPr dirty="0"/>
          </a:p>
        </p:txBody>
      </p:sp>
      <p:sp>
        <p:nvSpPr>
          <p:cNvPr id="2" name="Google Shape;456;p68">
            <a:extLst>
              <a:ext uri="{FF2B5EF4-FFF2-40B4-BE49-F238E27FC236}">
                <a16:creationId xmlns:a16="http://schemas.microsoft.com/office/drawing/2014/main" id="{E33BCC33-B377-D15E-487C-136D3CE9807F}"/>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How</a:t>
            </a:r>
            <a:r>
              <a:rPr lang="sv-SE" sz="2400" dirty="0">
                <a:solidFill>
                  <a:schemeClr val="lt1"/>
                </a:solidFill>
                <a:latin typeface="Calibri" panose="020F0502020204030204" pitchFamily="34" charset="0"/>
                <a:cs typeface="Calibri" panose="020F0502020204030204" pitchFamily="34" charset="0"/>
                <a:sym typeface="Calibri"/>
              </a:rPr>
              <a:t> Does It </a:t>
            </a:r>
            <a:r>
              <a:rPr lang="sv-SE" sz="2400" dirty="0" err="1">
                <a:solidFill>
                  <a:schemeClr val="lt1"/>
                </a:solidFill>
                <a:latin typeface="Calibri" panose="020F0502020204030204" pitchFamily="34" charset="0"/>
                <a:cs typeface="Calibri" panose="020F0502020204030204" pitchFamily="34" charset="0"/>
                <a:sym typeface="Calibri"/>
              </a:rPr>
              <a:t>Work</a:t>
            </a:r>
            <a:r>
              <a:rPr lang="sv-SE" sz="2400" dirty="0">
                <a:solidFill>
                  <a:schemeClr val="lt1"/>
                </a:solidFill>
                <a:latin typeface="Calibri" panose="020F0502020204030204" pitchFamily="34" charset="0"/>
                <a:cs typeface="Calibri" panose="020F0502020204030204" pitchFamily="34" charset="0"/>
                <a:sym typeface="Calibri"/>
              </a:rPr>
              <a:t>?</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6161902B-319E-A06E-B472-7C3A1121E7A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878F72C4-0957-59BB-017E-D9EF4E0FCF60}"/>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Tree>
    <p:extLst>
      <p:ext uri="{BB962C8B-B14F-4D97-AF65-F5344CB8AC3E}">
        <p14:creationId xmlns:p14="http://schemas.microsoft.com/office/powerpoint/2010/main" val="3198868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7B256ED9-BEDB-C9AA-3FF6-6D3B7ED96804}"/>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EF760A33-3D47-74F6-2789-6E3030021F36}"/>
              </a:ext>
            </a:extLst>
          </p:cNvPr>
          <p:cNvSpPr txBox="1"/>
          <p:nvPr/>
        </p:nvSpPr>
        <p:spPr>
          <a:xfrm>
            <a:off x="2740686" y="1057235"/>
            <a:ext cx="5138068" cy="3211099"/>
          </a:xfrm>
          <a:prstGeom prst="rect">
            <a:avLst/>
          </a:prstGeom>
          <a:noFill/>
          <a:ln>
            <a:noFill/>
          </a:ln>
        </p:spPr>
        <p:txBody>
          <a:bodyPr spcFirstLastPara="1" wrap="square" lIns="0" tIns="10124" rIns="0" bIns="0" anchor="t" anchorCtr="0">
            <a:spAutoFit/>
          </a:bodyPr>
          <a:lstStyle/>
          <a:p>
            <a:pPr algn="l" rtl="0"/>
            <a:r>
              <a:rPr lang="sv-SE" sz="1600" b="0" i="0" u="none" strike="noStrike" dirty="0">
                <a:solidFill>
                  <a:srgbClr val="6D6E71"/>
                </a:solidFill>
                <a:effectLst/>
                <a:latin typeface="Calibri" panose="020F0502020204030204" pitchFamily="34" charset="0"/>
                <a:cs typeface="Calibri" panose="020F0502020204030204" pitchFamily="34" charset="0"/>
              </a:rPr>
              <a:t>4. </a:t>
            </a:r>
            <a:r>
              <a:rPr lang="sv-SE" sz="1600" b="1" i="0" u="none" strike="noStrike" dirty="0" err="1">
                <a:solidFill>
                  <a:srgbClr val="6D6E71"/>
                </a:solidFill>
                <a:effectLst/>
                <a:latin typeface="Calibri" panose="020F0502020204030204" pitchFamily="34" charset="0"/>
                <a:cs typeface="Calibri" panose="020F0502020204030204" pitchFamily="34" charset="0"/>
              </a:rPr>
              <a:t>Consider</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1" i="0" u="none" strike="noStrike" dirty="0" err="1">
                <a:solidFill>
                  <a:srgbClr val="6D6E71"/>
                </a:solidFill>
                <a:effectLst/>
                <a:latin typeface="Calibri" panose="020F0502020204030204" pitchFamily="34" charset="0"/>
                <a:cs typeface="Calibri" panose="020F0502020204030204" pitchFamily="34" charset="0"/>
              </a:rPr>
              <a:t>what</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1" i="0" u="none" strike="noStrike" dirty="0" err="1">
                <a:solidFill>
                  <a:srgbClr val="6D6E71"/>
                </a:solidFill>
                <a:effectLst/>
                <a:latin typeface="Calibri" panose="020F0502020204030204" pitchFamily="34" charset="0"/>
                <a:cs typeface="Calibri" panose="020F0502020204030204" pitchFamily="34" charset="0"/>
              </a:rPr>
              <a:t>you</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1" i="0" u="none" strike="noStrike" dirty="0" err="1">
                <a:solidFill>
                  <a:srgbClr val="6D6E71"/>
                </a:solidFill>
                <a:effectLst/>
                <a:latin typeface="Calibri" panose="020F0502020204030204" pitchFamily="34" charset="0"/>
                <a:cs typeface="Calibri" panose="020F0502020204030204" pitchFamily="34" charset="0"/>
              </a:rPr>
              <a:t>can</a:t>
            </a:r>
            <a:r>
              <a:rPr lang="sv-SE" sz="1600" b="1" i="0" u="none" strike="noStrike" dirty="0">
                <a:solidFill>
                  <a:srgbClr val="6D6E71"/>
                </a:solidFill>
                <a:effectLst/>
                <a:latin typeface="Calibri" panose="020F0502020204030204" pitchFamily="34" charset="0"/>
                <a:cs typeface="Calibri" panose="020F0502020204030204" pitchFamily="34" charset="0"/>
              </a:rPr>
              <a:t> be </a:t>
            </a:r>
            <a:r>
              <a:rPr lang="sv-SE" sz="1600" b="1" i="0" u="none" strike="noStrike" dirty="0" err="1">
                <a:solidFill>
                  <a:srgbClr val="6D6E71"/>
                </a:solidFill>
                <a:effectLst/>
                <a:latin typeface="Calibri" panose="020F0502020204030204" pitchFamily="34" charset="0"/>
                <a:cs typeface="Calibri" panose="020F0502020204030204" pitchFamily="34" charset="0"/>
              </a:rPr>
              <a:t>rewarded</a:t>
            </a:r>
            <a:r>
              <a:rPr lang="sv-SE" sz="1600" b="1" i="0" u="none" strike="noStrike" dirty="0">
                <a:solidFill>
                  <a:srgbClr val="6D6E71"/>
                </a:solidFill>
                <a:effectLst/>
                <a:latin typeface="Calibri" panose="020F0502020204030204" pitchFamily="34" charset="0"/>
                <a:cs typeface="Calibri" panose="020F0502020204030204" pitchFamily="34" charset="0"/>
              </a:rPr>
              <a:t> for: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Assess</a:t>
            </a:r>
            <a:r>
              <a:rPr lang="sv-SE" sz="1600" b="0" i="0" u="none" strike="noStrike" dirty="0">
                <a:solidFill>
                  <a:srgbClr val="6D6E71"/>
                </a:solidFill>
                <a:effectLst/>
                <a:latin typeface="Calibri" panose="020F0502020204030204" pitchFamily="34" charset="0"/>
                <a:cs typeface="Calibri" panose="020F0502020204030204" pitchFamily="34" charset="0"/>
              </a:rPr>
              <a:t> the </a:t>
            </a:r>
            <a:r>
              <a:rPr lang="sv-SE" sz="1600" b="0" i="0" u="none" strike="noStrike" dirty="0" err="1">
                <a:solidFill>
                  <a:srgbClr val="6D6E71"/>
                </a:solidFill>
                <a:effectLst/>
                <a:latin typeface="Calibri" panose="020F0502020204030204" pitchFamily="34" charset="0"/>
                <a:cs typeface="Calibri" panose="020F0502020204030204" pitchFamily="34" charset="0"/>
              </a:rPr>
              <a:t>opportunities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available</a:t>
            </a:r>
            <a:r>
              <a:rPr lang="sv-SE" sz="1600" b="0" i="0" u="none" strike="noStrike" dirty="0">
                <a:solidFill>
                  <a:srgbClr val="6D6E71"/>
                </a:solidFill>
                <a:effectLst/>
                <a:latin typeface="Calibri" panose="020F0502020204030204" pitchFamily="34" charset="0"/>
                <a:cs typeface="Calibri" panose="020F0502020204030204" pitchFamily="34" charset="0"/>
              </a:rPr>
              <a:t> to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 in terms </a:t>
            </a:r>
            <a:r>
              <a:rPr lang="sv-SE" sz="1600" b="0" i="0" u="none" strike="noStrike" dirty="0" err="1">
                <a:solidFill>
                  <a:srgbClr val="6D6E71"/>
                </a:solidFill>
                <a:effectLst/>
                <a:latin typeface="Calibri" panose="020F0502020204030204" pitchFamily="34" charset="0"/>
                <a:cs typeface="Calibri" panose="020F0502020204030204" pitchFamily="34" charset="0"/>
              </a:rPr>
              <a:t>of</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earning</a:t>
            </a:r>
            <a:r>
              <a:rPr lang="sv-SE" sz="1600" b="0" i="0" u="none" strike="noStrike" dirty="0">
                <a:solidFill>
                  <a:srgbClr val="6D6E71"/>
                </a:solidFill>
                <a:effectLst/>
                <a:latin typeface="Calibri" panose="020F0502020204030204" pitchFamily="34" charset="0"/>
                <a:cs typeface="Calibri" panose="020F0502020204030204" pitchFamily="34" charset="0"/>
              </a:rPr>
              <a:t> a </a:t>
            </a:r>
            <a:r>
              <a:rPr lang="sv-SE" sz="1600" b="0" i="0" u="none" strike="noStrike" dirty="0" err="1">
                <a:solidFill>
                  <a:srgbClr val="6D6E71"/>
                </a:solidFill>
                <a:effectLst/>
                <a:latin typeface="Calibri" panose="020F0502020204030204" pitchFamily="34" charset="0"/>
                <a:cs typeface="Calibri" panose="020F0502020204030204" pitchFamily="34" charset="0"/>
              </a:rPr>
              <a:t>living</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This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involves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understanding</a:t>
            </a:r>
            <a:r>
              <a:rPr lang="sv-SE" sz="1600" b="0" i="0" u="none" strike="noStrike" dirty="0">
                <a:solidFill>
                  <a:srgbClr val="6D6E71"/>
                </a:solidFill>
                <a:effectLst/>
                <a:latin typeface="Calibri" panose="020F0502020204030204" pitchFamily="34" charset="0"/>
                <a:cs typeface="Calibri" panose="020F0502020204030204" pitchFamily="34" charset="0"/>
              </a:rPr>
              <a:t> the market </a:t>
            </a:r>
            <a:r>
              <a:rPr lang="sv-SE" sz="1600" b="0" i="0" u="none" strike="noStrike" dirty="0" err="1">
                <a:solidFill>
                  <a:srgbClr val="6D6E71"/>
                </a:solidFill>
                <a:effectLst/>
                <a:latin typeface="Calibri" panose="020F0502020204030204" pitchFamily="34" charset="0"/>
                <a:cs typeface="Calibri" panose="020F0502020204030204" pitchFamily="34" charset="0"/>
              </a:rPr>
              <a:t>demand</a:t>
            </a:r>
            <a:r>
              <a:rPr lang="sv-SE" sz="1600" b="0" i="0" u="none" strike="noStrike" dirty="0">
                <a:solidFill>
                  <a:srgbClr val="6D6E71"/>
                </a:solidFill>
                <a:effectLst/>
                <a:latin typeface="Calibri" panose="020F0502020204030204" pitchFamily="34" charset="0"/>
                <a:cs typeface="Calibri" panose="020F0502020204030204" pitchFamily="34" charset="0"/>
              </a:rPr>
              <a:t> for </a:t>
            </a:r>
            <a:r>
              <a:rPr lang="sv-SE" sz="1600" b="0" i="0" u="none" strike="noStrike" dirty="0" err="1">
                <a:solidFill>
                  <a:srgbClr val="6D6E71"/>
                </a:solidFill>
                <a:effectLst/>
                <a:latin typeface="Calibri" panose="020F0502020204030204" pitchFamily="34" charset="0"/>
                <a:cs typeface="Calibri" panose="020F0502020204030204" pitchFamily="34" charset="0"/>
              </a:rPr>
              <a:t>certain</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skills</a:t>
            </a:r>
            <a:r>
              <a:rPr lang="sv-SE" sz="1600" b="0" i="0" u="none" strike="noStrike" dirty="0">
                <a:solidFill>
                  <a:srgbClr val="6D6E71"/>
                </a:solidFill>
                <a:effectLst/>
                <a:latin typeface="Calibri" panose="020F0502020204030204" pitchFamily="34" charset="0"/>
                <a:cs typeface="Calibri" panose="020F0502020204030204" pitchFamily="34" charset="0"/>
              </a:rPr>
              <a:t> or services and </a:t>
            </a:r>
            <a:r>
              <a:rPr lang="sv-SE" sz="1600" b="0" i="0" u="none" strike="noStrike" dirty="0" err="1">
                <a:solidFill>
                  <a:srgbClr val="6D6E71"/>
                </a:solidFill>
                <a:effectLst/>
                <a:latin typeface="Calibri" panose="020F0502020204030204" pitchFamily="34" charset="0"/>
                <a:cs typeface="Calibri" panose="020F0502020204030204" pitchFamily="34" charset="0"/>
              </a:rPr>
              <a:t>identifying</a:t>
            </a:r>
            <a:r>
              <a:rPr lang="sv-SE" sz="1600" b="0" i="0" u="none" strike="noStrike" dirty="0">
                <a:solidFill>
                  <a:srgbClr val="6D6E71"/>
                </a:solidFill>
                <a:effectLst/>
                <a:latin typeface="Calibri" panose="020F0502020204030204" pitchFamily="34" charset="0"/>
                <a:cs typeface="Calibri" panose="020F0502020204030204" pitchFamily="34" charset="0"/>
              </a:rPr>
              <a:t> potential </a:t>
            </a:r>
            <a:r>
              <a:rPr lang="sv-SE" sz="1600" b="0" i="0" u="none" strike="noStrike" dirty="0" err="1">
                <a:solidFill>
                  <a:srgbClr val="6D6E71"/>
                </a:solidFill>
                <a:effectLst/>
                <a:latin typeface="Calibri" panose="020F0502020204030204" pitchFamily="34" charset="0"/>
                <a:cs typeface="Calibri" panose="020F0502020204030204" pitchFamily="34" charset="0"/>
              </a:rPr>
              <a:t>career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paths</a:t>
            </a:r>
            <a:r>
              <a:rPr lang="sv-SE" sz="1600" b="0" i="0" u="none" strike="noStrike" dirty="0">
                <a:solidFill>
                  <a:srgbClr val="6D6E71"/>
                </a:solidFill>
                <a:effectLst/>
                <a:latin typeface="Calibri" panose="020F0502020204030204" pitchFamily="34" charset="0"/>
                <a:cs typeface="Calibri" panose="020F0502020204030204" pitchFamily="34" charset="0"/>
              </a:rPr>
              <a:t> or professions.</a:t>
            </a:r>
          </a:p>
          <a:p>
            <a:pPr algn="l" rtl="0"/>
            <a:endParaRPr lang="sv-SE" sz="1600" dirty="0">
              <a:solidFill>
                <a:srgbClr val="6D6E71"/>
              </a:solidFill>
              <a:latin typeface="Calibri" panose="020F0502020204030204" pitchFamily="34" charset="0"/>
              <a:cs typeface="Calibri" panose="020F0502020204030204" pitchFamily="34" charset="0"/>
            </a:endParaRPr>
          </a:p>
          <a:p>
            <a:r>
              <a:rPr lang="sv-SE" sz="1600" b="0" i="0" u="none" strike="noStrike" dirty="0">
                <a:solidFill>
                  <a:srgbClr val="6D6E71"/>
                </a:solidFill>
                <a:effectLst/>
                <a:latin typeface="Calibri" panose="020F0502020204030204" pitchFamily="34" charset="0"/>
                <a:cs typeface="Calibri" panose="020F0502020204030204" pitchFamily="34" charset="0"/>
              </a:rPr>
              <a:t>5. </a:t>
            </a:r>
            <a:r>
              <a:rPr lang="sv-SE" sz="1600" b="1" i="0" u="none" strike="noStrike" dirty="0" err="1">
                <a:solidFill>
                  <a:srgbClr val="6D6E71"/>
                </a:solidFill>
                <a:effectLst/>
                <a:latin typeface="Calibri" panose="020F0502020204030204" pitchFamily="34" charset="0"/>
                <a:cs typeface="Calibri" panose="020F0502020204030204" pitchFamily="34" charset="0"/>
              </a:rPr>
              <a:t>Find</a:t>
            </a:r>
            <a:r>
              <a:rPr lang="sv-SE" sz="1600" b="1" i="0" u="none" strike="noStrike" dirty="0">
                <a:solidFill>
                  <a:srgbClr val="6D6E71"/>
                </a:solidFill>
                <a:effectLst/>
                <a:latin typeface="Calibri" panose="020F0502020204030204" pitchFamily="34" charset="0"/>
                <a:cs typeface="Calibri" panose="020F0502020204030204" pitchFamily="34" charset="0"/>
              </a:rPr>
              <a:t> the </a:t>
            </a:r>
            <a:r>
              <a:rPr lang="sv-SE" sz="1600" b="1" i="0" u="none" strike="noStrike" dirty="0" err="1">
                <a:solidFill>
                  <a:srgbClr val="6D6E71"/>
                </a:solidFill>
                <a:effectLst/>
                <a:latin typeface="Calibri" panose="020F0502020204030204" pitchFamily="34" charset="0"/>
                <a:cs typeface="Calibri" panose="020F0502020204030204" pitchFamily="34" charset="0"/>
              </a:rPr>
              <a:t>intersection</a:t>
            </a:r>
            <a:r>
              <a:rPr lang="sv-SE" sz="1600" b="1" i="0" u="none" strike="noStrike" dirty="0">
                <a:solidFill>
                  <a:srgbClr val="6D6E71"/>
                </a:solidFill>
                <a:effectLst/>
                <a:latin typeface="Calibri" panose="020F0502020204030204" pitchFamily="34" charset="0"/>
                <a:cs typeface="Calibri" panose="020F0502020204030204" pitchFamily="34" charset="0"/>
              </a:rPr>
              <a:t>:</a:t>
            </a:r>
            <a:r>
              <a:rPr lang="sv-SE" sz="1600" b="0" i="0" u="none" strike="noStrike" dirty="0">
                <a:solidFill>
                  <a:srgbClr val="6D6E71"/>
                </a:solidFill>
                <a:effectLst/>
                <a:latin typeface="Calibri" panose="020F0502020204030204" pitchFamily="34" charset="0"/>
                <a:cs typeface="Calibri" panose="020F0502020204030204" pitchFamily="34" charset="0"/>
              </a:rPr>
              <a:t> Look for the </a:t>
            </a:r>
            <a:r>
              <a:rPr lang="sv-SE" sz="1600" b="0" i="0" u="none" strike="noStrike" dirty="0" err="1">
                <a:solidFill>
                  <a:srgbClr val="6D6E71"/>
                </a:solidFill>
                <a:effectLst/>
                <a:latin typeface="Calibri" panose="020F0502020204030204" pitchFamily="34" charset="0"/>
                <a:cs typeface="Calibri" panose="020F0502020204030204" pitchFamily="34" charset="0"/>
              </a:rPr>
              <a:t>overlap</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between</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what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 love, </a:t>
            </a:r>
            <a:r>
              <a:rPr lang="sv-SE" sz="1600" b="0" i="0" u="none" strike="noStrike" dirty="0" err="1">
                <a:solidFill>
                  <a:srgbClr val="6D6E71"/>
                </a:solidFill>
                <a:effectLst/>
                <a:latin typeface="Calibri" panose="020F0502020204030204" pitchFamily="34" charset="0"/>
                <a:cs typeface="Calibri" panose="020F0502020204030204" pitchFamily="34" charset="0"/>
              </a:rPr>
              <a:t>what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are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good</a:t>
            </a:r>
            <a:r>
              <a:rPr lang="sv-SE" sz="1600" b="0" i="0" u="none" strike="noStrike" dirty="0">
                <a:solidFill>
                  <a:srgbClr val="6D6E71"/>
                </a:solidFill>
                <a:effectLst/>
                <a:latin typeface="Calibri" panose="020F0502020204030204" pitchFamily="34" charset="0"/>
                <a:cs typeface="Calibri" panose="020F0502020204030204" pitchFamily="34" charset="0"/>
              </a:rPr>
              <a:t> at, </a:t>
            </a:r>
            <a:r>
              <a:rPr lang="sv-SE" sz="1600" b="0" i="0" u="none" strike="noStrike" dirty="0" err="1">
                <a:solidFill>
                  <a:srgbClr val="6D6E71"/>
                </a:solidFill>
                <a:effectLst/>
                <a:latin typeface="Calibri" panose="020F0502020204030204" pitchFamily="34" charset="0"/>
                <a:cs typeface="Calibri" panose="020F0502020204030204" pitchFamily="34" charset="0"/>
              </a:rPr>
              <a:t>what</a:t>
            </a:r>
            <a:r>
              <a:rPr lang="sv-SE" sz="1600" b="0" i="0" u="none" strike="noStrike" dirty="0">
                <a:solidFill>
                  <a:srgbClr val="6D6E71"/>
                </a:solidFill>
                <a:effectLst/>
                <a:latin typeface="Calibri" panose="020F0502020204030204" pitchFamily="34" charset="0"/>
                <a:cs typeface="Calibri" panose="020F0502020204030204" pitchFamily="34" charset="0"/>
              </a:rPr>
              <a:t> the </a:t>
            </a:r>
            <a:r>
              <a:rPr lang="sv-SE" sz="1600" b="0" i="0" u="none" strike="noStrike" dirty="0" err="1">
                <a:solidFill>
                  <a:srgbClr val="6D6E71"/>
                </a:solidFill>
                <a:effectLst/>
                <a:latin typeface="Calibri" panose="020F0502020204030204" pitchFamily="34" charset="0"/>
                <a:cs typeface="Calibri" panose="020F0502020204030204" pitchFamily="34" charset="0"/>
              </a:rPr>
              <a:t>world</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needs</a:t>
            </a:r>
            <a:r>
              <a:rPr lang="sv-SE" sz="1600" b="0" i="0" u="none" strike="noStrike" dirty="0">
                <a:solidFill>
                  <a:srgbClr val="6D6E71"/>
                </a:solidFill>
                <a:effectLst/>
                <a:latin typeface="Calibri" panose="020F0502020204030204" pitchFamily="34" charset="0"/>
                <a:cs typeface="Calibri" panose="020F0502020204030204" pitchFamily="34" charset="0"/>
              </a:rPr>
              <a:t>, and </a:t>
            </a:r>
            <a:r>
              <a:rPr lang="sv-SE" sz="1600" b="0" i="0" u="none" strike="noStrike" dirty="0" err="1">
                <a:solidFill>
                  <a:srgbClr val="6D6E71"/>
                </a:solidFill>
                <a:effectLst/>
                <a:latin typeface="Calibri" panose="020F0502020204030204" pitchFamily="34" charset="0"/>
                <a:cs typeface="Calibri" panose="020F0502020204030204" pitchFamily="34" charset="0"/>
              </a:rPr>
              <a:t>what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can</a:t>
            </a:r>
            <a:r>
              <a:rPr lang="sv-SE" sz="1600" b="0" i="0" u="none" strike="noStrike" dirty="0">
                <a:solidFill>
                  <a:srgbClr val="6D6E71"/>
                </a:solidFill>
                <a:effectLst/>
                <a:latin typeface="Calibri" panose="020F0502020204030204" pitchFamily="34" charset="0"/>
                <a:cs typeface="Calibri" panose="020F0502020204030204" pitchFamily="34" charset="0"/>
              </a:rPr>
              <a:t> be </a:t>
            </a:r>
            <a:r>
              <a:rPr lang="sv-SE" sz="1600" b="0" i="0" u="none" strike="noStrike" dirty="0" err="1">
                <a:solidFill>
                  <a:srgbClr val="6D6E71"/>
                </a:solidFill>
                <a:effectLst/>
                <a:latin typeface="Calibri" panose="020F0502020204030204" pitchFamily="34" charset="0"/>
                <a:cs typeface="Calibri" panose="020F0502020204030204" pitchFamily="34" charset="0"/>
              </a:rPr>
              <a:t>rewarded</a:t>
            </a:r>
            <a:r>
              <a:rPr lang="sv-SE" sz="1600" b="0" i="0" u="none" strike="noStrike" dirty="0">
                <a:solidFill>
                  <a:srgbClr val="6D6E71"/>
                </a:solidFill>
                <a:effectLst/>
                <a:latin typeface="Calibri" panose="020F0502020204030204" pitchFamily="34" charset="0"/>
                <a:cs typeface="Calibri" panose="020F0502020204030204" pitchFamily="34" charset="0"/>
              </a:rPr>
              <a:t> for. </a:t>
            </a:r>
            <a:r>
              <a:rPr lang="sv-SE" sz="1600" b="0" i="0" u="none" strike="noStrike" dirty="0" err="1">
                <a:solidFill>
                  <a:srgbClr val="6D6E71"/>
                </a:solidFill>
                <a:effectLst/>
                <a:latin typeface="Calibri" panose="020F0502020204030204" pitchFamily="34" charset="0"/>
                <a:cs typeface="Calibri" panose="020F0502020204030204" pitchFamily="34" charset="0"/>
              </a:rPr>
              <a:t>This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intersection</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represents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Ikigai</a:t>
            </a:r>
            <a:r>
              <a:rPr lang="sv-SE" sz="1600" b="0" i="0" u="none" strike="noStrike" dirty="0">
                <a:solidFill>
                  <a:srgbClr val="6D6E71"/>
                </a:solidFill>
                <a:effectLst/>
                <a:latin typeface="Calibri" panose="020F0502020204030204" pitchFamily="34" charset="0"/>
                <a:cs typeface="Calibri" panose="020F0502020204030204" pitchFamily="34" charset="0"/>
              </a:rPr>
              <a:t>—the sweet spot </a:t>
            </a:r>
            <a:r>
              <a:rPr lang="sv-SE" sz="1600" b="0" i="0" u="none" strike="noStrike" dirty="0" err="1">
                <a:solidFill>
                  <a:srgbClr val="6D6E71"/>
                </a:solidFill>
                <a:effectLst/>
                <a:latin typeface="Calibri" panose="020F0502020204030204" pitchFamily="34" charset="0"/>
                <a:cs typeface="Calibri" panose="020F0502020204030204" pitchFamily="34" charset="0"/>
              </a:rPr>
              <a:t>where</a:t>
            </a:r>
            <a:r>
              <a:rPr lang="sv-SE" sz="1600" b="0" i="0" u="none" strike="noStrike" dirty="0">
                <a:solidFill>
                  <a:srgbClr val="6D6E71"/>
                </a:solidFill>
                <a:effectLst/>
                <a:latin typeface="Calibri" panose="020F0502020204030204" pitchFamily="34" charset="0"/>
                <a:cs typeface="Calibri" panose="020F0502020204030204" pitchFamily="34" charset="0"/>
              </a:rPr>
              <a:t> passion, </a:t>
            </a:r>
            <a:r>
              <a:rPr lang="sv-SE" sz="1600" b="0" i="0" u="none" strike="noStrike" dirty="0" err="1">
                <a:solidFill>
                  <a:srgbClr val="6D6E71"/>
                </a:solidFill>
                <a:effectLst/>
                <a:latin typeface="Calibri" panose="020F0502020204030204" pitchFamily="34" charset="0"/>
                <a:cs typeface="Calibri" panose="020F0502020204030204" pitchFamily="34" charset="0"/>
              </a:rPr>
              <a:t>vocation</a:t>
            </a:r>
            <a:r>
              <a:rPr lang="sv-SE" sz="1600" b="0" i="0" u="none" strike="noStrike" dirty="0">
                <a:solidFill>
                  <a:srgbClr val="6D6E71"/>
                </a:solidFill>
                <a:effectLst/>
                <a:latin typeface="Calibri" panose="020F0502020204030204" pitchFamily="34" charset="0"/>
                <a:cs typeface="Calibri" panose="020F0502020204030204" pitchFamily="34" charset="0"/>
              </a:rPr>
              <a:t>, mission, and profession </a:t>
            </a:r>
            <a:r>
              <a:rPr lang="sv-SE" sz="1600" b="0" i="0" u="none" strike="noStrike" dirty="0" err="1">
                <a:solidFill>
                  <a:srgbClr val="6D6E71"/>
                </a:solidFill>
                <a:effectLst/>
                <a:latin typeface="Calibri" panose="020F0502020204030204" pitchFamily="34" charset="0"/>
                <a:cs typeface="Calibri" panose="020F0502020204030204" pitchFamily="34" charset="0"/>
              </a:rPr>
              <a:t>converge</a:t>
            </a:r>
            <a:r>
              <a:rPr lang="sv-SE" sz="1600" b="0" i="0" u="none" strike="noStrike" dirty="0">
                <a:solidFill>
                  <a:srgbClr val="6D6E71"/>
                </a:solidFill>
                <a:effectLst/>
                <a:latin typeface="Calibri" panose="020F0502020204030204" pitchFamily="34" charset="0"/>
                <a:cs typeface="Calibri" panose="020F0502020204030204" pitchFamily="34" charset="0"/>
              </a:rPr>
              <a:t>.</a:t>
            </a:r>
          </a:p>
          <a:p>
            <a:pPr algn="l" rtl="0"/>
            <a:endParaRPr lang="sv-SE" sz="1600" b="0" i="0" u="none" strike="noStrike" dirty="0">
              <a:solidFill>
                <a:srgbClr val="6D6E71"/>
              </a:solidFill>
              <a:effectLst/>
              <a:latin typeface="Calibri" panose="020F0502020204030204" pitchFamily="34" charset="0"/>
              <a:cs typeface="Calibri" panose="020F0502020204030204" pitchFamily="34" charset="0"/>
            </a:endParaRPr>
          </a:p>
          <a:p>
            <a:pPr algn="l"/>
            <a:endParaRPr lang="sv-SE" sz="1600" b="0" i="0" u="none" strike="noStrike" dirty="0">
              <a:solidFill>
                <a:srgbClr val="6D6E71"/>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CAD01023-B380-AC12-621F-CDCB47528BB5}"/>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27F201C3-5EF1-6220-7C21-BD80F6CFB05B}"/>
              </a:ext>
            </a:extLst>
          </p:cNvPr>
          <p:cNvSpPr txBox="1">
            <a:spLocks noGrp="1"/>
          </p:cNvSpPr>
          <p:nvPr>
            <p:ph type="body" idx="2"/>
          </p:nvPr>
        </p:nvSpPr>
        <p:spPr>
          <a:xfrm>
            <a:off x="2639506" y="352270"/>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Introduction</a:t>
            </a:r>
            <a:r>
              <a:rPr lang="sv-SE" sz="2000" dirty="0"/>
              <a:t> To </a:t>
            </a:r>
            <a:r>
              <a:rPr lang="sv-SE" sz="2000" dirty="0" err="1"/>
              <a:t>Ikigai</a:t>
            </a:r>
            <a:endParaRPr lang="sv-SE" sz="2000" dirty="0"/>
          </a:p>
        </p:txBody>
      </p:sp>
      <p:pic>
        <p:nvPicPr>
          <p:cNvPr id="382" name="Google Shape;382;p64">
            <a:extLst>
              <a:ext uri="{FF2B5EF4-FFF2-40B4-BE49-F238E27FC236}">
                <a16:creationId xmlns:a16="http://schemas.microsoft.com/office/drawing/2014/main" id="{BA467B25-8032-B3F2-9067-5AA1C10F75F2}"/>
              </a:ext>
            </a:extLst>
          </p:cNvPr>
          <p:cNvPicPr preferRelativeResize="0"/>
          <p:nvPr/>
        </p:nvPicPr>
        <p:blipFill rotWithShape="1">
          <a:blip r:embed="rId3">
            <a:alphaModFix amt="70000"/>
          </a:blip>
          <a:srcRect/>
          <a:stretch/>
        </p:blipFill>
        <p:spPr>
          <a:xfrm flipH="1">
            <a:off x="6708723" y="3544999"/>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ECED345B-0B62-74E5-6C70-47530EF1B3A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15</a:t>
            </a:fld>
            <a:endParaRPr dirty="0"/>
          </a:p>
        </p:txBody>
      </p:sp>
      <p:sp>
        <p:nvSpPr>
          <p:cNvPr id="2" name="Google Shape;456;p68">
            <a:extLst>
              <a:ext uri="{FF2B5EF4-FFF2-40B4-BE49-F238E27FC236}">
                <a16:creationId xmlns:a16="http://schemas.microsoft.com/office/drawing/2014/main" id="{4DCA979E-AB58-9146-232A-7EF74B18A6B4}"/>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How</a:t>
            </a:r>
            <a:r>
              <a:rPr lang="sv-SE" sz="2400" dirty="0">
                <a:solidFill>
                  <a:schemeClr val="lt1"/>
                </a:solidFill>
                <a:latin typeface="Calibri" panose="020F0502020204030204" pitchFamily="34" charset="0"/>
                <a:cs typeface="Calibri" panose="020F0502020204030204" pitchFamily="34" charset="0"/>
                <a:sym typeface="Calibri"/>
              </a:rPr>
              <a:t> Does It </a:t>
            </a:r>
            <a:r>
              <a:rPr lang="sv-SE" sz="2400" dirty="0" err="1">
                <a:solidFill>
                  <a:schemeClr val="lt1"/>
                </a:solidFill>
                <a:latin typeface="Calibri" panose="020F0502020204030204" pitchFamily="34" charset="0"/>
                <a:cs typeface="Calibri" panose="020F0502020204030204" pitchFamily="34" charset="0"/>
                <a:sym typeface="Calibri"/>
              </a:rPr>
              <a:t>Work</a:t>
            </a:r>
            <a:r>
              <a:rPr lang="sv-SE" sz="2400" dirty="0">
                <a:solidFill>
                  <a:schemeClr val="lt1"/>
                </a:solidFill>
                <a:latin typeface="Calibri" panose="020F0502020204030204" pitchFamily="34" charset="0"/>
                <a:cs typeface="Calibri" panose="020F0502020204030204" pitchFamily="34" charset="0"/>
                <a:sym typeface="Calibri"/>
              </a:rPr>
              <a:t>?</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FFAC58D1-E58E-8476-9507-0BBC95456CE4}"/>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38637E0C-F29F-36CE-60F8-9683008461FA}"/>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Tree>
    <p:extLst>
      <p:ext uri="{BB962C8B-B14F-4D97-AF65-F5344CB8AC3E}">
        <p14:creationId xmlns:p14="http://schemas.microsoft.com/office/powerpoint/2010/main" val="583175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2BA1AED7-AF27-5858-E2A8-1826F9426CDC}"/>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D293565F-BDC2-5A7F-98DA-D47EBA9ECFC0}"/>
              </a:ext>
            </a:extLst>
          </p:cNvPr>
          <p:cNvSpPr txBox="1"/>
          <p:nvPr/>
        </p:nvSpPr>
        <p:spPr>
          <a:xfrm>
            <a:off x="2740686" y="1057235"/>
            <a:ext cx="5138068" cy="2964878"/>
          </a:xfrm>
          <a:prstGeom prst="rect">
            <a:avLst/>
          </a:prstGeom>
          <a:noFill/>
          <a:ln>
            <a:noFill/>
          </a:ln>
        </p:spPr>
        <p:txBody>
          <a:bodyPr spcFirstLastPara="1" wrap="square" lIns="0" tIns="10124" rIns="0" bIns="0" anchor="t" anchorCtr="0">
            <a:spAutoFit/>
          </a:bodyPr>
          <a:lstStyle/>
          <a:p>
            <a:pPr algn="l" rtl="0"/>
            <a:r>
              <a:rPr lang="sv-SE" sz="1600" b="0" i="0" u="none" strike="noStrike" dirty="0">
                <a:solidFill>
                  <a:srgbClr val="6D6E71"/>
                </a:solidFill>
                <a:effectLst/>
                <a:latin typeface="Calibri" panose="020F0502020204030204" pitchFamily="34" charset="0"/>
                <a:cs typeface="Calibri" panose="020F0502020204030204" pitchFamily="34" charset="0"/>
              </a:rPr>
              <a:t>6. </a:t>
            </a:r>
            <a:r>
              <a:rPr lang="sv-SE" sz="1600" b="1" i="0" u="none" strike="noStrike" dirty="0" err="1">
                <a:solidFill>
                  <a:srgbClr val="6D6E71"/>
                </a:solidFill>
                <a:effectLst/>
                <a:latin typeface="Calibri" panose="020F0502020204030204" pitchFamily="34" charset="0"/>
                <a:cs typeface="Calibri" panose="020F0502020204030204" pitchFamily="34" charset="0"/>
              </a:rPr>
              <a:t>Take</a:t>
            </a:r>
            <a:r>
              <a:rPr lang="sv-SE" sz="1600" b="1" i="0" u="none" strike="noStrike" dirty="0">
                <a:solidFill>
                  <a:srgbClr val="6D6E71"/>
                </a:solidFill>
                <a:effectLst/>
                <a:latin typeface="Calibri" panose="020F0502020204030204" pitchFamily="34" charset="0"/>
                <a:cs typeface="Calibri" panose="020F0502020204030204" pitchFamily="34" charset="0"/>
              </a:rPr>
              <a:t> action: </a:t>
            </a:r>
            <a:r>
              <a:rPr lang="sv-SE" sz="1600" b="0" i="0" u="none" strike="noStrike" dirty="0" err="1">
                <a:solidFill>
                  <a:srgbClr val="6D6E71"/>
                </a:solidFill>
                <a:effectLst/>
                <a:latin typeface="Calibri" panose="020F0502020204030204" pitchFamily="34" charset="0"/>
                <a:cs typeface="Calibri" panose="020F0502020204030204" pitchFamily="34" charset="0"/>
              </a:rPr>
              <a:t>Once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have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identified</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Ikigai</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take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deliberate</a:t>
            </a:r>
            <a:r>
              <a:rPr lang="sv-SE" sz="1600" b="0" i="0" u="none" strike="noStrike" dirty="0">
                <a:solidFill>
                  <a:srgbClr val="6D6E71"/>
                </a:solidFill>
                <a:effectLst/>
                <a:latin typeface="Calibri" panose="020F0502020204030204" pitchFamily="34" charset="0"/>
                <a:cs typeface="Calibri" panose="020F0502020204030204" pitchFamily="34" charset="0"/>
              </a:rPr>
              <a:t> steps to </a:t>
            </a:r>
            <a:r>
              <a:rPr lang="sv-SE" sz="1600" b="0" i="0" u="none" strike="noStrike" dirty="0" err="1">
                <a:solidFill>
                  <a:srgbClr val="6D6E71"/>
                </a:solidFill>
                <a:effectLst/>
                <a:latin typeface="Calibri" panose="020F0502020204030204" pitchFamily="34" charset="0"/>
                <a:cs typeface="Calibri" panose="020F0502020204030204" pitchFamily="34" charset="0"/>
              </a:rPr>
              <a:t>integrate</a:t>
            </a:r>
            <a:r>
              <a:rPr lang="sv-SE" sz="1600" b="0" i="0" u="none" strike="noStrike" dirty="0">
                <a:solidFill>
                  <a:srgbClr val="6D6E71"/>
                </a:solidFill>
                <a:effectLst/>
                <a:latin typeface="Calibri" panose="020F0502020204030204" pitchFamily="34" charset="0"/>
                <a:cs typeface="Calibri" panose="020F0502020204030204" pitchFamily="34" charset="0"/>
              </a:rPr>
              <a:t> it </a:t>
            </a:r>
            <a:r>
              <a:rPr lang="sv-SE" sz="1600" b="0" i="0" u="none" strike="noStrike" dirty="0" err="1">
                <a:solidFill>
                  <a:srgbClr val="6D6E71"/>
                </a:solidFill>
                <a:effectLst/>
                <a:latin typeface="Calibri" panose="020F0502020204030204" pitchFamily="34" charset="0"/>
                <a:cs typeface="Calibri" panose="020F0502020204030204" pitchFamily="34" charset="0"/>
              </a:rPr>
              <a:t>into</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life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This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may</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involve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pursuing</a:t>
            </a:r>
            <a:r>
              <a:rPr lang="sv-SE" sz="1600" b="0" i="0" u="none" strike="noStrike" dirty="0">
                <a:solidFill>
                  <a:srgbClr val="6D6E71"/>
                </a:solidFill>
                <a:effectLst/>
                <a:latin typeface="Calibri" panose="020F0502020204030204" pitchFamily="34" charset="0"/>
                <a:cs typeface="Calibri" panose="020F0502020204030204" pitchFamily="34" charset="0"/>
              </a:rPr>
              <a:t> a </a:t>
            </a:r>
            <a:r>
              <a:rPr lang="sv-SE" sz="1600" b="0" i="0" u="none" strike="noStrike" dirty="0" err="1">
                <a:solidFill>
                  <a:srgbClr val="6D6E71"/>
                </a:solidFill>
                <a:effectLst/>
                <a:latin typeface="Calibri" panose="020F0502020204030204" pitchFamily="34" charset="0"/>
                <a:cs typeface="Calibri" panose="020F0502020204030204" pitchFamily="34" charset="0"/>
              </a:rPr>
              <a:t>career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aligned</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with</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passions and </a:t>
            </a:r>
            <a:r>
              <a:rPr lang="sv-SE" sz="1600" b="0" i="0" u="none" strike="noStrike" dirty="0" err="1">
                <a:solidFill>
                  <a:srgbClr val="6D6E71"/>
                </a:solidFill>
                <a:effectLst/>
                <a:latin typeface="Calibri" panose="020F0502020204030204" pitchFamily="34" charset="0"/>
                <a:cs typeface="Calibri" panose="020F0502020204030204" pitchFamily="34" charset="0"/>
              </a:rPr>
              <a:t>strengths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engaging</a:t>
            </a:r>
            <a:r>
              <a:rPr lang="sv-SE" sz="1600" b="0" i="0" u="none" strike="noStrike" dirty="0">
                <a:solidFill>
                  <a:srgbClr val="6D6E71"/>
                </a:solidFill>
                <a:effectLst/>
                <a:latin typeface="Calibri" panose="020F0502020204030204" pitchFamily="34" charset="0"/>
                <a:cs typeface="Calibri" panose="020F0502020204030204" pitchFamily="34" charset="0"/>
              </a:rPr>
              <a:t> in </a:t>
            </a:r>
            <a:r>
              <a:rPr lang="sv-SE" sz="1600" b="0" i="0" u="none" strike="noStrike" dirty="0" err="1">
                <a:solidFill>
                  <a:srgbClr val="6D6E71"/>
                </a:solidFill>
                <a:effectLst/>
                <a:latin typeface="Calibri" panose="020F0502020204030204" pitchFamily="34" charset="0"/>
                <a:cs typeface="Calibri" panose="020F0502020204030204" pitchFamily="34" charset="0"/>
              </a:rPr>
              <a:t>meaningful</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activities</a:t>
            </a:r>
            <a:r>
              <a:rPr lang="sv-SE" sz="1600" b="0" i="0" u="none" strike="noStrike" dirty="0">
                <a:solidFill>
                  <a:srgbClr val="6D6E71"/>
                </a:solidFill>
                <a:effectLst/>
                <a:latin typeface="Calibri" panose="020F0502020204030204" pitchFamily="34" charset="0"/>
                <a:cs typeface="Calibri" panose="020F0502020204030204" pitchFamily="34" charset="0"/>
              </a:rPr>
              <a:t>, or </a:t>
            </a:r>
            <a:r>
              <a:rPr lang="sv-SE" sz="1600" b="0" i="0" u="none" strike="noStrike" dirty="0" err="1">
                <a:solidFill>
                  <a:srgbClr val="6D6E71"/>
                </a:solidFill>
                <a:effectLst/>
                <a:latin typeface="Calibri" panose="020F0502020204030204" pitchFamily="34" charset="0"/>
                <a:cs typeface="Calibri" panose="020F0502020204030204" pitchFamily="34" charset="0"/>
              </a:rPr>
              <a:t>contributing</a:t>
            </a:r>
            <a:r>
              <a:rPr lang="sv-SE" sz="1600" b="0" i="0" u="none" strike="noStrike" dirty="0">
                <a:solidFill>
                  <a:srgbClr val="6D6E71"/>
                </a:solidFill>
                <a:effectLst/>
                <a:latin typeface="Calibri" panose="020F0502020204030204" pitchFamily="34" charset="0"/>
                <a:cs typeface="Calibri" panose="020F0502020204030204" pitchFamily="34" charset="0"/>
              </a:rPr>
              <a:t> to </a:t>
            </a:r>
            <a:r>
              <a:rPr lang="sv-SE" sz="1600" b="0" i="0" u="none" strike="noStrike" dirty="0" err="1">
                <a:solidFill>
                  <a:srgbClr val="6D6E71"/>
                </a:solidFill>
                <a:effectLst/>
                <a:latin typeface="Calibri" panose="020F0502020204030204" pitchFamily="34" charset="0"/>
                <a:cs typeface="Calibri" panose="020F0502020204030204" pitchFamily="34" charset="0"/>
              </a:rPr>
              <a:t>causes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care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about</a:t>
            </a:r>
            <a:r>
              <a:rPr lang="sv-SE" sz="1600" b="0" i="0" u="none" strike="noStrike" dirty="0">
                <a:solidFill>
                  <a:srgbClr val="6D6E71"/>
                </a:solidFill>
                <a:effectLst/>
                <a:latin typeface="Calibri" panose="020F0502020204030204" pitchFamily="34" charset="0"/>
                <a:cs typeface="Calibri" panose="020F0502020204030204" pitchFamily="34" charset="0"/>
              </a:rPr>
              <a:t>.</a:t>
            </a:r>
          </a:p>
          <a:p>
            <a:br>
              <a:rPr lang="sv-SE" sz="1600" b="0" i="0" u="none" strike="noStrike" dirty="0">
                <a:solidFill>
                  <a:srgbClr val="6D6E71"/>
                </a:solidFill>
                <a:effectLst/>
                <a:latin typeface="Calibri" panose="020F0502020204030204" pitchFamily="34" charset="0"/>
                <a:cs typeface="Calibri" panose="020F0502020204030204" pitchFamily="34" charset="0"/>
              </a:rPr>
            </a:br>
            <a:r>
              <a:rPr lang="sv-SE" sz="1600" b="0" i="0" u="none" strike="noStrike" dirty="0">
                <a:solidFill>
                  <a:srgbClr val="6D6E71"/>
                </a:solidFill>
                <a:effectLst/>
                <a:latin typeface="Calibri" panose="020F0502020204030204" pitchFamily="34" charset="0"/>
                <a:cs typeface="Calibri" panose="020F0502020204030204" pitchFamily="34" charset="0"/>
              </a:rPr>
              <a:t>7. </a:t>
            </a:r>
            <a:r>
              <a:rPr lang="sv-SE" sz="1600" b="1" i="0" u="none" strike="noStrike" dirty="0" err="1">
                <a:solidFill>
                  <a:srgbClr val="6D6E71"/>
                </a:solidFill>
                <a:effectLst/>
                <a:latin typeface="Calibri" panose="020F0502020204030204" pitchFamily="34" charset="0"/>
                <a:cs typeface="Calibri" panose="020F0502020204030204" pitchFamily="34" charset="0"/>
              </a:rPr>
              <a:t>Continuously</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1" i="0" u="none" strike="noStrike" dirty="0" err="1">
                <a:solidFill>
                  <a:srgbClr val="6D6E71"/>
                </a:solidFill>
                <a:effectLst/>
                <a:latin typeface="Calibri" panose="020F0502020204030204" pitchFamily="34" charset="0"/>
                <a:cs typeface="Calibri" panose="020F0502020204030204" pitchFamily="34" charset="0"/>
              </a:rPr>
              <a:t>evolve</a:t>
            </a:r>
            <a:r>
              <a:rPr lang="sv-SE" sz="1600" b="1" i="0" u="none" strike="noStrike" dirty="0">
                <a:solidFill>
                  <a:srgbClr val="6D6E71"/>
                </a:solidFill>
                <a:effectLst/>
                <a:latin typeface="Calibri" panose="020F0502020204030204" pitchFamily="34" charset="0"/>
                <a:cs typeface="Calibri" panose="020F0502020204030204" pitchFamily="34" charset="0"/>
              </a:rPr>
              <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Keep</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reassessing</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Ikigai</a:t>
            </a:r>
            <a:r>
              <a:rPr lang="sv-SE" sz="1600" b="0" i="0" u="none" strike="noStrike" dirty="0">
                <a:solidFill>
                  <a:srgbClr val="6D6E71"/>
                </a:solidFill>
                <a:effectLst/>
                <a:latin typeface="Calibri" panose="020F0502020204030204" pitchFamily="34" charset="0"/>
                <a:cs typeface="Calibri" panose="020F0502020204030204" pitchFamily="34" charset="0"/>
              </a:rPr>
              <a:t> over </a:t>
            </a:r>
            <a:r>
              <a:rPr lang="sv-SE" sz="1600" b="0" i="0" u="none" strike="noStrike" dirty="0" err="1">
                <a:solidFill>
                  <a:srgbClr val="6D6E71"/>
                </a:solidFill>
                <a:effectLst/>
                <a:latin typeface="Calibri" panose="020F0502020204030204" pitchFamily="34" charset="0"/>
                <a:cs typeface="Calibri" panose="020F0502020204030204" pitchFamily="34" charset="0"/>
              </a:rPr>
              <a:t>time</a:t>
            </a:r>
            <a:r>
              <a:rPr lang="sv-SE" sz="1600" b="0" i="0" u="none" strike="noStrike" dirty="0">
                <a:solidFill>
                  <a:srgbClr val="6D6E71"/>
                </a:solidFill>
                <a:effectLst/>
                <a:latin typeface="Calibri" panose="020F0502020204030204" pitchFamily="34" charset="0"/>
                <a:cs typeface="Calibri" panose="020F0502020204030204" pitchFamily="34" charset="0"/>
              </a:rPr>
              <a:t> as </a:t>
            </a:r>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interests, </a:t>
            </a:r>
            <a:r>
              <a:rPr lang="sv-SE" sz="1600" b="0" i="0" u="none" strike="noStrike" dirty="0" err="1">
                <a:solidFill>
                  <a:srgbClr val="6D6E71"/>
                </a:solidFill>
                <a:effectLst/>
                <a:latin typeface="Calibri" panose="020F0502020204030204" pitchFamily="34" charset="0"/>
                <a:cs typeface="Calibri" panose="020F0502020204030204" pitchFamily="34" charset="0"/>
              </a:rPr>
              <a:t>skills</a:t>
            </a:r>
            <a:r>
              <a:rPr lang="sv-SE" sz="1600" b="0" i="0" u="none" strike="noStrike" dirty="0">
                <a:solidFill>
                  <a:srgbClr val="6D6E71"/>
                </a:solidFill>
                <a:effectLst/>
                <a:latin typeface="Calibri" panose="020F0502020204030204" pitchFamily="34" charset="0"/>
                <a:cs typeface="Calibri" panose="020F0502020204030204" pitchFamily="34" charset="0"/>
              </a:rPr>
              <a:t>, and </a:t>
            </a:r>
            <a:r>
              <a:rPr lang="sv-SE" sz="1600" b="0" i="0" u="none" strike="noStrike" dirty="0" err="1">
                <a:solidFill>
                  <a:srgbClr val="6D6E71"/>
                </a:solidFill>
                <a:effectLst/>
                <a:latin typeface="Calibri" panose="020F0502020204030204" pitchFamily="34" charset="0"/>
                <a:cs typeface="Calibri" panose="020F0502020204030204" pitchFamily="34" charset="0"/>
              </a:rPr>
              <a:t>circumstances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change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Stay</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open</a:t>
            </a:r>
            <a:r>
              <a:rPr lang="sv-SE" sz="1600" b="0" i="0" u="none" strike="noStrike" dirty="0">
                <a:solidFill>
                  <a:srgbClr val="6D6E71"/>
                </a:solidFill>
                <a:effectLst/>
                <a:latin typeface="Calibri" panose="020F0502020204030204" pitchFamily="34" charset="0"/>
                <a:cs typeface="Calibri" panose="020F0502020204030204" pitchFamily="34" charset="0"/>
              </a:rPr>
              <a:t> to new </a:t>
            </a:r>
            <a:r>
              <a:rPr lang="sv-SE" sz="1600" b="0" i="0" u="none" strike="noStrike" dirty="0" err="1">
                <a:solidFill>
                  <a:srgbClr val="6D6E71"/>
                </a:solidFill>
                <a:effectLst/>
                <a:latin typeface="Calibri" panose="020F0502020204030204" pitchFamily="34" charset="0"/>
                <a:cs typeface="Calibri" panose="020F0502020204030204" pitchFamily="34" charset="0"/>
              </a:rPr>
              <a:t>opportunities</a:t>
            </a:r>
            <a:r>
              <a:rPr lang="sv-SE" sz="1600" b="0" i="0" u="none" strike="noStrike" dirty="0">
                <a:solidFill>
                  <a:srgbClr val="6D6E71"/>
                </a:solidFill>
                <a:effectLst/>
                <a:latin typeface="Calibri" panose="020F0502020204030204" pitchFamily="34" charset="0"/>
                <a:cs typeface="Calibri" panose="020F0502020204030204" pitchFamily="34" charset="0"/>
              </a:rPr>
              <a:t> and </a:t>
            </a:r>
            <a:r>
              <a:rPr lang="sv-SE" sz="1600" b="0" i="0" u="none" strike="noStrike" dirty="0" err="1">
                <a:solidFill>
                  <a:srgbClr val="6D6E71"/>
                </a:solidFill>
                <a:effectLst/>
                <a:latin typeface="Calibri" panose="020F0502020204030204" pitchFamily="34" charset="0"/>
                <a:cs typeface="Calibri" panose="020F0502020204030204" pitchFamily="34" charset="0"/>
              </a:rPr>
              <a:t>experiences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that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align</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with</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evolving</a:t>
            </a:r>
            <a:r>
              <a:rPr lang="sv-SE" sz="1600" b="0" i="0" u="none" strike="noStrike" dirty="0">
                <a:solidFill>
                  <a:srgbClr val="6D6E71"/>
                </a:solidFill>
                <a:effectLst/>
                <a:latin typeface="Calibri" panose="020F0502020204030204" pitchFamily="34" charset="0"/>
                <a:cs typeface="Calibri" panose="020F0502020204030204" pitchFamily="34" charset="0"/>
              </a:rPr>
              <a:t> sense </a:t>
            </a:r>
            <a:r>
              <a:rPr lang="sv-SE" sz="1600" b="0" i="0" u="none" strike="noStrike" dirty="0" err="1">
                <a:solidFill>
                  <a:srgbClr val="6D6E71"/>
                </a:solidFill>
                <a:effectLst/>
                <a:latin typeface="Calibri" panose="020F0502020204030204" pitchFamily="34" charset="0"/>
                <a:cs typeface="Calibri" panose="020F0502020204030204" pitchFamily="34" charset="0"/>
              </a:rPr>
              <a:t>of</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purpose</a:t>
            </a:r>
            <a:r>
              <a:rPr lang="sv-SE" sz="1600" b="0" i="0" u="none" strike="noStrike" dirty="0">
                <a:solidFill>
                  <a:srgbClr val="6D6E71"/>
                </a:solidFill>
                <a:effectLst/>
                <a:latin typeface="Calibri" panose="020F0502020204030204" pitchFamily="34" charset="0"/>
                <a:cs typeface="Calibri" panose="020F0502020204030204" pitchFamily="34" charset="0"/>
              </a:rPr>
              <a:t> and </a:t>
            </a:r>
            <a:r>
              <a:rPr lang="sv-SE" sz="1600" b="0" i="0" u="none" strike="noStrike" dirty="0" err="1">
                <a:solidFill>
                  <a:srgbClr val="6D6E71"/>
                </a:solidFill>
                <a:effectLst/>
                <a:latin typeface="Calibri" panose="020F0502020204030204" pitchFamily="34" charset="0"/>
                <a:cs typeface="Calibri" panose="020F0502020204030204" pitchFamily="34" charset="0"/>
              </a:rPr>
              <a:t>fulfillment</a:t>
            </a:r>
            <a:r>
              <a:rPr lang="sv-SE" sz="1600" b="0" i="0" u="none" strike="noStrike" dirty="0">
                <a:solidFill>
                  <a:srgbClr val="6D6E71"/>
                </a:solidFill>
                <a:effectLst/>
                <a:latin typeface="Calibri" panose="020F0502020204030204" pitchFamily="34" charset="0"/>
                <a:cs typeface="Calibri" panose="020F0502020204030204" pitchFamily="34" charset="0"/>
              </a:rPr>
              <a:t>.</a:t>
            </a:r>
            <a:endParaRPr lang="en-GB" sz="1600" dirty="0">
              <a:solidFill>
                <a:srgbClr val="6D6E71"/>
              </a:solidFill>
              <a:latin typeface="Calibri" panose="020F0502020204030204" pitchFamily="34" charset="0"/>
              <a:cs typeface="Calibri" panose="020F0502020204030204" pitchFamily="34" charset="0"/>
            </a:endParaRPr>
          </a:p>
          <a:p>
            <a:pPr algn="l" rtl="0"/>
            <a:endParaRPr lang="sv-SE" sz="1600" b="0" i="0" u="none" strike="noStrike" dirty="0">
              <a:solidFill>
                <a:srgbClr val="6D6E71"/>
              </a:solidFill>
              <a:effectLst/>
              <a:latin typeface="Calibri" panose="020F0502020204030204" pitchFamily="34" charset="0"/>
              <a:cs typeface="Calibri" panose="020F0502020204030204" pitchFamily="34" charset="0"/>
            </a:endParaRPr>
          </a:p>
          <a:p>
            <a:pPr algn="l"/>
            <a:endParaRPr lang="sv-SE" sz="1600" b="0" i="0" u="none" strike="noStrike" dirty="0">
              <a:solidFill>
                <a:srgbClr val="6D6E71"/>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61FFC913-D5A5-3B2B-55EE-8B6341428443}"/>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E060E26F-418E-169E-8E1F-526C675550C9}"/>
              </a:ext>
            </a:extLst>
          </p:cNvPr>
          <p:cNvSpPr txBox="1">
            <a:spLocks noGrp="1"/>
          </p:cNvSpPr>
          <p:nvPr>
            <p:ph type="body" idx="2"/>
          </p:nvPr>
        </p:nvSpPr>
        <p:spPr>
          <a:xfrm>
            <a:off x="2639506" y="423207"/>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Introduction</a:t>
            </a:r>
            <a:r>
              <a:rPr lang="sv-SE" sz="2000" dirty="0"/>
              <a:t> To </a:t>
            </a:r>
            <a:r>
              <a:rPr lang="sv-SE" sz="2000" dirty="0" err="1"/>
              <a:t>Ikigai</a:t>
            </a:r>
            <a:endParaRPr lang="sv-SE" sz="2000" dirty="0"/>
          </a:p>
        </p:txBody>
      </p:sp>
      <p:pic>
        <p:nvPicPr>
          <p:cNvPr id="382" name="Google Shape;382;p64">
            <a:extLst>
              <a:ext uri="{FF2B5EF4-FFF2-40B4-BE49-F238E27FC236}">
                <a16:creationId xmlns:a16="http://schemas.microsoft.com/office/drawing/2014/main" id="{71751A30-3AFA-588C-21DA-918832562BF8}"/>
              </a:ext>
            </a:extLst>
          </p:cNvPr>
          <p:cNvPicPr preferRelativeResize="0"/>
          <p:nvPr/>
        </p:nvPicPr>
        <p:blipFill rotWithShape="1">
          <a:blip r:embed="rId3">
            <a:alphaModFix amt="70000"/>
          </a:blip>
          <a:srcRect/>
          <a:stretch/>
        </p:blipFill>
        <p:spPr>
          <a:xfrm flipH="1">
            <a:off x="6454723" y="3296262"/>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06B6B97F-855F-FE11-56E7-FA684948B70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16</a:t>
            </a:fld>
            <a:endParaRPr dirty="0"/>
          </a:p>
        </p:txBody>
      </p:sp>
      <p:sp>
        <p:nvSpPr>
          <p:cNvPr id="2" name="Google Shape;456;p68">
            <a:extLst>
              <a:ext uri="{FF2B5EF4-FFF2-40B4-BE49-F238E27FC236}">
                <a16:creationId xmlns:a16="http://schemas.microsoft.com/office/drawing/2014/main" id="{BE717A1D-B20E-65DF-F05E-8649BF0188EE}"/>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How</a:t>
            </a:r>
            <a:r>
              <a:rPr lang="sv-SE" sz="2400" dirty="0">
                <a:solidFill>
                  <a:schemeClr val="lt1"/>
                </a:solidFill>
                <a:latin typeface="Calibri" panose="020F0502020204030204" pitchFamily="34" charset="0"/>
                <a:cs typeface="Calibri" panose="020F0502020204030204" pitchFamily="34" charset="0"/>
                <a:sym typeface="Calibri"/>
              </a:rPr>
              <a:t> Does It </a:t>
            </a:r>
            <a:r>
              <a:rPr lang="sv-SE" sz="2400" dirty="0" err="1">
                <a:solidFill>
                  <a:schemeClr val="lt1"/>
                </a:solidFill>
                <a:latin typeface="Calibri" panose="020F0502020204030204" pitchFamily="34" charset="0"/>
                <a:cs typeface="Calibri" panose="020F0502020204030204" pitchFamily="34" charset="0"/>
                <a:sym typeface="Calibri"/>
              </a:rPr>
              <a:t>Work</a:t>
            </a:r>
            <a:r>
              <a:rPr lang="sv-SE" sz="2400" dirty="0">
                <a:solidFill>
                  <a:schemeClr val="lt1"/>
                </a:solidFill>
                <a:latin typeface="Calibri" panose="020F0502020204030204" pitchFamily="34" charset="0"/>
                <a:cs typeface="Calibri" panose="020F0502020204030204" pitchFamily="34" charset="0"/>
                <a:sym typeface="Calibri"/>
              </a:rPr>
              <a:t>?</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D8908634-B430-ED84-2630-FD88C14AFFBC}"/>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E8F21A74-69DA-55C6-598E-53ECF3EFA5F5}"/>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Tree>
    <p:extLst>
      <p:ext uri="{BB962C8B-B14F-4D97-AF65-F5344CB8AC3E}">
        <p14:creationId xmlns:p14="http://schemas.microsoft.com/office/powerpoint/2010/main" val="2879801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F1385D58-7B73-60FA-C186-590BEC964E9F}"/>
            </a:ext>
          </a:extLst>
        </p:cNvPr>
        <p:cNvGrpSpPr/>
        <p:nvPr/>
      </p:nvGrpSpPr>
      <p:grpSpPr>
        <a:xfrm>
          <a:off x="0" y="0"/>
          <a:ext cx="0" cy="0"/>
          <a:chOff x="0" y="0"/>
          <a:chExt cx="0" cy="0"/>
        </a:xfrm>
      </p:grpSpPr>
      <p:pic>
        <p:nvPicPr>
          <p:cNvPr id="8" name="Bildobjekt 7" descr="En bild som visar person, klädsel, Människoansikte, leende&#10;&#10;AI-genererat innehåll kan vara felaktigt.">
            <a:extLst>
              <a:ext uri="{FF2B5EF4-FFF2-40B4-BE49-F238E27FC236}">
                <a16:creationId xmlns:a16="http://schemas.microsoft.com/office/drawing/2014/main" id="{BD89E535-7453-273E-7B6D-0AAD38A4E7DB}"/>
              </a:ext>
            </a:extLst>
          </p:cNvPr>
          <p:cNvPicPr>
            <a:picLocks noChangeAspect="1"/>
          </p:cNvPicPr>
          <p:nvPr/>
        </p:nvPicPr>
        <p:blipFill>
          <a:blip r:embed="rId3"/>
          <a:stretch>
            <a:fillRect/>
          </a:stretch>
        </p:blipFill>
        <p:spPr>
          <a:xfrm>
            <a:off x="-30345" y="-47411"/>
            <a:ext cx="3409093" cy="3809942"/>
          </a:xfrm>
          <a:prstGeom prst="rect">
            <a:avLst/>
          </a:prstGeom>
        </p:spPr>
      </p:pic>
      <p:sp>
        <p:nvSpPr>
          <p:cNvPr id="1375" name="Google Shape;1375;p95">
            <a:extLst>
              <a:ext uri="{FF2B5EF4-FFF2-40B4-BE49-F238E27FC236}">
                <a16:creationId xmlns:a16="http://schemas.microsoft.com/office/drawing/2014/main" id="{008C0C1B-145F-4174-B8DA-A52475D86CB3}"/>
              </a:ext>
            </a:extLst>
          </p:cNvPr>
          <p:cNvSpPr txBox="1"/>
          <p:nvPr/>
        </p:nvSpPr>
        <p:spPr>
          <a:xfrm>
            <a:off x="3598431" y="486137"/>
            <a:ext cx="3925115"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ea typeface="Calibri"/>
                <a:cs typeface="Calibri"/>
                <a:sym typeface="Calibri"/>
              </a:rPr>
              <a:t>What</a:t>
            </a:r>
            <a:r>
              <a:rPr lang="sv-SE" sz="3500" b="1" dirty="0">
                <a:solidFill>
                  <a:srgbClr val="8ABF3B"/>
                </a:solidFill>
                <a:latin typeface="Calibri"/>
                <a:ea typeface="Calibri"/>
                <a:cs typeface="Calibri"/>
                <a:sym typeface="Calibri"/>
              </a:rPr>
              <a:t> Is </a:t>
            </a:r>
            <a:r>
              <a:rPr lang="sv-SE" sz="3500" b="1" dirty="0" err="1">
                <a:solidFill>
                  <a:srgbClr val="8ABF3B"/>
                </a:solidFill>
                <a:latin typeface="Calibri"/>
                <a:ea typeface="Calibri"/>
                <a:cs typeface="Calibri"/>
                <a:sym typeface="Calibri"/>
              </a:rPr>
              <a:t>Your</a:t>
            </a:r>
            <a:r>
              <a:rPr lang="sv-SE" sz="3500" b="1" dirty="0">
                <a:solidFill>
                  <a:srgbClr val="8ABF3B"/>
                </a:solidFill>
                <a:latin typeface="Calibri"/>
                <a:ea typeface="Calibri"/>
                <a:cs typeface="Calibri"/>
                <a:sym typeface="Calibri"/>
              </a:rPr>
              <a:t> </a:t>
            </a:r>
            <a:r>
              <a:rPr lang="sv-SE" sz="3500" b="1" dirty="0" err="1">
                <a:solidFill>
                  <a:srgbClr val="8ABF3B"/>
                </a:solidFill>
                <a:latin typeface="Calibri"/>
                <a:ea typeface="Calibri"/>
                <a:cs typeface="Calibri"/>
                <a:sym typeface="Calibri"/>
              </a:rPr>
              <a:t>Ikigai</a:t>
            </a:r>
            <a:r>
              <a:rPr lang="sv-SE" sz="3500" b="1" dirty="0">
                <a:solidFill>
                  <a:srgbClr val="8ABF3B"/>
                </a:solidFill>
                <a:latin typeface="Calibri"/>
                <a:ea typeface="Calibri"/>
                <a:cs typeface="Calibri"/>
                <a:sym typeface="Calibri"/>
              </a:rPr>
              <a:t>?</a:t>
            </a:r>
            <a:endParaRPr lang="sv-SE" sz="1401" dirty="0"/>
          </a:p>
        </p:txBody>
      </p:sp>
      <p:sp>
        <p:nvSpPr>
          <p:cNvPr id="1376" name="Google Shape;1376;p95">
            <a:extLst>
              <a:ext uri="{FF2B5EF4-FFF2-40B4-BE49-F238E27FC236}">
                <a16:creationId xmlns:a16="http://schemas.microsoft.com/office/drawing/2014/main" id="{099198FF-32FC-E337-AC30-A3526F3AEF56}"/>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17</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FA3D5EA4-9D85-E548-B8B9-64FEC9E602E2}"/>
              </a:ext>
            </a:extLst>
          </p:cNvPr>
          <p:cNvSpPr txBox="1">
            <a:spLocks noGrp="1"/>
          </p:cNvSpPr>
          <p:nvPr>
            <p:ph type="body" idx="1"/>
          </p:nvPr>
        </p:nvSpPr>
        <p:spPr>
          <a:xfrm>
            <a:off x="3602517" y="1476260"/>
            <a:ext cx="4740294" cy="2927872"/>
          </a:xfrm>
          <a:prstGeom prst="rect">
            <a:avLst/>
          </a:prstGeom>
          <a:noFill/>
          <a:ln>
            <a:noFill/>
          </a:ln>
        </p:spPr>
        <p:txBody>
          <a:bodyPr spcFirstLastPara="1" wrap="square" lIns="91426" tIns="91426" rIns="91426" bIns="91426" anchor="t" anchorCtr="0">
            <a:normAutofit/>
          </a:bodyPr>
          <a:lstStyle/>
          <a:p>
            <a:pPr marL="0" indent="0"/>
            <a:r>
              <a:rPr lang="sv-SE" sz="1600" dirty="0" err="1"/>
              <a:t>Reflect</a:t>
            </a:r>
            <a:r>
              <a:rPr lang="sv-SE" sz="1600" dirty="0"/>
              <a:t> </a:t>
            </a:r>
            <a:r>
              <a:rPr lang="sv-SE" sz="1600" dirty="0" err="1"/>
              <a:t>upon</a:t>
            </a:r>
            <a:r>
              <a:rPr lang="sv-SE" sz="1600" dirty="0"/>
              <a:t> the </a:t>
            </a:r>
            <a:r>
              <a:rPr lang="sv-SE" sz="1600" dirty="0" err="1"/>
              <a:t>framework</a:t>
            </a:r>
            <a:r>
              <a:rPr lang="sv-SE" sz="1600" dirty="0"/>
              <a:t> on the </a:t>
            </a:r>
            <a:r>
              <a:rPr lang="sv-SE" sz="1600" dirty="0" err="1"/>
              <a:t>previous</a:t>
            </a:r>
            <a:r>
              <a:rPr lang="sv-SE" sz="1600" dirty="0"/>
              <a:t> pages and </a:t>
            </a:r>
            <a:r>
              <a:rPr lang="sv-SE" sz="1600" dirty="0" err="1"/>
              <a:t>fill</a:t>
            </a:r>
            <a:r>
              <a:rPr lang="sv-SE" sz="1600" dirty="0"/>
              <a:t> </a:t>
            </a:r>
            <a:r>
              <a:rPr lang="sv-SE" sz="1600" dirty="0" err="1"/>
              <a:t>out</a:t>
            </a:r>
            <a:r>
              <a:rPr lang="sv-SE" sz="1600" dirty="0"/>
              <a:t> </a:t>
            </a:r>
            <a:r>
              <a:rPr lang="sv-SE" sz="1600" dirty="0" err="1"/>
              <a:t>your</a:t>
            </a:r>
            <a:r>
              <a:rPr lang="sv-SE" sz="1600" dirty="0"/>
              <a:t> </a:t>
            </a:r>
            <a:r>
              <a:rPr lang="sv-SE" sz="1600" dirty="0" err="1"/>
              <a:t>own</a:t>
            </a:r>
            <a:r>
              <a:rPr lang="sv-SE" sz="1600" dirty="0"/>
              <a:t> </a:t>
            </a:r>
            <a:r>
              <a:rPr lang="sv-SE" sz="1600" dirty="0" err="1"/>
              <a:t>Ikigai</a:t>
            </a:r>
            <a:r>
              <a:rPr lang="sv-SE" sz="1600" dirty="0"/>
              <a:t>. </a:t>
            </a:r>
          </a:p>
        </p:txBody>
      </p:sp>
      <p:grpSp>
        <p:nvGrpSpPr>
          <p:cNvPr id="1378" name="Google Shape;1378;p95">
            <a:extLst>
              <a:ext uri="{FF2B5EF4-FFF2-40B4-BE49-F238E27FC236}">
                <a16:creationId xmlns:a16="http://schemas.microsoft.com/office/drawing/2014/main" id="{FB7D39FF-A56B-CC3A-E02B-BD48385DA0F0}"/>
              </a:ext>
            </a:extLst>
          </p:cNvPr>
          <p:cNvGrpSpPr/>
          <p:nvPr/>
        </p:nvGrpSpPr>
        <p:grpSpPr>
          <a:xfrm>
            <a:off x="2887500" y="3631738"/>
            <a:ext cx="1883980" cy="1360393"/>
            <a:chOff x="12744325" y="814046"/>
            <a:chExt cx="1299026" cy="938006"/>
          </a:xfrm>
        </p:grpSpPr>
        <p:grpSp>
          <p:nvGrpSpPr>
            <p:cNvPr id="1379" name="Google Shape;1379;p95">
              <a:extLst>
                <a:ext uri="{FF2B5EF4-FFF2-40B4-BE49-F238E27FC236}">
                  <a16:creationId xmlns:a16="http://schemas.microsoft.com/office/drawing/2014/main" id="{8FDD33B7-5897-7AF6-87E7-DA57B1E31ED1}"/>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9326415C-9BD1-D935-5C65-789041D5D176}"/>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772943BF-CA85-E875-2997-EB86D2473D45}"/>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713E4587-1F5C-C650-677B-03AB94BEA94B}"/>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611F5818-82EB-AD79-916C-8E87341FC2A9}"/>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1E8D8292-BF75-9A29-DCE7-F9474796D8B6}"/>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CD32A27E-D28D-9AC2-72C5-76D74BEB895C}"/>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67D5C65E-5E47-0B5A-3738-BE6FF1FFF55E}"/>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pic>
        <p:nvPicPr>
          <p:cNvPr id="5" name="Google Shape;1374;p95">
            <a:extLst>
              <a:ext uri="{FF2B5EF4-FFF2-40B4-BE49-F238E27FC236}">
                <a16:creationId xmlns:a16="http://schemas.microsoft.com/office/drawing/2014/main" id="{C2D9E242-8D9F-D8E6-C917-C65C1AA1F804}"/>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 name="Google Shape;1387;p95">
            <a:extLst>
              <a:ext uri="{FF2B5EF4-FFF2-40B4-BE49-F238E27FC236}">
                <a16:creationId xmlns:a16="http://schemas.microsoft.com/office/drawing/2014/main" id="{886878E5-8C8E-15B8-AB5E-A139D1D54FA1}"/>
              </a:ext>
            </a:extLst>
          </p:cNvPr>
          <p:cNvSpPr/>
          <p:nvPr/>
        </p:nvSpPr>
        <p:spPr>
          <a:xfrm>
            <a:off x="-1763010" y="-98248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Tree>
    <p:extLst>
      <p:ext uri="{BB962C8B-B14F-4D97-AF65-F5344CB8AC3E}">
        <p14:creationId xmlns:p14="http://schemas.microsoft.com/office/powerpoint/2010/main" val="27872442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DEB6F86-3C72-420D-4594-149B3DD0960F}"/>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243EE764-6E95-B827-4335-812A7F8364F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750F1D5-546D-539B-4DE6-7B8055DA622D}"/>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C14BD254-5DD9-D6D3-A23E-CBBA88C3D7C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6C1CA7E3-9E0E-1ADA-F3DF-D8470FECA34A}"/>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DADA1B9-7057-DA34-14E7-0D64CFCD866F}"/>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CF042862-940B-9BD9-143C-C34DCD6D086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5019DD0-0D3C-8E2C-A28B-363B805585D3}"/>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544CE95-EFFA-C954-BD48-485E75F4AFF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653554E1-71E1-8BCA-DD41-EB7782428A4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696EFE7-868C-B9E7-12C3-67689B4ADD5F}"/>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0FCC6EEE-E5C3-8019-E69D-3366AA8D1A6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1A6BDE8-8E05-26CC-8AFD-A33D46FA7D0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DBE10C7-A4DB-BECF-D97D-EC43F831234A}"/>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C2BAF17F-826B-475F-57B9-AEE40A55B55E}"/>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0BA275F-221E-66D7-0BA3-C03B876BBC6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69C0AC4-302F-829D-18D3-56C484190A34}"/>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1EDE544-0873-6662-46E6-3614C4084DF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4E3D0637-0AB7-8212-2DAA-FBB8843C39E2}"/>
              </a:ext>
            </a:extLst>
          </p:cNvPr>
          <p:cNvSpPr txBox="1">
            <a:spLocks noGrp="1"/>
          </p:cNvSpPr>
          <p:nvPr>
            <p:ph type="body" idx="2"/>
          </p:nvPr>
        </p:nvSpPr>
        <p:spPr>
          <a:xfrm>
            <a:off x="1332868" y="335997"/>
            <a:ext cx="7371516"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FF9933"/>
                </a:solidFill>
              </a:rPr>
              <a:t>Worksheet: </a:t>
            </a:r>
            <a:r>
              <a:rPr lang="it" sz="1800" b="0" dirty="0">
                <a:solidFill>
                  <a:schemeClr val="tx2">
                    <a:lumMod val="50000"/>
                  </a:schemeClr>
                </a:solidFill>
              </a:rPr>
              <a:t>Complete Your Own Ikigai </a:t>
            </a:r>
            <a:r>
              <a:rPr lang="sv-SE" sz="1800" b="0" i="0" u="none" strike="noStrike" dirty="0">
                <a:solidFill>
                  <a:srgbClr val="6D6E71"/>
                </a:solidFill>
                <a:effectLst/>
                <a:latin typeface="Calibri" panose="020F0502020204030204" pitchFamily="34" charset="0"/>
              </a:rPr>
              <a:t>- Passions, Talents, </a:t>
            </a:r>
            <a:r>
              <a:rPr lang="sv-SE" sz="1800" b="0" i="0" u="none" strike="noStrike" dirty="0" err="1">
                <a:solidFill>
                  <a:srgbClr val="6D6E71"/>
                </a:solidFill>
                <a:effectLst/>
                <a:latin typeface="Calibri" panose="020F0502020204030204" pitchFamily="34" charset="0"/>
              </a:rPr>
              <a:t>Skills</a:t>
            </a:r>
            <a:endParaRPr sz="2000" b="0" dirty="0">
              <a:solidFill>
                <a:srgbClr val="6D6E71"/>
              </a:solidFill>
            </a:endParaRPr>
          </a:p>
        </p:txBody>
      </p:sp>
      <p:graphicFrame>
        <p:nvGraphicFramePr>
          <p:cNvPr id="9" name="Tabell 8">
            <a:extLst>
              <a:ext uri="{FF2B5EF4-FFF2-40B4-BE49-F238E27FC236}">
                <a16:creationId xmlns:a16="http://schemas.microsoft.com/office/drawing/2014/main" id="{7562F5ED-9503-FFBC-A9DB-CFE99927B999}"/>
              </a:ext>
            </a:extLst>
          </p:cNvPr>
          <p:cNvGraphicFramePr>
            <a:graphicFrameLocks noGrp="1"/>
          </p:cNvGraphicFramePr>
          <p:nvPr>
            <p:extLst>
              <p:ext uri="{D42A27DB-BD31-4B8C-83A1-F6EECF244321}">
                <p14:modId xmlns:p14="http://schemas.microsoft.com/office/powerpoint/2010/main" val="2502881842"/>
              </p:ext>
            </p:extLst>
          </p:nvPr>
        </p:nvGraphicFramePr>
        <p:xfrm>
          <a:off x="383892" y="1338842"/>
          <a:ext cx="8320492" cy="2652704"/>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235897">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What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are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your</a:t>
                      </a:r>
                      <a:r>
                        <a:rPr lang="sv-SE" sz="1600" dirty="0">
                          <a:solidFill>
                            <a:schemeClr val="tx2">
                              <a:lumMod val="50000"/>
                            </a:schemeClr>
                          </a:solidFill>
                          <a:latin typeface="Calibri" panose="020F0502020204030204" pitchFamily="34" charset="0"/>
                          <a:cs typeface="Calibri" panose="020F0502020204030204" pitchFamily="34" charset="0"/>
                        </a:rPr>
                        <a:t> passions?</a:t>
                      </a:r>
                    </a:p>
                  </a:txBody>
                  <a:tcPr/>
                </a:tc>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What</a:t>
                      </a:r>
                      <a:r>
                        <a:rPr lang="sv-SE" sz="1600" dirty="0">
                          <a:solidFill>
                            <a:schemeClr val="tx2">
                              <a:lumMod val="50000"/>
                            </a:schemeClr>
                          </a:solidFill>
                          <a:latin typeface="Calibri" panose="020F0502020204030204" pitchFamily="34" charset="0"/>
                          <a:cs typeface="Calibri" panose="020F0502020204030204" pitchFamily="34" charset="0"/>
                        </a:rPr>
                        <a:t> talents and </a:t>
                      </a:r>
                      <a:r>
                        <a:rPr lang="sv-SE" sz="1600" dirty="0" err="1">
                          <a:solidFill>
                            <a:schemeClr val="tx2">
                              <a:lumMod val="50000"/>
                            </a:schemeClr>
                          </a:solidFill>
                          <a:latin typeface="Calibri" panose="020F0502020204030204" pitchFamily="34" charset="0"/>
                          <a:cs typeface="Calibri" panose="020F0502020204030204" pitchFamily="34" charset="0"/>
                        </a:rPr>
                        <a:t>skills</a:t>
                      </a:r>
                      <a:r>
                        <a:rPr lang="sv-SE" sz="1600" dirty="0">
                          <a:solidFill>
                            <a:schemeClr val="tx2">
                              <a:lumMod val="50000"/>
                            </a:schemeClr>
                          </a:solidFill>
                          <a:latin typeface="Calibri" panose="020F0502020204030204" pitchFamily="34" charset="0"/>
                          <a:cs typeface="Calibri" panose="020F0502020204030204" pitchFamily="34" charset="0"/>
                        </a:rPr>
                        <a:t> do </a:t>
                      </a:r>
                      <a:r>
                        <a:rPr lang="sv-SE" sz="1600" dirty="0" err="1">
                          <a:solidFill>
                            <a:schemeClr val="tx2">
                              <a:lumMod val="50000"/>
                            </a:schemeClr>
                          </a:solidFill>
                          <a:latin typeface="Calibri" panose="020F0502020204030204" pitchFamily="34" charset="0"/>
                          <a:cs typeface="Calibri" panose="020F0502020204030204" pitchFamily="34" charset="0"/>
                        </a:rPr>
                        <a:t>you</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have</a:t>
                      </a:r>
                      <a:r>
                        <a:rPr lang="sv-SE" sz="1600" dirty="0">
                          <a:solidFill>
                            <a:schemeClr val="tx2">
                              <a:lumMod val="50000"/>
                            </a:schemeClr>
                          </a:solidFill>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2347310150"/>
                  </a:ext>
                </a:extLst>
              </a:tr>
              <a:tr h="2317424">
                <a:tc>
                  <a:txBody>
                    <a:bodyPr/>
                    <a:lstStyle/>
                    <a:p>
                      <a:endParaRPr lang="sv-SE" dirty="0"/>
                    </a:p>
                    <a:p>
                      <a:endParaRPr lang="sv-SE" dirty="0"/>
                    </a:p>
                    <a:p>
                      <a:endParaRPr lang="sv-SE" dirty="0"/>
                    </a:p>
                    <a:p>
                      <a:endParaRPr lang="sv-SE" dirty="0"/>
                    </a:p>
                    <a:p>
                      <a:endParaRPr lang="sv-SE" dirty="0"/>
                    </a:p>
                    <a:p>
                      <a:endParaRPr lang="sv-SE" dirty="0"/>
                    </a:p>
                    <a:p>
                      <a:endParaRPr lang="sv-SE" dirty="0"/>
                    </a:p>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526;p70">
            <a:extLst>
              <a:ext uri="{FF2B5EF4-FFF2-40B4-BE49-F238E27FC236}">
                <a16:creationId xmlns:a16="http://schemas.microsoft.com/office/drawing/2014/main" id="{F09F6BDC-4D1A-57CA-8AA6-05D7355B9715}"/>
              </a:ext>
            </a:extLst>
          </p:cNvPr>
          <p:cNvSpPr/>
          <p:nvPr/>
        </p:nvSpPr>
        <p:spPr>
          <a:xfrm>
            <a:off x="1378366" y="490858"/>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F3C80321-D7E0-144E-82C2-5B4276702BA1}"/>
              </a:ext>
            </a:extLst>
          </p:cNvPr>
          <p:cNvSpPr/>
          <p:nvPr/>
        </p:nvSpPr>
        <p:spPr>
          <a:xfrm>
            <a:off x="1378366" y="862550"/>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D646DC5E-DECF-C775-0E9C-C00B63B317DE}"/>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369720DB-EF55-B6FF-231E-562E6A5C20C7}"/>
              </a:ext>
            </a:extLst>
          </p:cNvPr>
          <p:cNvSpPr txBox="1"/>
          <p:nvPr/>
        </p:nvSpPr>
        <p:spPr>
          <a:xfrm>
            <a:off x="105754" y="4379338"/>
            <a:ext cx="1583898"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W.03</a:t>
            </a:r>
            <a:endParaRPr sz="1401" dirty="0"/>
          </a:p>
        </p:txBody>
      </p:sp>
    </p:spTree>
    <p:extLst>
      <p:ext uri="{BB962C8B-B14F-4D97-AF65-F5344CB8AC3E}">
        <p14:creationId xmlns:p14="http://schemas.microsoft.com/office/powerpoint/2010/main" val="3990487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0A41A6ED-DCAE-3AC2-33A1-CF66890B48C2}"/>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04C9CE7-C907-C345-70E9-AD4A34003E3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D572B559-AAD1-E080-CBEC-CBB3EA2CCC54}"/>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9A9B8B1B-0995-40E9-4D3A-0A6CE59A4D9D}"/>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A384C4F-1A9B-CC9D-DDB4-7E524CFDD425}"/>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FBD52D60-0050-8D80-D5F0-E3178BA0175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202594C2-840E-A5C6-B46A-C53314106D7F}"/>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50EF5C59-AAA9-0513-E22F-280BAD75E56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16BF6A2-BFE7-D234-D015-563DB4AA1E58}"/>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56F48269-ED0C-C142-1CB6-5E041C64F621}"/>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83444224-47A4-491A-7CB5-B8F401103030}"/>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93B232F-3653-31F7-543E-23F9538BDA14}"/>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2645391-7360-A979-517D-1EE1C872A3B6}"/>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3D4A1D03-8A6B-3AAB-EFE2-D146E84C000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7D85118-D9FF-1FFF-510F-1109919FD9A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8EC448D7-AA5B-56D5-B997-F2245390E18B}"/>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73ABB41-B935-D735-5B2C-F879354AD6D3}"/>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9D4477AF-6F98-6F6C-5E1E-3A32C0DFD47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E2E6DF2F-C805-D3B1-9802-50BC64271BB9}"/>
              </a:ext>
            </a:extLst>
          </p:cNvPr>
          <p:cNvSpPr txBox="1">
            <a:spLocks noGrp="1"/>
          </p:cNvSpPr>
          <p:nvPr>
            <p:ph type="body" idx="2"/>
          </p:nvPr>
        </p:nvSpPr>
        <p:spPr>
          <a:xfrm>
            <a:off x="1332868" y="335997"/>
            <a:ext cx="7371516"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FF9933"/>
                </a:solidFill>
              </a:rPr>
              <a:t>Worksheet: </a:t>
            </a:r>
            <a:r>
              <a:rPr lang="it" sz="1800" b="0" dirty="0">
                <a:solidFill>
                  <a:schemeClr val="tx2">
                    <a:lumMod val="50000"/>
                  </a:schemeClr>
                </a:solidFill>
              </a:rPr>
              <a:t>Complete Your Own Ikigai </a:t>
            </a:r>
            <a:r>
              <a:rPr lang="sv-SE" sz="1800" b="0" i="0" u="none" strike="noStrike" dirty="0">
                <a:solidFill>
                  <a:srgbClr val="6D6E71"/>
                </a:solidFill>
                <a:effectLst/>
                <a:latin typeface="Calibri" panose="020F0502020204030204" pitchFamily="34" charset="0"/>
              </a:rPr>
              <a:t>– World &amp; </a:t>
            </a:r>
            <a:r>
              <a:rPr lang="sv-SE" sz="1800" b="0" i="0" u="none" strike="noStrike" dirty="0" err="1">
                <a:solidFill>
                  <a:srgbClr val="6D6E71"/>
                </a:solidFill>
                <a:effectLst/>
                <a:latin typeface="Calibri" panose="020F0502020204030204" pitchFamily="34" charset="0"/>
              </a:rPr>
              <a:t>Reward</a:t>
            </a:r>
            <a:endParaRPr sz="2000" b="0" dirty="0">
              <a:solidFill>
                <a:srgbClr val="6D6E71"/>
              </a:solidFill>
            </a:endParaRPr>
          </a:p>
        </p:txBody>
      </p:sp>
      <p:graphicFrame>
        <p:nvGraphicFramePr>
          <p:cNvPr id="9" name="Tabell 8">
            <a:extLst>
              <a:ext uri="{FF2B5EF4-FFF2-40B4-BE49-F238E27FC236}">
                <a16:creationId xmlns:a16="http://schemas.microsoft.com/office/drawing/2014/main" id="{667655BC-6C07-3F9E-0C7A-1323603C3270}"/>
              </a:ext>
            </a:extLst>
          </p:cNvPr>
          <p:cNvGraphicFramePr>
            <a:graphicFrameLocks noGrp="1"/>
          </p:cNvGraphicFramePr>
          <p:nvPr>
            <p:extLst>
              <p:ext uri="{D42A27DB-BD31-4B8C-83A1-F6EECF244321}">
                <p14:modId xmlns:p14="http://schemas.microsoft.com/office/powerpoint/2010/main" val="3269468880"/>
              </p:ext>
            </p:extLst>
          </p:nvPr>
        </p:nvGraphicFramePr>
        <p:xfrm>
          <a:off x="383892" y="1338841"/>
          <a:ext cx="8320492" cy="2670877"/>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561234">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What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unresolved</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needs</a:t>
                      </a:r>
                      <a:r>
                        <a:rPr lang="sv-SE" sz="1600" dirty="0">
                          <a:solidFill>
                            <a:schemeClr val="tx2">
                              <a:lumMod val="50000"/>
                            </a:schemeClr>
                          </a:solidFill>
                          <a:latin typeface="Calibri" panose="020F0502020204030204" pitchFamily="34" charset="0"/>
                          <a:cs typeface="Calibri" panose="020F0502020204030204" pitchFamily="34" charset="0"/>
                        </a:rPr>
                        <a:t> do </a:t>
                      </a:r>
                      <a:r>
                        <a:rPr lang="sv-SE" sz="1600" dirty="0" err="1">
                          <a:solidFill>
                            <a:schemeClr val="tx2">
                              <a:lumMod val="50000"/>
                            </a:schemeClr>
                          </a:solidFill>
                          <a:latin typeface="Calibri" panose="020F0502020204030204" pitchFamily="34" charset="0"/>
                          <a:cs typeface="Calibri" panose="020F0502020204030204" pitchFamily="34" charset="0"/>
                        </a:rPr>
                        <a:t>you</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see</a:t>
                      </a:r>
                      <a:r>
                        <a:rPr lang="sv-SE" sz="1600" dirty="0">
                          <a:solidFill>
                            <a:schemeClr val="tx2">
                              <a:lumMod val="50000"/>
                            </a:schemeClr>
                          </a:solidFill>
                          <a:latin typeface="Calibri" panose="020F0502020204030204" pitchFamily="34" charset="0"/>
                          <a:cs typeface="Calibri" panose="020F0502020204030204" pitchFamily="34" charset="0"/>
                        </a:rPr>
                        <a:t> in the </a:t>
                      </a:r>
                      <a:r>
                        <a:rPr lang="sv-SE" sz="1600" dirty="0" err="1">
                          <a:solidFill>
                            <a:schemeClr val="tx2">
                              <a:lumMod val="50000"/>
                            </a:schemeClr>
                          </a:solidFill>
                          <a:latin typeface="Calibri" panose="020F0502020204030204" pitchFamily="34" charset="0"/>
                          <a:cs typeface="Calibri" panose="020F0502020204030204" pitchFamily="34" charset="0"/>
                        </a:rPr>
                        <a:t>world</a:t>
                      </a:r>
                      <a:r>
                        <a:rPr lang="sv-SE" sz="1600" dirty="0">
                          <a:solidFill>
                            <a:schemeClr val="tx2">
                              <a:lumMod val="50000"/>
                            </a:schemeClr>
                          </a:solidFill>
                          <a:latin typeface="Calibri" panose="020F0502020204030204" pitchFamily="34" charset="0"/>
                          <a:cs typeface="Calibri" panose="020F0502020204030204" pitchFamily="34" charset="0"/>
                        </a:rPr>
                        <a:t>?</a:t>
                      </a:r>
                    </a:p>
                  </a:txBody>
                  <a:tcPr/>
                </a:tc>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What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can</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you</a:t>
                      </a:r>
                      <a:r>
                        <a:rPr lang="sv-SE" sz="1600" dirty="0">
                          <a:solidFill>
                            <a:schemeClr val="tx2">
                              <a:lumMod val="50000"/>
                            </a:schemeClr>
                          </a:solidFill>
                          <a:latin typeface="Calibri" panose="020F0502020204030204" pitchFamily="34" charset="0"/>
                          <a:cs typeface="Calibri" panose="020F0502020204030204" pitchFamily="34" charset="0"/>
                        </a:rPr>
                        <a:t> be </a:t>
                      </a:r>
                      <a:r>
                        <a:rPr lang="sv-SE" sz="1600" dirty="0" err="1">
                          <a:solidFill>
                            <a:schemeClr val="tx2">
                              <a:lumMod val="50000"/>
                            </a:schemeClr>
                          </a:solidFill>
                          <a:latin typeface="Calibri" panose="020F0502020204030204" pitchFamily="34" charset="0"/>
                          <a:cs typeface="Calibri" panose="020F0502020204030204" pitchFamily="34" charset="0"/>
                        </a:rPr>
                        <a:t>rewarded</a:t>
                      </a:r>
                      <a:r>
                        <a:rPr lang="sv-SE" sz="1600" dirty="0">
                          <a:solidFill>
                            <a:schemeClr val="tx2">
                              <a:lumMod val="50000"/>
                            </a:schemeClr>
                          </a:solidFill>
                          <a:latin typeface="Calibri" panose="020F0502020204030204" pitchFamily="34" charset="0"/>
                          <a:cs typeface="Calibri" panose="020F0502020204030204" pitchFamily="34" charset="0"/>
                        </a:rPr>
                        <a:t> for </a:t>
                      </a:r>
                      <a:r>
                        <a:rPr lang="sv-SE" sz="1600" dirty="0" err="1">
                          <a:solidFill>
                            <a:schemeClr val="tx2">
                              <a:lumMod val="50000"/>
                            </a:schemeClr>
                          </a:solidFill>
                          <a:latin typeface="Calibri" panose="020F0502020204030204" pitchFamily="34" charset="0"/>
                          <a:cs typeface="Calibri" panose="020F0502020204030204" pitchFamily="34" charset="0"/>
                        </a:rPr>
                        <a:t>working</a:t>
                      </a:r>
                      <a:r>
                        <a:rPr lang="sv-SE" sz="1600" dirty="0">
                          <a:solidFill>
                            <a:schemeClr val="tx2">
                              <a:lumMod val="50000"/>
                            </a:schemeClr>
                          </a:solidFill>
                          <a:latin typeface="Calibri" panose="020F0502020204030204" pitchFamily="34" charset="0"/>
                          <a:cs typeface="Calibri" panose="020F0502020204030204" pitchFamily="34" charset="0"/>
                        </a:rPr>
                        <a:t> on?</a:t>
                      </a:r>
                    </a:p>
                  </a:txBody>
                  <a:tcPr/>
                </a:tc>
                <a:extLst>
                  <a:ext uri="{0D108BD9-81ED-4DB2-BD59-A6C34878D82A}">
                    <a16:rowId xmlns:a16="http://schemas.microsoft.com/office/drawing/2014/main" val="2347310150"/>
                  </a:ext>
                </a:extLst>
              </a:tr>
              <a:tr h="2091757">
                <a:tc>
                  <a:txBody>
                    <a:bodyPr/>
                    <a:lstStyle/>
                    <a:p>
                      <a:endParaRPr lang="sv-SE" dirty="0"/>
                    </a:p>
                    <a:p>
                      <a:endParaRPr lang="sv-SE" dirty="0"/>
                    </a:p>
                    <a:p>
                      <a:endParaRPr lang="sv-SE" dirty="0"/>
                    </a:p>
                    <a:p>
                      <a:endParaRPr lang="sv-SE" dirty="0"/>
                    </a:p>
                    <a:p>
                      <a:endParaRPr lang="sv-SE" dirty="0"/>
                    </a:p>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526;p70">
            <a:extLst>
              <a:ext uri="{FF2B5EF4-FFF2-40B4-BE49-F238E27FC236}">
                <a16:creationId xmlns:a16="http://schemas.microsoft.com/office/drawing/2014/main" id="{4ED864BF-F2E6-962B-0EC3-918EE9F1BD73}"/>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92963154-2EA3-1EA1-49D6-4B686D00310A}"/>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1D4F4C99-495F-143A-3D22-7BEC584C621C}"/>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962881A2-E7C9-5CC1-4F63-41431000BDF6}"/>
              </a:ext>
            </a:extLst>
          </p:cNvPr>
          <p:cNvSpPr txBox="1"/>
          <p:nvPr/>
        </p:nvSpPr>
        <p:spPr>
          <a:xfrm>
            <a:off x="105754" y="4379338"/>
            <a:ext cx="26008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w.04</a:t>
            </a:r>
            <a:endParaRPr sz="1401" dirty="0"/>
          </a:p>
        </p:txBody>
      </p:sp>
    </p:spTree>
    <p:extLst>
      <p:ext uri="{BB962C8B-B14F-4D97-AF65-F5344CB8AC3E}">
        <p14:creationId xmlns:p14="http://schemas.microsoft.com/office/powerpoint/2010/main" val="420490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21" name="Platshållare för bild 20" descr="En bild som visar person, Människoansikte, bärbar dator, inomhus&#10;&#10;AI-genererat innehåll kan vara felaktigt.">
            <a:extLst>
              <a:ext uri="{FF2B5EF4-FFF2-40B4-BE49-F238E27FC236}">
                <a16:creationId xmlns:a16="http://schemas.microsoft.com/office/drawing/2014/main" id="{166B2888-F719-A8B8-7831-913FE8B58745}"/>
              </a:ext>
            </a:extLst>
          </p:cNvPr>
          <p:cNvPicPr>
            <a:picLocks noGrp="1" noChangeAspect="1"/>
          </p:cNvPicPr>
          <p:nvPr>
            <p:ph type="pic" idx="5"/>
          </p:nvPr>
        </p:nvPicPr>
        <p:blipFill>
          <a:blip r:embed="rId3"/>
          <a:srcRect t="19370" b="19370"/>
          <a:stretch>
            <a:fillRect/>
          </a:stretch>
        </p:blipFill>
        <p:spPr/>
      </p:pic>
      <p:pic>
        <p:nvPicPr>
          <p:cNvPr id="30" name="Platshållare för bild 29" descr="En bild som visar person, Människoansikte, klädsel, person&#10;&#10;AI-genererat innehåll kan vara felaktigt.">
            <a:extLst>
              <a:ext uri="{FF2B5EF4-FFF2-40B4-BE49-F238E27FC236}">
                <a16:creationId xmlns:a16="http://schemas.microsoft.com/office/drawing/2014/main" id="{28AB6190-5008-AAB6-1BA2-CA8CD5A8DA4E}"/>
              </a:ext>
            </a:extLst>
          </p:cNvPr>
          <p:cNvPicPr>
            <a:picLocks noGrp="1" noChangeAspect="1"/>
          </p:cNvPicPr>
          <p:nvPr>
            <p:ph type="pic" idx="3"/>
          </p:nvPr>
        </p:nvPicPr>
        <p:blipFill>
          <a:blip r:embed="rId4"/>
          <a:srcRect t="178" b="178"/>
          <a:stretch>
            <a:fillRect/>
          </a:stretch>
        </p:blipFill>
        <p:spPr/>
      </p:pic>
      <p:pic>
        <p:nvPicPr>
          <p:cNvPr id="19" name="Platshållare för bild 18" descr="En bild som visar träd, klädsel, utomhus, person&#10;&#10;AI-genererat innehåll kan vara felaktigt.">
            <a:extLst>
              <a:ext uri="{FF2B5EF4-FFF2-40B4-BE49-F238E27FC236}">
                <a16:creationId xmlns:a16="http://schemas.microsoft.com/office/drawing/2014/main" id="{6CAE9A50-D839-88A2-65FB-884D9361719B}"/>
              </a:ext>
            </a:extLst>
          </p:cNvPr>
          <p:cNvPicPr>
            <a:picLocks noGrp="1" noChangeAspect="1"/>
          </p:cNvPicPr>
          <p:nvPr>
            <p:ph type="pic" idx="2"/>
          </p:nvPr>
        </p:nvPicPr>
        <p:blipFill>
          <a:blip r:embed="rId5"/>
          <a:srcRect t="19617" b="19617"/>
          <a:stretch>
            <a:fillRect/>
          </a:stretch>
        </p:blipFill>
        <p:spPr>
          <a:xfrm>
            <a:off x="2771174" y="1218461"/>
            <a:ext cx="1740540" cy="1180766"/>
          </a:xfrm>
        </p:spPr>
      </p:pic>
      <p:sp>
        <p:nvSpPr>
          <p:cNvPr id="135" name="Google Shape;135;p62"/>
          <p:cNvSpPr txBox="1">
            <a:spLocks noGrp="1"/>
          </p:cNvSpPr>
          <p:nvPr>
            <p:ph type="body" idx="1"/>
          </p:nvPr>
        </p:nvSpPr>
        <p:spPr>
          <a:xfrm rot="-5400000">
            <a:off x="-825301" y="3301680"/>
            <a:ext cx="2595387" cy="649752"/>
          </a:xfrm>
          <a:prstGeom prst="rect">
            <a:avLst/>
          </a:prstGeom>
          <a:noFill/>
          <a:ln>
            <a:noFill/>
          </a:ln>
        </p:spPr>
        <p:txBody>
          <a:bodyPr spcFirstLastPara="1" wrap="square" lIns="91426" tIns="91426" rIns="91426" bIns="91426" anchor="t" anchorCtr="0">
            <a:noAutofit/>
          </a:bodyPr>
          <a:lstStyle/>
          <a:p>
            <a:pPr marL="0" indent="0" algn="l"/>
            <a:r>
              <a:rPr lang="en-GB" dirty="0">
                <a:solidFill>
                  <a:srgbClr val="FF9933"/>
                </a:solidFill>
              </a:rPr>
              <a:t>CONTENTS</a:t>
            </a:r>
            <a:endParaRPr lang="en-GB" dirty="0"/>
          </a:p>
        </p:txBody>
      </p:sp>
      <p:sp>
        <p:nvSpPr>
          <p:cNvPr id="136" name="Google Shape;136;p62"/>
          <p:cNvSpPr txBox="1">
            <a:spLocks noGrp="1"/>
          </p:cNvSpPr>
          <p:nvPr>
            <p:ph type="body" idx="6"/>
          </p:nvPr>
        </p:nvSpPr>
        <p:spPr>
          <a:xfrm>
            <a:off x="1287383" y="2070731"/>
            <a:ext cx="2038377" cy="1063076"/>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Ikigai &amp; Career Development</a:t>
            </a:r>
          </a:p>
          <a:p>
            <a:pPr marL="0" indent="0">
              <a:lnSpc>
                <a:spcPct val="91000"/>
              </a:lnSpc>
            </a:pPr>
            <a:endParaRPr lang="en-GB" sz="2000" dirty="0"/>
          </a:p>
        </p:txBody>
      </p:sp>
      <p:sp>
        <p:nvSpPr>
          <p:cNvPr id="137" name="Google Shape;137;p62"/>
          <p:cNvSpPr txBox="1">
            <a:spLocks noGrp="1"/>
          </p:cNvSpPr>
          <p:nvPr>
            <p:ph type="body" idx="7"/>
          </p:nvPr>
        </p:nvSpPr>
        <p:spPr>
          <a:xfrm>
            <a:off x="3178944" y="894"/>
            <a:ext cx="1573141"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Inner Development Goals</a:t>
            </a:r>
          </a:p>
          <a:p>
            <a:pPr marL="0" indent="0">
              <a:lnSpc>
                <a:spcPct val="91000"/>
              </a:lnSpc>
            </a:pPr>
            <a:endParaRPr lang="en-GB" sz="2000" dirty="0"/>
          </a:p>
        </p:txBody>
      </p:sp>
      <p:sp>
        <p:nvSpPr>
          <p:cNvPr id="138" name="Google Shape;138;p62"/>
          <p:cNvSpPr txBox="1">
            <a:spLocks noGrp="1"/>
          </p:cNvSpPr>
          <p:nvPr>
            <p:ph type="body" idx="9"/>
          </p:nvPr>
        </p:nvSpPr>
        <p:spPr>
          <a:xfrm>
            <a:off x="5190374" y="1659600"/>
            <a:ext cx="1573141"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Competencies </a:t>
            </a:r>
            <a:br>
              <a:rPr lang="en-GB" sz="1400" dirty="0"/>
            </a:br>
            <a:r>
              <a:rPr lang="en-GB" sz="1400" dirty="0"/>
              <a:t>In Ecotourism</a:t>
            </a:r>
          </a:p>
        </p:txBody>
      </p:sp>
      <p:sp>
        <p:nvSpPr>
          <p:cNvPr id="141" name="Google Shape;141;p62"/>
          <p:cNvSpPr txBox="1">
            <a:spLocks noGrp="1"/>
          </p:cNvSpPr>
          <p:nvPr>
            <p:ph type="body" idx="15"/>
          </p:nvPr>
        </p:nvSpPr>
        <p:spPr>
          <a:xfrm>
            <a:off x="7269486" y="101601"/>
            <a:ext cx="1573141" cy="473890"/>
          </a:xfrm>
          <a:prstGeom prst="rect">
            <a:avLst/>
          </a:prstGeom>
          <a:noFill/>
          <a:ln>
            <a:noFill/>
          </a:ln>
        </p:spPr>
        <p:txBody>
          <a:bodyPr spcFirstLastPara="1" wrap="square" lIns="91426" tIns="91426" rIns="91426" bIns="91426" anchor="t" anchorCtr="0">
            <a:noAutofit/>
          </a:bodyPr>
          <a:lstStyle/>
          <a:p>
            <a:pPr marL="0" indent="0">
              <a:lnSpc>
                <a:spcPct val="96000"/>
              </a:lnSpc>
            </a:pPr>
            <a:endParaRPr lang="en-GB" dirty="0"/>
          </a:p>
          <a:p>
            <a:pPr marL="0" indent="0">
              <a:lnSpc>
                <a:spcPct val="96000"/>
              </a:lnSpc>
            </a:pPr>
            <a:endParaRPr lang="en-GB" dirty="0"/>
          </a:p>
        </p:txBody>
      </p:sp>
      <p:sp>
        <p:nvSpPr>
          <p:cNvPr id="142" name="Google Shape;142;p62"/>
          <p:cNvSpPr txBox="1"/>
          <p:nvPr/>
        </p:nvSpPr>
        <p:spPr>
          <a:xfrm>
            <a:off x="1267879" y="2620652"/>
            <a:ext cx="779040" cy="443189"/>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4 </a:t>
            </a:r>
            <a:endParaRPr lang="en-GB" sz="1401" dirty="0"/>
          </a:p>
        </p:txBody>
      </p:sp>
      <p:sp>
        <p:nvSpPr>
          <p:cNvPr id="143" name="Google Shape;143;p62"/>
          <p:cNvSpPr txBox="1"/>
          <p:nvPr/>
        </p:nvSpPr>
        <p:spPr>
          <a:xfrm>
            <a:off x="3164709" y="686608"/>
            <a:ext cx="1279443" cy="389097"/>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22</a:t>
            </a:r>
            <a:endParaRPr lang="en-GB" sz="1401" dirty="0"/>
          </a:p>
        </p:txBody>
      </p:sp>
      <p:sp>
        <p:nvSpPr>
          <p:cNvPr id="146" name="Google Shape;146;p62"/>
          <p:cNvSpPr txBox="1"/>
          <p:nvPr/>
        </p:nvSpPr>
        <p:spPr>
          <a:xfrm>
            <a:off x="7461575" y="523769"/>
            <a:ext cx="915172"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 </a:t>
            </a:r>
            <a:endParaRPr lang="en-GB" sz="1401" dirty="0"/>
          </a:p>
        </p:txBody>
      </p:sp>
      <p:sp>
        <p:nvSpPr>
          <p:cNvPr id="148" name="Google Shape;148;p62"/>
          <p:cNvSpPr txBox="1"/>
          <p:nvPr/>
        </p:nvSpPr>
        <p:spPr>
          <a:xfrm>
            <a:off x="834254" y="2052791"/>
            <a:ext cx="545678" cy="58426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2A</a:t>
            </a:r>
            <a:endParaRPr lang="en-GB" sz="1401" dirty="0"/>
          </a:p>
        </p:txBody>
      </p:sp>
      <p:cxnSp>
        <p:nvCxnSpPr>
          <p:cNvPr id="149" name="Google Shape;149;p62"/>
          <p:cNvCxnSpPr/>
          <p:nvPr/>
        </p:nvCxnSpPr>
        <p:spPr>
          <a:xfrm>
            <a:off x="1281826" y="2105858"/>
            <a:ext cx="0" cy="504000"/>
          </a:xfrm>
          <a:prstGeom prst="straightConnector1">
            <a:avLst/>
          </a:prstGeom>
          <a:noFill/>
          <a:ln w="19050" cap="flat" cmpd="sng">
            <a:solidFill>
              <a:schemeClr val="lt1"/>
            </a:solidFill>
            <a:prstDash val="solid"/>
            <a:round/>
            <a:headEnd type="none" w="sm" len="sm"/>
            <a:tailEnd type="none" w="sm" len="sm"/>
          </a:ln>
        </p:spPr>
      </p:cxnSp>
      <p:sp>
        <p:nvSpPr>
          <p:cNvPr id="150" name="Google Shape;150;p62"/>
          <p:cNvSpPr txBox="1"/>
          <p:nvPr/>
        </p:nvSpPr>
        <p:spPr>
          <a:xfrm>
            <a:off x="2771355" y="80751"/>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2B</a:t>
            </a:r>
            <a:endParaRPr lang="en-GB" sz="1401" dirty="0"/>
          </a:p>
        </p:txBody>
      </p:sp>
      <p:cxnSp>
        <p:nvCxnSpPr>
          <p:cNvPr id="151" name="Google Shape;151;p62"/>
          <p:cNvCxnSpPr/>
          <p:nvPr/>
        </p:nvCxnSpPr>
        <p:spPr>
          <a:xfrm>
            <a:off x="3213100" y="107951"/>
            <a:ext cx="0" cy="504000"/>
          </a:xfrm>
          <a:prstGeom prst="straightConnector1">
            <a:avLst/>
          </a:prstGeom>
          <a:noFill/>
          <a:ln w="19050" cap="flat" cmpd="sng">
            <a:solidFill>
              <a:schemeClr val="lt1"/>
            </a:solidFill>
            <a:prstDash val="solid"/>
            <a:round/>
            <a:headEnd type="none" w="sm" len="sm"/>
            <a:tailEnd type="none" w="sm" len="sm"/>
          </a:ln>
        </p:spPr>
      </p:cxnSp>
      <p:sp>
        <p:nvSpPr>
          <p:cNvPr id="152" name="Google Shape;152;p62"/>
          <p:cNvSpPr txBox="1"/>
          <p:nvPr/>
        </p:nvSpPr>
        <p:spPr>
          <a:xfrm>
            <a:off x="4775574" y="1687844"/>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2C</a:t>
            </a:r>
            <a:endParaRPr lang="en-GB" sz="1401" dirty="0"/>
          </a:p>
        </p:txBody>
      </p:sp>
      <p:cxnSp>
        <p:nvCxnSpPr>
          <p:cNvPr id="153" name="Google Shape;153;p62"/>
          <p:cNvCxnSpPr/>
          <p:nvPr/>
        </p:nvCxnSpPr>
        <p:spPr>
          <a:xfrm>
            <a:off x="5210969" y="1715044"/>
            <a:ext cx="0" cy="504000"/>
          </a:xfrm>
          <a:prstGeom prst="straightConnector1">
            <a:avLst/>
          </a:prstGeom>
          <a:noFill/>
          <a:ln w="19050" cap="flat" cmpd="sng">
            <a:solidFill>
              <a:schemeClr val="lt1"/>
            </a:solidFill>
            <a:prstDash val="solid"/>
            <a:round/>
            <a:headEnd type="none" w="sm" len="sm"/>
            <a:tailEnd type="none" w="sm" len="sm"/>
          </a:ln>
        </p:spPr>
      </p:cxnSp>
      <p:sp>
        <p:nvSpPr>
          <p:cNvPr id="154" name="Google Shape;154;p62"/>
          <p:cNvSpPr txBox="1"/>
          <p:nvPr/>
        </p:nvSpPr>
        <p:spPr>
          <a:xfrm>
            <a:off x="5282742" y="2204185"/>
            <a:ext cx="763426"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33 </a:t>
            </a:r>
            <a:endParaRPr lang="en-GB" sz="1401" dirty="0"/>
          </a:p>
        </p:txBody>
      </p:sp>
      <p:sp>
        <p:nvSpPr>
          <p:cNvPr id="155" name="Google Shape;155;p62"/>
          <p:cNvSpPr txBox="1"/>
          <p:nvPr/>
        </p:nvSpPr>
        <p:spPr>
          <a:xfrm>
            <a:off x="6861230" y="120212"/>
            <a:ext cx="560107" cy="38458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endParaRPr lang="en-GB" sz="1401" dirty="0"/>
          </a:p>
        </p:txBody>
      </p:sp>
      <p:cxnSp>
        <p:nvCxnSpPr>
          <p:cNvPr id="156" name="Google Shape;156;p62"/>
          <p:cNvCxnSpPr/>
          <p:nvPr/>
        </p:nvCxnSpPr>
        <p:spPr>
          <a:xfrm>
            <a:off x="7274679" y="101601"/>
            <a:ext cx="0" cy="504000"/>
          </a:xfrm>
          <a:prstGeom prst="straightConnector1">
            <a:avLst/>
          </a:prstGeom>
          <a:noFill/>
          <a:ln w="19050" cap="flat" cmpd="sng">
            <a:solidFill>
              <a:schemeClr val="lt1"/>
            </a:solidFill>
            <a:prstDash val="solid"/>
            <a:round/>
            <a:headEnd type="none" w="sm" len="sm"/>
            <a:tailEnd type="none" w="sm" len="sm"/>
          </a:ln>
        </p:spPr>
      </p:cxnSp>
      <p:grpSp>
        <p:nvGrpSpPr>
          <p:cNvPr id="166" name="Google Shape;166;p62"/>
          <p:cNvGrpSpPr/>
          <p:nvPr/>
        </p:nvGrpSpPr>
        <p:grpSpPr>
          <a:xfrm>
            <a:off x="1721956" y="1196995"/>
            <a:ext cx="755275" cy="764094"/>
            <a:chOff x="2932901" y="1728093"/>
            <a:chExt cx="1458439" cy="1475473"/>
          </a:xfrm>
        </p:grpSpPr>
        <p:sp>
          <p:nvSpPr>
            <p:cNvPr id="167" name="Google Shape;167;p6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8" name="Google Shape;168;p6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9" name="Google Shape;169;p6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0" name="Google Shape;170;p6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1" name="Google Shape;171;p6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2" name="Google Shape;172;p6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3" name="Google Shape;173;p6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4" name="Google Shape;174;p6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5" name="Google Shape;175;p6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6" name="Google Shape;176;p6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7" name="Google Shape;177;p6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8" name="Google Shape;178;p6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9" name="Google Shape;179;p6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0" name="Google Shape;180;p6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1" name="Google Shape;181;p6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2" name="Google Shape;182;p6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3" name="Google Shape;183;p6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4" name="Google Shape;184;p6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5" name="Google Shape;185;p6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6" name="Google Shape;186;p6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7" name="Google Shape;187;p6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8" name="Google Shape;188;p6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9" name="Google Shape;189;p6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0" name="Google Shape;190;p6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1" name="Google Shape;191;p6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2" name="Google Shape;192;p6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3" name="Google Shape;193;p6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195" name="Google Shape;195;p62"/>
          <p:cNvPicPr preferRelativeResize="0">
            <a:picLocks noGrp="1"/>
          </p:cNvPicPr>
          <p:nvPr>
            <p:ph type="pic" idx="4"/>
          </p:nvPr>
        </p:nvPicPr>
        <p:blipFill rotWithShape="1">
          <a:blip r:embed="rId6">
            <a:alphaModFix/>
          </a:blip>
          <a:srcRect l="6623" r="6622"/>
          <a:stretch/>
        </p:blipFill>
        <p:spPr>
          <a:xfrm>
            <a:off x="6828164" y="998487"/>
            <a:ext cx="1740540" cy="1338153"/>
          </a:xfrm>
          <a:prstGeom prst="rect">
            <a:avLst/>
          </a:prstGeom>
          <a:solidFill>
            <a:srgbClr val="F2F2F2"/>
          </a:solidFill>
          <a:ln>
            <a:noFill/>
          </a:ln>
        </p:spPr>
      </p:pic>
      <p:grpSp>
        <p:nvGrpSpPr>
          <p:cNvPr id="231" name="Google Shape;231;p62"/>
          <p:cNvGrpSpPr/>
          <p:nvPr/>
        </p:nvGrpSpPr>
        <p:grpSpPr>
          <a:xfrm>
            <a:off x="6985133" y="749195"/>
            <a:ext cx="700905" cy="653019"/>
            <a:chOff x="16392163" y="830616"/>
            <a:chExt cx="989004" cy="921436"/>
          </a:xfrm>
        </p:grpSpPr>
        <p:grpSp>
          <p:nvGrpSpPr>
            <p:cNvPr id="232" name="Google Shape;232;p62"/>
            <p:cNvGrpSpPr/>
            <p:nvPr/>
          </p:nvGrpSpPr>
          <p:grpSpPr>
            <a:xfrm>
              <a:off x="16489549" y="926221"/>
              <a:ext cx="729567" cy="728577"/>
              <a:chOff x="16489549" y="926221"/>
              <a:chExt cx="729567" cy="728577"/>
            </a:xfrm>
          </p:grpSpPr>
          <p:sp>
            <p:nvSpPr>
              <p:cNvPr id="233" name="Google Shape;233;p62"/>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4" name="Google Shape;234;p62"/>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5" name="Google Shape;235;p62"/>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6" name="Google Shape;236;p62"/>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7" name="Google Shape;237;p62"/>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8" name="Google Shape;238;p62"/>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39" name="Google Shape;239;p62"/>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0" name="Google Shape;240;p62"/>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1" name="Google Shape;241;p62"/>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2" name="Google Shape;242;p62"/>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44" name="Google Shape;244;p62"/>
          <p:cNvGrpSpPr/>
          <p:nvPr/>
        </p:nvGrpSpPr>
        <p:grpSpPr>
          <a:xfrm>
            <a:off x="3740293" y="985615"/>
            <a:ext cx="660306" cy="770492"/>
            <a:chOff x="2307546" y="2307551"/>
            <a:chExt cx="929291" cy="1082976"/>
          </a:xfrm>
        </p:grpSpPr>
        <p:grpSp>
          <p:nvGrpSpPr>
            <p:cNvPr id="245" name="Google Shape;245;p62"/>
            <p:cNvGrpSpPr/>
            <p:nvPr/>
          </p:nvGrpSpPr>
          <p:grpSpPr>
            <a:xfrm>
              <a:off x="2536980" y="2723928"/>
              <a:ext cx="470423" cy="276595"/>
              <a:chOff x="2536980" y="2723928"/>
              <a:chExt cx="470423" cy="276595"/>
            </a:xfrm>
          </p:grpSpPr>
          <p:sp>
            <p:nvSpPr>
              <p:cNvPr id="246" name="Google Shape;246;p6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7" name="Google Shape;247;p6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48" name="Google Shape;248;p6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49" name="Google Shape;249;p62"/>
            <p:cNvGrpSpPr/>
            <p:nvPr/>
          </p:nvGrpSpPr>
          <p:grpSpPr>
            <a:xfrm>
              <a:off x="2307546" y="2307551"/>
              <a:ext cx="929291" cy="1082976"/>
              <a:chOff x="2307546" y="2307551"/>
              <a:chExt cx="929291" cy="1082976"/>
            </a:xfrm>
          </p:grpSpPr>
          <p:sp>
            <p:nvSpPr>
              <p:cNvPr id="250" name="Google Shape;250;p6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1" name="Google Shape;251;p62"/>
              <p:cNvGrpSpPr/>
              <p:nvPr/>
            </p:nvGrpSpPr>
            <p:grpSpPr>
              <a:xfrm>
                <a:off x="2362016" y="2746017"/>
                <a:ext cx="820351" cy="644510"/>
                <a:chOff x="2362016" y="2746017"/>
                <a:chExt cx="820351" cy="644510"/>
              </a:xfrm>
            </p:grpSpPr>
            <p:grpSp>
              <p:nvGrpSpPr>
                <p:cNvPr id="252" name="Google Shape;252;p62"/>
                <p:cNvGrpSpPr/>
                <p:nvPr/>
              </p:nvGrpSpPr>
              <p:grpSpPr>
                <a:xfrm>
                  <a:off x="2810981" y="2747665"/>
                  <a:ext cx="371386" cy="642862"/>
                  <a:chOff x="2810981" y="2747665"/>
                  <a:chExt cx="371386" cy="642862"/>
                </a:xfrm>
              </p:grpSpPr>
              <p:sp>
                <p:nvSpPr>
                  <p:cNvPr id="253" name="Google Shape;253;p6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4" name="Google Shape;254;p6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5" name="Google Shape;255;p6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56" name="Google Shape;256;p62"/>
                <p:cNvGrpSpPr/>
                <p:nvPr/>
              </p:nvGrpSpPr>
              <p:grpSpPr>
                <a:xfrm>
                  <a:off x="2362016" y="2746017"/>
                  <a:ext cx="369735" cy="644510"/>
                  <a:chOff x="2362016" y="2746017"/>
                  <a:chExt cx="369735" cy="644510"/>
                </a:xfrm>
              </p:grpSpPr>
              <p:sp>
                <p:nvSpPr>
                  <p:cNvPr id="257" name="Google Shape;257;p6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8" name="Google Shape;258;p6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9" name="Google Shape;259;p6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pSp>
        <p:nvGrpSpPr>
          <p:cNvPr id="260" name="Google Shape;260;p62"/>
          <p:cNvGrpSpPr/>
          <p:nvPr/>
        </p:nvGrpSpPr>
        <p:grpSpPr>
          <a:xfrm>
            <a:off x="4940356" y="900174"/>
            <a:ext cx="670140" cy="704222"/>
            <a:chOff x="14597956" y="5536700"/>
            <a:chExt cx="1074543" cy="1196714"/>
          </a:xfrm>
        </p:grpSpPr>
        <p:grpSp>
          <p:nvGrpSpPr>
            <p:cNvPr id="261" name="Google Shape;261;p62"/>
            <p:cNvGrpSpPr/>
            <p:nvPr/>
          </p:nvGrpSpPr>
          <p:grpSpPr>
            <a:xfrm>
              <a:off x="14937980" y="5958682"/>
              <a:ext cx="402748" cy="402201"/>
              <a:chOff x="14937980" y="5958682"/>
              <a:chExt cx="402748" cy="402201"/>
            </a:xfrm>
          </p:grpSpPr>
          <p:sp>
            <p:nvSpPr>
              <p:cNvPr id="262" name="Google Shape;262;p62"/>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3" name="Google Shape;263;p62"/>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4" name="Google Shape;264;p62"/>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5" name="Google Shape;265;p62"/>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6" name="Google Shape;266;p62"/>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7" name="Google Shape;267;p62"/>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68" name="Google Shape;268;p62"/>
            <p:cNvGrpSpPr/>
            <p:nvPr/>
          </p:nvGrpSpPr>
          <p:grpSpPr>
            <a:xfrm>
              <a:off x="15031979" y="5536700"/>
              <a:ext cx="217988" cy="375827"/>
              <a:chOff x="15031979" y="5536700"/>
              <a:chExt cx="217988" cy="375827"/>
            </a:xfrm>
          </p:grpSpPr>
          <p:grpSp>
            <p:nvGrpSpPr>
              <p:cNvPr id="269" name="Google Shape;269;p62"/>
              <p:cNvGrpSpPr/>
              <p:nvPr/>
            </p:nvGrpSpPr>
            <p:grpSpPr>
              <a:xfrm>
                <a:off x="15031979" y="5536700"/>
                <a:ext cx="217988" cy="375827"/>
                <a:chOff x="15031979" y="5536700"/>
                <a:chExt cx="217988" cy="375827"/>
              </a:xfrm>
            </p:grpSpPr>
            <p:sp>
              <p:nvSpPr>
                <p:cNvPr id="270" name="Google Shape;270;p62"/>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1" name="Google Shape;271;p62"/>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2" name="Google Shape;272;p62"/>
              <p:cNvGrpSpPr/>
              <p:nvPr/>
            </p:nvGrpSpPr>
            <p:grpSpPr>
              <a:xfrm>
                <a:off x="15065077" y="5648789"/>
                <a:ext cx="150204" cy="47802"/>
                <a:chOff x="15065077" y="5648789"/>
                <a:chExt cx="150204" cy="47802"/>
              </a:xfrm>
            </p:grpSpPr>
            <p:sp>
              <p:nvSpPr>
                <p:cNvPr id="273" name="Google Shape;273;p62"/>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4" name="Google Shape;274;p62"/>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5" name="Google Shape;275;p62"/>
              <p:cNvGrpSpPr/>
              <p:nvPr/>
            </p:nvGrpSpPr>
            <p:grpSpPr>
              <a:xfrm>
                <a:off x="15033715" y="5731207"/>
                <a:ext cx="212928" cy="69231"/>
                <a:chOff x="15033715" y="5731207"/>
                <a:chExt cx="212928" cy="69231"/>
              </a:xfrm>
            </p:grpSpPr>
            <p:sp>
              <p:nvSpPr>
                <p:cNvPr id="276" name="Google Shape;276;p62"/>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7" name="Google Shape;277;p62"/>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78" name="Google Shape;278;p62"/>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9" name="Google Shape;279;p62"/>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80" name="Google Shape;280;p62"/>
            <p:cNvGrpSpPr/>
            <p:nvPr/>
          </p:nvGrpSpPr>
          <p:grpSpPr>
            <a:xfrm>
              <a:off x="14597956" y="5994946"/>
              <a:ext cx="226132" cy="329673"/>
              <a:chOff x="14597956" y="5994946"/>
              <a:chExt cx="226132" cy="329673"/>
            </a:xfrm>
          </p:grpSpPr>
          <p:sp>
            <p:nvSpPr>
              <p:cNvPr id="281" name="Google Shape;281;p62"/>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82" name="Google Shape;282;p62"/>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83" name="Google Shape;283;p62"/>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4" name="Google Shape;284;p62"/>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5" name="Google Shape;285;p62"/>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6" name="Google Shape;286;p62"/>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7" name="Google Shape;287;p62"/>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8" name="Google Shape;288;p62"/>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9" name="Google Shape;289;p62"/>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0" name="Google Shape;290;p62"/>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25" name="Google Shape;147;p21">
            <a:extLst>
              <a:ext uri="{FF2B5EF4-FFF2-40B4-BE49-F238E27FC236}">
                <a16:creationId xmlns:a16="http://schemas.microsoft.com/office/drawing/2014/main" id="{10A1A57D-EC46-AD10-DD95-97F4DBF4AB4D}"/>
              </a:ext>
            </a:extLst>
          </p:cNvPr>
          <p:cNvPicPr preferRelativeResize="0"/>
          <p:nvPr/>
        </p:nvPicPr>
        <p:blipFill rotWithShape="1">
          <a:blip r:embed="rId7">
            <a:alphaModFix/>
            <a:extLst>
              <a:ext uri="{BEBA8EAE-BF5A-486C-A8C5-ECC9F3942E4B}">
                <a14:imgProps xmlns:a14="http://schemas.microsoft.com/office/drawing/2010/main">
                  <a14:imgLayer r:embed="rId8">
                    <a14:imgEffect>
                      <a14:saturation sat="0"/>
                    </a14:imgEffect>
                  </a14:imgLayer>
                </a14:imgProps>
              </a:ext>
            </a:extLst>
          </a:blip>
          <a:srcRect l="22302" b="22949"/>
          <a:stretch/>
        </p:blipFill>
        <p:spPr>
          <a:xfrm>
            <a:off x="2402732" y="3949737"/>
            <a:ext cx="1498809" cy="1308100"/>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pic>
        <p:nvPicPr>
          <p:cNvPr id="40" name="Platshållare för bild 39" descr="En bild som visar person, klädsel, Människoansikte, utomhus&#10;&#10;AI-genererat innehåll kan vara felaktigt.">
            <a:extLst>
              <a:ext uri="{FF2B5EF4-FFF2-40B4-BE49-F238E27FC236}">
                <a16:creationId xmlns:a16="http://schemas.microsoft.com/office/drawing/2014/main" id="{08A2F001-B57A-9454-5E21-D6FE36211263}"/>
              </a:ext>
            </a:extLst>
          </p:cNvPr>
          <p:cNvPicPr>
            <a:picLocks noGrp="1" noChangeAspect="1"/>
          </p:cNvPicPr>
          <p:nvPr>
            <p:ph type="pic" idx="17"/>
          </p:nvPr>
        </p:nvPicPr>
        <p:blipFill>
          <a:blip r:embed="rId9"/>
          <a:srcRect t="10858" b="10858"/>
          <a:stretch>
            <a:fillRect/>
          </a:stretch>
        </p:blipFill>
        <p:spPr>
          <a:xfrm>
            <a:off x="4444152" y="4235671"/>
            <a:ext cx="1749746" cy="907831"/>
          </a:xfrm>
        </p:spPr>
      </p:pic>
      <p:pic>
        <p:nvPicPr>
          <p:cNvPr id="42" name="Platshållare för bild 41" descr="En bild som visar himmel, person, utomhus, Människoansikte&#10;&#10;AI-genererat innehåll kan vara felaktigt.">
            <a:extLst>
              <a:ext uri="{FF2B5EF4-FFF2-40B4-BE49-F238E27FC236}">
                <a16:creationId xmlns:a16="http://schemas.microsoft.com/office/drawing/2014/main" id="{4454B7CF-AD6A-9117-DFC4-8DED857ADB99}"/>
              </a:ext>
            </a:extLst>
          </p:cNvPr>
          <p:cNvPicPr>
            <a:picLocks noGrp="1" noChangeAspect="1"/>
          </p:cNvPicPr>
          <p:nvPr>
            <p:ph type="pic" idx="18"/>
          </p:nvPr>
        </p:nvPicPr>
        <p:blipFill>
          <a:blip r:embed="rId10"/>
          <a:srcRect l="8725" r="8725"/>
          <a:stretch>
            <a:fillRect/>
          </a:stretch>
        </p:blipFill>
        <p:spPr>
          <a:xfrm>
            <a:off x="6525995" y="2586208"/>
            <a:ext cx="1740540" cy="1406954"/>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431C357-D285-F0C1-3D0D-A6F6347CFD3D}"/>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AA711E19-E7D9-3333-43D1-BC3183213094}"/>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37EB563-9879-44E8-697F-05B8655C0008}"/>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D0425C94-4C55-8B10-38CF-FF7C8AA24BF2}"/>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EBA3F8A-5E00-CB5C-A93D-FB70264A05E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CAE14834-7F65-2521-DFA0-A278247225BF}"/>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59E9CA1-C21E-AB74-6ED8-16FB4675551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7434515-BFA7-8ECC-B65C-E9732C8692AC}"/>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59B64A18-E5D2-2C84-6BAD-CE4D3EBB32E1}"/>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CFF363D-CA02-FF56-7768-2D80BFFFBE3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F7D6FB63-9466-555D-3F4D-9177119F28B6}"/>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F5A6EC8-B744-4F51-81FF-DAF230018F9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607BE74-B544-7663-E2CF-18EA5F13942C}"/>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1DF90A35-598D-09E8-7E7F-A53FF132EA6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C3ED97D1-F7A6-1FD3-925D-0349C2EEDCD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0CA9770C-EA13-B6F3-2B5C-EA8DBFEDA9EC}"/>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8802FF9F-D202-D068-60C5-74209A266555}"/>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F3A2047-3C1A-9335-4D36-961A501D07EA}"/>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1A272A81-ACC9-95D2-979A-3283D4B8C028}"/>
              </a:ext>
            </a:extLst>
          </p:cNvPr>
          <p:cNvSpPr txBox="1">
            <a:spLocks noGrp="1"/>
          </p:cNvSpPr>
          <p:nvPr>
            <p:ph type="body" idx="2"/>
          </p:nvPr>
        </p:nvSpPr>
        <p:spPr>
          <a:xfrm>
            <a:off x="1332868" y="335997"/>
            <a:ext cx="7371516"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FF9933"/>
                </a:solidFill>
              </a:rPr>
              <a:t>Worksheet: </a:t>
            </a:r>
            <a:r>
              <a:rPr lang="it" sz="1800" b="0" dirty="0">
                <a:solidFill>
                  <a:schemeClr val="tx2">
                    <a:lumMod val="50000"/>
                  </a:schemeClr>
                </a:solidFill>
              </a:rPr>
              <a:t>Complete Your Own Ikigai </a:t>
            </a:r>
            <a:r>
              <a:rPr lang="sv-SE" sz="1800" b="0" i="0" u="none" strike="noStrike" dirty="0">
                <a:solidFill>
                  <a:srgbClr val="6D6E71"/>
                </a:solidFill>
                <a:effectLst/>
                <a:latin typeface="Calibri" panose="020F0502020204030204" pitchFamily="34" charset="0"/>
              </a:rPr>
              <a:t>- </a:t>
            </a:r>
            <a:r>
              <a:rPr lang="sv-SE" sz="1800" b="0" i="0" u="none" strike="noStrike" dirty="0" err="1">
                <a:solidFill>
                  <a:srgbClr val="6D6E71"/>
                </a:solidFill>
                <a:effectLst/>
                <a:latin typeface="Calibri" panose="020F0502020204030204" pitchFamily="34" charset="0"/>
              </a:rPr>
              <a:t>Your</a:t>
            </a:r>
            <a:r>
              <a:rPr lang="sv-SE" sz="1800" b="0" i="0" u="none" strike="noStrike" dirty="0">
                <a:solidFill>
                  <a:srgbClr val="6D6E71"/>
                </a:solidFill>
                <a:effectLst/>
                <a:latin typeface="Calibri" panose="020F0502020204030204" pitchFamily="34" charset="0"/>
              </a:rPr>
              <a:t> </a:t>
            </a:r>
            <a:r>
              <a:rPr lang="sv-SE" sz="1800" b="0" i="0" u="none" strike="noStrike" dirty="0" err="1">
                <a:solidFill>
                  <a:srgbClr val="6D6E71"/>
                </a:solidFill>
                <a:effectLst/>
                <a:latin typeface="Calibri" panose="020F0502020204030204" pitchFamily="34" charset="0"/>
              </a:rPr>
              <a:t>Core</a:t>
            </a:r>
            <a:endParaRPr sz="2000" b="0" dirty="0">
              <a:solidFill>
                <a:srgbClr val="6D6E71"/>
              </a:solidFill>
            </a:endParaRPr>
          </a:p>
        </p:txBody>
      </p:sp>
      <p:graphicFrame>
        <p:nvGraphicFramePr>
          <p:cNvPr id="9" name="Tabell 8">
            <a:extLst>
              <a:ext uri="{FF2B5EF4-FFF2-40B4-BE49-F238E27FC236}">
                <a16:creationId xmlns:a16="http://schemas.microsoft.com/office/drawing/2014/main" id="{8BDB280D-D2BA-2EC4-4504-4181B5448DD1}"/>
              </a:ext>
            </a:extLst>
          </p:cNvPr>
          <p:cNvGraphicFramePr>
            <a:graphicFrameLocks noGrp="1"/>
          </p:cNvGraphicFramePr>
          <p:nvPr>
            <p:extLst>
              <p:ext uri="{D42A27DB-BD31-4B8C-83A1-F6EECF244321}">
                <p14:modId xmlns:p14="http://schemas.microsoft.com/office/powerpoint/2010/main" val="76869431"/>
              </p:ext>
            </p:extLst>
          </p:nvPr>
        </p:nvGraphicFramePr>
        <p:xfrm>
          <a:off x="383892" y="1338841"/>
          <a:ext cx="8320492" cy="2643359"/>
        </p:xfrm>
        <a:graphic>
          <a:graphicData uri="http://schemas.openxmlformats.org/drawingml/2006/table">
            <a:tbl>
              <a:tblPr firstRow="1" bandRow="1">
                <a:tableStyleId>{538008DE-9CB5-49C0-B233-6C6E2AA0C65B}</a:tableStyleId>
              </a:tblPr>
              <a:tblGrid>
                <a:gridCol w="8320492">
                  <a:extLst>
                    <a:ext uri="{9D8B030D-6E8A-4147-A177-3AD203B41FA5}">
                      <a16:colId xmlns:a16="http://schemas.microsoft.com/office/drawing/2014/main" val="2365136716"/>
                    </a:ext>
                  </a:extLst>
                </a:gridCol>
              </a:tblGrid>
              <a:tr h="325805">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What</a:t>
                      </a:r>
                      <a:r>
                        <a:rPr lang="sv-SE" sz="1600" dirty="0">
                          <a:solidFill>
                            <a:schemeClr val="tx2">
                              <a:lumMod val="50000"/>
                            </a:schemeClr>
                          </a:solidFill>
                          <a:latin typeface="Calibri" panose="020F0502020204030204" pitchFamily="34" charset="0"/>
                          <a:cs typeface="Calibri" panose="020F0502020204030204" pitchFamily="34" charset="0"/>
                        </a:rPr>
                        <a:t> sits at the </a:t>
                      </a:r>
                      <a:r>
                        <a:rPr lang="sv-SE" sz="1600" dirty="0" err="1">
                          <a:solidFill>
                            <a:schemeClr val="tx2">
                              <a:lumMod val="50000"/>
                            </a:schemeClr>
                          </a:solidFill>
                          <a:latin typeface="Calibri" panose="020F0502020204030204" pitchFamily="34" charset="0"/>
                          <a:cs typeface="Calibri" panose="020F0502020204030204" pitchFamily="34" charset="0"/>
                        </a:rPr>
                        <a:t>intersection</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of</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your</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Ikigai</a:t>
                      </a:r>
                      <a:r>
                        <a:rPr lang="sv-SE" sz="1600" dirty="0">
                          <a:solidFill>
                            <a:schemeClr val="tx2">
                              <a:lumMod val="50000"/>
                            </a:schemeClr>
                          </a:solidFill>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2347310150"/>
                  </a:ext>
                </a:extLst>
              </a:tr>
              <a:tr h="2308079">
                <a:tc>
                  <a:txBody>
                    <a:bodyPr/>
                    <a:lstStyle/>
                    <a:p>
                      <a:endParaRPr lang="sv-SE" dirty="0"/>
                    </a:p>
                    <a:p>
                      <a:endParaRPr lang="sv-SE" dirty="0"/>
                    </a:p>
                    <a:p>
                      <a:endParaRPr lang="sv-SE" dirty="0"/>
                    </a:p>
                    <a:p>
                      <a:endParaRPr lang="sv-SE" dirty="0"/>
                    </a:p>
                    <a:p>
                      <a:endParaRPr lang="sv-SE" dirty="0"/>
                    </a:p>
                    <a:p>
                      <a:endParaRPr lang="sv-SE" dirty="0"/>
                    </a:p>
                    <a:p>
                      <a:endParaRPr lang="sv-SE" dirty="0"/>
                    </a:p>
                    <a:p>
                      <a:endParaRPr lang="sv-SE" dirty="0"/>
                    </a:p>
                    <a:p>
                      <a:endParaRPr lang="sv-SE" dirty="0"/>
                    </a:p>
                  </a:txBody>
                  <a:tcPr/>
                </a:tc>
                <a:extLst>
                  <a:ext uri="{0D108BD9-81ED-4DB2-BD59-A6C34878D82A}">
                    <a16:rowId xmlns:a16="http://schemas.microsoft.com/office/drawing/2014/main" val="1360830401"/>
                  </a:ext>
                </a:extLst>
              </a:tr>
            </a:tbl>
          </a:graphicData>
        </a:graphic>
      </p:graphicFrame>
      <p:sp>
        <p:nvSpPr>
          <p:cNvPr id="2" name="Google Shape;526;p70">
            <a:extLst>
              <a:ext uri="{FF2B5EF4-FFF2-40B4-BE49-F238E27FC236}">
                <a16:creationId xmlns:a16="http://schemas.microsoft.com/office/drawing/2014/main" id="{0ED4853A-550E-42F4-C6A9-C016A4DB7FB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19E23B6A-34D2-C262-15D1-B7A332B225A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19D4670C-4848-418F-1B7E-28D84643AAE7}"/>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CFF79EE1-9812-976F-ED38-2433EA265F64}"/>
              </a:ext>
            </a:extLst>
          </p:cNvPr>
          <p:cNvSpPr txBox="1"/>
          <p:nvPr/>
        </p:nvSpPr>
        <p:spPr>
          <a:xfrm>
            <a:off x="105753" y="4379338"/>
            <a:ext cx="228387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W.05</a:t>
            </a:r>
            <a:endParaRPr sz="1401" dirty="0"/>
          </a:p>
        </p:txBody>
      </p:sp>
    </p:spTree>
    <p:extLst>
      <p:ext uri="{BB962C8B-B14F-4D97-AF65-F5344CB8AC3E}">
        <p14:creationId xmlns:p14="http://schemas.microsoft.com/office/powerpoint/2010/main" val="1986389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F6E7FAD-85A4-A96C-CF63-1B52B5B8E8A8}"/>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5F160BFB-5DFA-E2C9-5EC4-72B20E9F5D3B}"/>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9CBC134E-A63B-0EFE-63DF-70E8E5079BE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08144423-D2E5-BE76-D363-CC6954F7525C}"/>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0" indent="0"/>
            <a:r>
              <a:rPr lang="en-GB" sz="1600" dirty="0"/>
              <a:t>What did you learn from filling out your Ikigai? </a:t>
            </a:r>
          </a:p>
          <a:p>
            <a:pPr marL="0" indent="0"/>
            <a:endParaRPr lang="en-GB" sz="1600" dirty="0"/>
          </a:p>
          <a:p>
            <a:pPr marL="0" indent="0"/>
            <a:r>
              <a:rPr lang="en-GB" sz="1600" dirty="0"/>
              <a:t>What are reflections popped up during the process?</a:t>
            </a:r>
          </a:p>
          <a:p>
            <a:pPr marL="0" indent="0"/>
            <a:endParaRPr lang="en-GB" sz="1600" dirty="0"/>
          </a:p>
          <a:p>
            <a:pPr marL="0" indent="0"/>
            <a:r>
              <a:rPr lang="en-GB" sz="1600" dirty="0"/>
              <a:t>What is your next step – how do you move forward?</a:t>
            </a:r>
          </a:p>
          <a:p>
            <a:pPr marL="0" indent="0"/>
            <a:endParaRPr lang="en-GB" sz="1600" dirty="0"/>
          </a:p>
          <a:p>
            <a:pPr marL="0" indent="0"/>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AE127F7D-3B42-0F2F-89EC-4EC1CF0509C7}"/>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677" name="Google Shape;677;p17">
            <a:extLst>
              <a:ext uri="{FF2B5EF4-FFF2-40B4-BE49-F238E27FC236}">
                <a16:creationId xmlns:a16="http://schemas.microsoft.com/office/drawing/2014/main" id="{3DBCDCA8-F2CB-46DC-284C-39705C957C5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32AFE66F-3B65-A0D9-F93B-2AC574FB6F4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7E949DA2-9BB6-2A6C-6175-93CA3891DD24}"/>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E4595BF4-D220-088E-E857-2C048585D7C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9C4D4EC6-0E1F-50CA-6F49-10B931943EEF}"/>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D2E1DD2-D13C-AADE-FF0B-ACC9DA863411}"/>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6F91E0E1-0642-82D2-49CC-01029594CF3A}"/>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D2B3689-88E7-11BB-E8E2-D89D340DE4D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A7ECC6ED-79DB-54A6-2DE4-8468EB64005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A4BE1299-09FC-FC24-538D-82E6E6D5A2C0}"/>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EBC0643-1330-E3A9-B6B0-A60ED77FC904}"/>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0A456EB2-69F7-72F0-6C89-7CA6E1BC31A6}"/>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DCB319F7-D766-2C51-439E-85A9B6E8D45F}"/>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4406C524-18EE-EF09-9F86-59C2C4F505DC}"/>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7244DEFF-4956-35B4-9678-BB2148072B9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7C7FD980-AC00-487D-1538-81E9B8A432AD}"/>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B7B06D6-25D2-91B5-CC78-30AF66E8CA7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BC753E6-BFDC-3504-1B4C-4105A010E7D8}"/>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E.14</a:t>
            </a:r>
            <a:endParaRPr sz="3000" dirty="0">
              <a:solidFill>
                <a:srgbClr val="FF9934"/>
              </a:solidFill>
            </a:endParaRPr>
          </a:p>
        </p:txBody>
      </p:sp>
    </p:spTree>
    <p:extLst>
      <p:ext uri="{BB962C8B-B14F-4D97-AF65-F5344CB8AC3E}">
        <p14:creationId xmlns:p14="http://schemas.microsoft.com/office/powerpoint/2010/main" val="5647084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A7A004FF-E36D-C7CC-E69D-E4D7DA22B142}"/>
            </a:ext>
          </a:extLst>
        </p:cNvPr>
        <p:cNvGrpSpPr/>
        <p:nvPr/>
      </p:nvGrpSpPr>
      <p:grpSpPr>
        <a:xfrm>
          <a:off x="0" y="0"/>
          <a:ext cx="0" cy="0"/>
          <a:chOff x="0" y="0"/>
          <a:chExt cx="0" cy="0"/>
        </a:xfrm>
      </p:grpSpPr>
      <p:sp>
        <p:nvSpPr>
          <p:cNvPr id="565" name="Google Shape;565;p71">
            <a:extLst>
              <a:ext uri="{FF2B5EF4-FFF2-40B4-BE49-F238E27FC236}">
                <a16:creationId xmlns:a16="http://schemas.microsoft.com/office/drawing/2014/main" id="{E8A90E8C-B2E4-D0F6-3AA8-C3F1808FACFD}"/>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6" tIns="45700" rIns="91426" bIns="45700" anchor="ctr" anchorCtr="0">
            <a:noAutofit/>
          </a:bodyPr>
          <a:lstStyle/>
          <a:p>
            <a:pPr algn="ctr"/>
            <a:endParaRPr sz="1401" dirty="0">
              <a:solidFill>
                <a:schemeClr val="lt1"/>
              </a:solidFill>
            </a:endParaRPr>
          </a:p>
        </p:txBody>
      </p:sp>
      <p:pic>
        <p:nvPicPr>
          <p:cNvPr id="572" name="Google Shape;572;p71">
            <a:extLst>
              <a:ext uri="{FF2B5EF4-FFF2-40B4-BE49-F238E27FC236}">
                <a16:creationId xmlns:a16="http://schemas.microsoft.com/office/drawing/2014/main" id="{00817BC9-666B-CE0B-B487-52DFC366ED92}"/>
              </a:ext>
            </a:extLst>
          </p:cNvPr>
          <p:cNvPicPr preferRelativeResize="0"/>
          <p:nvPr/>
        </p:nvPicPr>
        <p:blipFill rotWithShape="1">
          <a:blip r:embed="rId3">
            <a:alphaModFix amt="70000"/>
          </a:blip>
          <a:srcRect/>
          <a:stretch/>
        </p:blipFill>
        <p:spPr>
          <a:xfrm rot="-3551750">
            <a:off x="2442918" y="3255573"/>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5" name="Bildobjekt 4" descr="En bild som visar klädsel, Människoansikte, person, leende&#10;&#10;AI-genererat innehåll kan vara felaktigt.">
            <a:extLst>
              <a:ext uri="{FF2B5EF4-FFF2-40B4-BE49-F238E27FC236}">
                <a16:creationId xmlns:a16="http://schemas.microsoft.com/office/drawing/2014/main" id="{70AC4109-4A80-0566-B028-2BF3D3DC835F}"/>
              </a:ext>
            </a:extLst>
          </p:cNvPr>
          <p:cNvPicPr>
            <a:picLocks noChangeAspect="1"/>
          </p:cNvPicPr>
          <p:nvPr/>
        </p:nvPicPr>
        <p:blipFill>
          <a:blip r:embed="rId4"/>
          <a:stretch>
            <a:fillRect/>
          </a:stretch>
        </p:blipFill>
        <p:spPr>
          <a:xfrm>
            <a:off x="5258624" y="-98900"/>
            <a:ext cx="4186004" cy="4186004"/>
          </a:xfrm>
          <a:prstGeom prst="rect">
            <a:avLst/>
          </a:prstGeom>
        </p:spPr>
      </p:pic>
      <p:sp>
        <p:nvSpPr>
          <p:cNvPr id="567" name="Google Shape;567;p71">
            <a:extLst>
              <a:ext uri="{FF2B5EF4-FFF2-40B4-BE49-F238E27FC236}">
                <a16:creationId xmlns:a16="http://schemas.microsoft.com/office/drawing/2014/main" id="{8AAFD2FD-754B-1733-64A4-D56EAAEECE3D}"/>
              </a:ext>
            </a:extLst>
          </p:cNvPr>
          <p:cNvSpPr txBox="1"/>
          <p:nvPr/>
        </p:nvSpPr>
        <p:spPr>
          <a:xfrm>
            <a:off x="1268151" y="1784142"/>
            <a:ext cx="3377649"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a:solidFill>
                  <a:schemeClr val="lt1"/>
                </a:solidFill>
                <a:latin typeface="Calibri"/>
                <a:ea typeface="Calibri"/>
                <a:cs typeface="Calibri"/>
                <a:sym typeface="Calibri"/>
              </a:rPr>
              <a:t>Inner </a:t>
            </a:r>
            <a:r>
              <a:rPr lang="sv-SE" sz="4500" dirty="0" err="1">
                <a:solidFill>
                  <a:schemeClr val="lt1"/>
                </a:solidFill>
                <a:latin typeface="Calibri"/>
                <a:cs typeface="Calibri"/>
                <a:sym typeface="Calibri"/>
              </a:rPr>
              <a:t>Development</a:t>
            </a:r>
            <a:r>
              <a:rPr lang="sv-SE" sz="4500" dirty="0">
                <a:solidFill>
                  <a:schemeClr val="lt1"/>
                </a:solidFill>
                <a:latin typeface="Calibri"/>
                <a:cs typeface="Calibri"/>
                <a:sym typeface="Calibri"/>
              </a:rPr>
              <a:t> </a:t>
            </a:r>
            <a:r>
              <a:rPr lang="sv-SE" sz="4500" dirty="0" err="1">
                <a:solidFill>
                  <a:schemeClr val="lt1"/>
                </a:solidFill>
                <a:latin typeface="Calibri"/>
                <a:cs typeface="Calibri"/>
                <a:sym typeface="Calibri"/>
              </a:rPr>
              <a:t>Goals</a:t>
            </a:r>
            <a:endParaRPr lang="sv-SE" sz="1401" dirty="0"/>
          </a:p>
          <a:p>
            <a:pPr>
              <a:lnSpc>
                <a:spcPct val="80444"/>
              </a:lnSpc>
            </a:pPr>
            <a:endParaRPr lang="sv-SE" sz="4500" dirty="0">
              <a:solidFill>
                <a:schemeClr val="lt1"/>
              </a:solidFill>
              <a:latin typeface="Calibri"/>
              <a:ea typeface="Calibri"/>
              <a:cs typeface="Calibri"/>
              <a:sym typeface="Calibri"/>
            </a:endParaRPr>
          </a:p>
        </p:txBody>
      </p:sp>
      <p:sp>
        <p:nvSpPr>
          <p:cNvPr id="568" name="Google Shape;568;p71">
            <a:extLst>
              <a:ext uri="{FF2B5EF4-FFF2-40B4-BE49-F238E27FC236}">
                <a16:creationId xmlns:a16="http://schemas.microsoft.com/office/drawing/2014/main" id="{51D9CD2E-2514-F8F2-A8BF-BE467D1A7A7B}"/>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2B</a:t>
            </a:r>
            <a:endParaRPr sz="1401" dirty="0"/>
          </a:p>
        </p:txBody>
      </p:sp>
      <p:cxnSp>
        <p:nvCxnSpPr>
          <p:cNvPr id="569" name="Google Shape;569;p71">
            <a:extLst>
              <a:ext uri="{FF2B5EF4-FFF2-40B4-BE49-F238E27FC236}">
                <a16:creationId xmlns:a16="http://schemas.microsoft.com/office/drawing/2014/main" id="{D0B82E53-B5E3-FA8A-0207-EA1DE8101A7C}"/>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570" name="Google Shape;570;p71">
            <a:extLst>
              <a:ext uri="{FF2B5EF4-FFF2-40B4-BE49-F238E27FC236}">
                <a16:creationId xmlns:a16="http://schemas.microsoft.com/office/drawing/2014/main" id="{3F7AD5F3-354D-2852-324B-475E96890F3A}"/>
              </a:ext>
            </a:extLst>
          </p:cNvPr>
          <p:cNvSpPr/>
          <p:nvPr/>
        </p:nvSpPr>
        <p:spPr>
          <a:xfrm>
            <a:off x="5126635" y="-273620"/>
            <a:ext cx="4501721" cy="4501721"/>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571" name="Google Shape;571;p71">
            <a:extLst>
              <a:ext uri="{FF2B5EF4-FFF2-40B4-BE49-F238E27FC236}">
                <a16:creationId xmlns:a16="http://schemas.microsoft.com/office/drawing/2014/main" id="{340F0340-0480-1AEC-988A-5E5D16D5442B}"/>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22</a:t>
            </a:fld>
            <a:endParaRPr sz="1600" dirty="0">
              <a:solidFill>
                <a:srgbClr val="8AC03B"/>
              </a:solidFill>
              <a:latin typeface="Calibri"/>
              <a:ea typeface="Calibri"/>
              <a:cs typeface="Calibri"/>
              <a:sym typeface="Calibri"/>
            </a:endParaRPr>
          </a:p>
        </p:txBody>
      </p:sp>
      <p:grpSp>
        <p:nvGrpSpPr>
          <p:cNvPr id="573" name="Google Shape;573;p71">
            <a:extLst>
              <a:ext uri="{FF2B5EF4-FFF2-40B4-BE49-F238E27FC236}">
                <a16:creationId xmlns:a16="http://schemas.microsoft.com/office/drawing/2014/main" id="{A8DE9CE5-8C53-9F32-24C0-682170481698}"/>
              </a:ext>
            </a:extLst>
          </p:cNvPr>
          <p:cNvGrpSpPr/>
          <p:nvPr/>
        </p:nvGrpSpPr>
        <p:grpSpPr>
          <a:xfrm>
            <a:off x="608624" y="3622768"/>
            <a:ext cx="1044747" cy="1219088"/>
            <a:chOff x="2307546" y="2307551"/>
            <a:chExt cx="929291" cy="1082976"/>
          </a:xfrm>
        </p:grpSpPr>
        <p:grpSp>
          <p:nvGrpSpPr>
            <p:cNvPr id="574" name="Google Shape;574;p71">
              <a:extLst>
                <a:ext uri="{FF2B5EF4-FFF2-40B4-BE49-F238E27FC236}">
                  <a16:creationId xmlns:a16="http://schemas.microsoft.com/office/drawing/2014/main" id="{B21D8120-8ED1-3054-9A16-2564C7E43C19}"/>
                </a:ext>
              </a:extLst>
            </p:cNvPr>
            <p:cNvGrpSpPr/>
            <p:nvPr/>
          </p:nvGrpSpPr>
          <p:grpSpPr>
            <a:xfrm>
              <a:off x="2536980" y="2723928"/>
              <a:ext cx="470423" cy="276595"/>
              <a:chOff x="2536980" y="2723928"/>
              <a:chExt cx="470423" cy="276595"/>
            </a:xfrm>
          </p:grpSpPr>
          <p:sp>
            <p:nvSpPr>
              <p:cNvPr id="575" name="Google Shape;575;p71">
                <a:extLst>
                  <a:ext uri="{FF2B5EF4-FFF2-40B4-BE49-F238E27FC236}">
                    <a16:creationId xmlns:a16="http://schemas.microsoft.com/office/drawing/2014/main" id="{8743D673-98D1-28E8-D7DE-D3B8F9906733}"/>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76" name="Google Shape;576;p71">
                <a:extLst>
                  <a:ext uri="{FF2B5EF4-FFF2-40B4-BE49-F238E27FC236}">
                    <a16:creationId xmlns:a16="http://schemas.microsoft.com/office/drawing/2014/main" id="{62057A21-3416-7823-9482-253BB356217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577" name="Google Shape;577;p71">
              <a:extLst>
                <a:ext uri="{FF2B5EF4-FFF2-40B4-BE49-F238E27FC236}">
                  <a16:creationId xmlns:a16="http://schemas.microsoft.com/office/drawing/2014/main" id="{36DC8E5D-4E2C-88B7-E947-63DDC73888E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78" name="Google Shape;578;p71">
              <a:extLst>
                <a:ext uri="{FF2B5EF4-FFF2-40B4-BE49-F238E27FC236}">
                  <a16:creationId xmlns:a16="http://schemas.microsoft.com/office/drawing/2014/main" id="{8952BBED-6428-C33A-2C88-A2E04A5C71D9}"/>
                </a:ext>
              </a:extLst>
            </p:cNvPr>
            <p:cNvGrpSpPr/>
            <p:nvPr/>
          </p:nvGrpSpPr>
          <p:grpSpPr>
            <a:xfrm>
              <a:off x="2307546" y="2307551"/>
              <a:ext cx="929291" cy="1082976"/>
              <a:chOff x="2307546" y="2307551"/>
              <a:chExt cx="929291" cy="1082976"/>
            </a:xfrm>
          </p:grpSpPr>
          <p:sp>
            <p:nvSpPr>
              <p:cNvPr id="579" name="Google Shape;579;p71">
                <a:extLst>
                  <a:ext uri="{FF2B5EF4-FFF2-40B4-BE49-F238E27FC236}">
                    <a16:creationId xmlns:a16="http://schemas.microsoft.com/office/drawing/2014/main" id="{E67EB7A5-781D-A0C7-1937-44374CA68C7C}"/>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80" name="Google Shape;580;p71">
                <a:extLst>
                  <a:ext uri="{FF2B5EF4-FFF2-40B4-BE49-F238E27FC236}">
                    <a16:creationId xmlns:a16="http://schemas.microsoft.com/office/drawing/2014/main" id="{5FA6AA84-2169-4BC1-E3C9-84A0452CD6C3}"/>
                  </a:ext>
                </a:extLst>
              </p:cNvPr>
              <p:cNvGrpSpPr/>
              <p:nvPr/>
            </p:nvGrpSpPr>
            <p:grpSpPr>
              <a:xfrm>
                <a:off x="2362016" y="2746017"/>
                <a:ext cx="820351" cy="644510"/>
                <a:chOff x="2362016" y="2746017"/>
                <a:chExt cx="820351" cy="644510"/>
              </a:xfrm>
            </p:grpSpPr>
            <p:grpSp>
              <p:nvGrpSpPr>
                <p:cNvPr id="581" name="Google Shape;581;p71">
                  <a:extLst>
                    <a:ext uri="{FF2B5EF4-FFF2-40B4-BE49-F238E27FC236}">
                      <a16:creationId xmlns:a16="http://schemas.microsoft.com/office/drawing/2014/main" id="{B45461E9-717C-88C7-1F89-1AA3C23E6AD1}"/>
                    </a:ext>
                  </a:extLst>
                </p:cNvPr>
                <p:cNvGrpSpPr/>
                <p:nvPr/>
              </p:nvGrpSpPr>
              <p:grpSpPr>
                <a:xfrm>
                  <a:off x="2810981" y="2747665"/>
                  <a:ext cx="371386" cy="642862"/>
                  <a:chOff x="2810981" y="2747665"/>
                  <a:chExt cx="371386" cy="642862"/>
                </a:xfrm>
              </p:grpSpPr>
              <p:sp>
                <p:nvSpPr>
                  <p:cNvPr id="582" name="Google Shape;582;p71">
                    <a:extLst>
                      <a:ext uri="{FF2B5EF4-FFF2-40B4-BE49-F238E27FC236}">
                        <a16:creationId xmlns:a16="http://schemas.microsoft.com/office/drawing/2014/main" id="{FA928326-52BA-E03C-190C-1889D53B392E}"/>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3" name="Google Shape;583;p71">
                    <a:extLst>
                      <a:ext uri="{FF2B5EF4-FFF2-40B4-BE49-F238E27FC236}">
                        <a16:creationId xmlns:a16="http://schemas.microsoft.com/office/drawing/2014/main" id="{8BCE84DE-2C1E-36EC-EF19-01EC4556DE5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4" name="Google Shape;584;p71">
                    <a:extLst>
                      <a:ext uri="{FF2B5EF4-FFF2-40B4-BE49-F238E27FC236}">
                        <a16:creationId xmlns:a16="http://schemas.microsoft.com/office/drawing/2014/main" id="{0615FCD0-66A8-4BDF-C611-0DD5499BB51D}"/>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585" name="Google Shape;585;p71">
                  <a:extLst>
                    <a:ext uri="{FF2B5EF4-FFF2-40B4-BE49-F238E27FC236}">
                      <a16:creationId xmlns:a16="http://schemas.microsoft.com/office/drawing/2014/main" id="{EDD13A99-77AA-2F63-7D66-1EEC560F974E}"/>
                    </a:ext>
                  </a:extLst>
                </p:cNvPr>
                <p:cNvGrpSpPr/>
                <p:nvPr/>
              </p:nvGrpSpPr>
              <p:grpSpPr>
                <a:xfrm>
                  <a:off x="2362016" y="2746017"/>
                  <a:ext cx="369735" cy="644510"/>
                  <a:chOff x="2362016" y="2746017"/>
                  <a:chExt cx="369735" cy="644510"/>
                </a:xfrm>
              </p:grpSpPr>
              <p:sp>
                <p:nvSpPr>
                  <p:cNvPr id="586" name="Google Shape;586;p71">
                    <a:extLst>
                      <a:ext uri="{FF2B5EF4-FFF2-40B4-BE49-F238E27FC236}">
                        <a16:creationId xmlns:a16="http://schemas.microsoft.com/office/drawing/2014/main" id="{1384D385-342C-D791-6608-2DF101547C66}"/>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7" name="Google Shape;587;p71">
                    <a:extLst>
                      <a:ext uri="{FF2B5EF4-FFF2-40B4-BE49-F238E27FC236}">
                        <a16:creationId xmlns:a16="http://schemas.microsoft.com/office/drawing/2014/main" id="{570C7751-2DDF-D864-92A3-BF5D7E9233DA}"/>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8" name="Google Shape;588;p71">
                    <a:extLst>
                      <a:ext uri="{FF2B5EF4-FFF2-40B4-BE49-F238E27FC236}">
                        <a16:creationId xmlns:a16="http://schemas.microsoft.com/office/drawing/2014/main" id="{111807F7-D14D-0A60-1D09-DF46E5BCFEB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grpSp>
      </p:grpSp>
    </p:spTree>
    <p:extLst>
      <p:ext uri="{BB962C8B-B14F-4D97-AF65-F5344CB8AC3E}">
        <p14:creationId xmlns:p14="http://schemas.microsoft.com/office/powerpoint/2010/main" val="36859337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FAF50C72-E925-510C-B5BC-1E3A942A652E}"/>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49E2F298-760E-1FF7-C477-BAED3683DA68}"/>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CECE93C8-9417-F0D5-C301-1C7835AF9962}"/>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6" name="Google Shape;596;p72">
            <a:extLst>
              <a:ext uri="{FF2B5EF4-FFF2-40B4-BE49-F238E27FC236}">
                <a16:creationId xmlns:a16="http://schemas.microsoft.com/office/drawing/2014/main" id="{0E3E2ED0-B5C8-E99E-2D10-A3E3AFD1681F}"/>
              </a:ext>
            </a:extLst>
          </p:cNvPr>
          <p:cNvSpPr txBox="1">
            <a:spLocks noGrp="1"/>
          </p:cNvSpPr>
          <p:nvPr>
            <p:ph type="body" idx="2"/>
          </p:nvPr>
        </p:nvSpPr>
        <p:spPr>
          <a:xfrm>
            <a:off x="408700" y="706335"/>
            <a:ext cx="897977" cy="289173"/>
          </a:xfrm>
          <a:prstGeom prst="rect">
            <a:avLst/>
          </a:prstGeom>
          <a:noFill/>
          <a:ln>
            <a:noFill/>
          </a:ln>
        </p:spPr>
        <p:txBody>
          <a:bodyPr spcFirstLastPara="1" wrap="square" lIns="91426" tIns="91426" rIns="91426" bIns="91426" anchor="t" anchorCtr="0">
            <a:noAutofit/>
          </a:bodyPr>
          <a:lstStyle/>
          <a:p>
            <a:pPr marL="0" indent="0"/>
            <a:r>
              <a:rPr lang="it" sz="4000" dirty="0"/>
              <a:t>2B</a:t>
            </a:r>
            <a:endParaRPr dirty="0"/>
          </a:p>
        </p:txBody>
      </p:sp>
      <p:sp>
        <p:nvSpPr>
          <p:cNvPr id="597" name="Google Shape;597;p72">
            <a:extLst>
              <a:ext uri="{FF2B5EF4-FFF2-40B4-BE49-F238E27FC236}">
                <a16:creationId xmlns:a16="http://schemas.microsoft.com/office/drawing/2014/main" id="{174C71CB-CDBD-7CB5-4B7F-D991C1FC3BCC}"/>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cxnSp>
        <p:nvCxnSpPr>
          <p:cNvPr id="599" name="Google Shape;599;p72">
            <a:extLst>
              <a:ext uri="{FF2B5EF4-FFF2-40B4-BE49-F238E27FC236}">
                <a16:creationId xmlns:a16="http://schemas.microsoft.com/office/drawing/2014/main" id="{155B73E0-F728-5031-4B4E-4615E00EE8B6}"/>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00" name="Google Shape;600;p72">
            <a:extLst>
              <a:ext uri="{FF2B5EF4-FFF2-40B4-BE49-F238E27FC236}">
                <a16:creationId xmlns:a16="http://schemas.microsoft.com/office/drawing/2014/main" id="{6C7CCCA2-ACAC-D341-F42C-BB5D9511B20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23</a:t>
            </a:fld>
            <a:endParaRPr dirty="0"/>
          </a:p>
        </p:txBody>
      </p:sp>
      <p:sp>
        <p:nvSpPr>
          <p:cNvPr id="6" name="Google Shape;460;p68">
            <a:extLst>
              <a:ext uri="{FF2B5EF4-FFF2-40B4-BE49-F238E27FC236}">
                <a16:creationId xmlns:a16="http://schemas.microsoft.com/office/drawing/2014/main" id="{AC8C3743-57F2-45BC-195B-4EC442130586}"/>
              </a:ext>
            </a:extLst>
          </p:cNvPr>
          <p:cNvSpPr txBox="1"/>
          <p:nvPr/>
        </p:nvSpPr>
        <p:spPr>
          <a:xfrm>
            <a:off x="2265384" y="1398417"/>
            <a:ext cx="6426540" cy="1979993"/>
          </a:xfrm>
          <a:prstGeom prst="rect">
            <a:avLst/>
          </a:prstGeom>
          <a:noFill/>
          <a:ln>
            <a:noFill/>
          </a:ln>
        </p:spPr>
        <p:txBody>
          <a:bodyPr spcFirstLastPara="1" wrap="square" lIns="0" tIns="10124" rIns="0" bIns="0" anchor="t" anchorCtr="0">
            <a:spAutoFit/>
          </a:bodyPr>
          <a:lstStyle/>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this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module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explore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personal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growth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through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lens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Inner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IDGs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These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key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qualities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such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mindfulness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collaboration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resilience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help</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us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navigate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complexity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drive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meaningful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change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reflect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on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cultivate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these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abilities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creating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supportive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environment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learning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growth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By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integrating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IDGs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into</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personal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professional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lives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b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b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strengthen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capacity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lead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adapt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contribute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more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sustainable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future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7" name="Google Shape;594;p72">
            <a:extLst>
              <a:ext uri="{FF2B5EF4-FFF2-40B4-BE49-F238E27FC236}">
                <a16:creationId xmlns:a16="http://schemas.microsoft.com/office/drawing/2014/main" id="{9549C83B-727F-951E-C2BC-D8F2A4A4F8FD}"/>
              </a:ext>
            </a:extLst>
          </p:cNvPr>
          <p:cNvSpPr txBox="1">
            <a:spLocks/>
          </p:cNvSpPr>
          <p:nvPr/>
        </p:nvSpPr>
        <p:spPr>
          <a:xfrm>
            <a:off x="2167467" y="571203"/>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Overview</a:t>
            </a:r>
            <a:endParaRPr lang="sv-SE" dirty="0"/>
          </a:p>
        </p:txBody>
      </p:sp>
    </p:spTree>
    <p:extLst>
      <p:ext uri="{BB962C8B-B14F-4D97-AF65-F5344CB8AC3E}">
        <p14:creationId xmlns:p14="http://schemas.microsoft.com/office/powerpoint/2010/main" val="38622712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71EA7427-44A0-133A-EEDD-E38F62BA1BB1}"/>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B0FCFC00-AE92-CC5D-3DD0-883D22DEFE8F}"/>
              </a:ext>
            </a:extLst>
          </p:cNvPr>
          <p:cNvSpPr txBox="1"/>
          <p:nvPr/>
        </p:nvSpPr>
        <p:spPr>
          <a:xfrm>
            <a:off x="2639504" y="1057235"/>
            <a:ext cx="5823861" cy="3087988"/>
          </a:xfrm>
          <a:prstGeom prst="rect">
            <a:avLst/>
          </a:prstGeom>
          <a:noFill/>
          <a:ln>
            <a:noFill/>
          </a:ln>
        </p:spPr>
        <p:txBody>
          <a:bodyPr spcFirstLastPara="1" wrap="square" lIns="0" tIns="10124" rIns="0" bIns="0" anchor="t" anchorCtr="0">
            <a:spAutoFit/>
          </a:bodyPr>
          <a:lstStyle/>
          <a:p>
            <a:pPr marL="285750" indent="-285750" algn="l">
              <a:buFont typeface="Wingdings" pitchFamily="2" charset="2"/>
              <a:buChar char="Ø"/>
            </a:pPr>
            <a:endParaRPr lang="sv-SE" sz="1600" b="1" i="0" u="none" strike="noStrike" dirty="0">
              <a:solidFill>
                <a:srgbClr val="000000"/>
              </a:solidFill>
              <a:effectLst/>
              <a:latin typeface="Calibri" panose="020F0502020204030204" pitchFamily="34" charset="0"/>
              <a:cs typeface="Calibri" panose="020F0502020204030204" pitchFamily="34" charset="0"/>
            </a:endParaRPr>
          </a:p>
          <a:p>
            <a:pPr marL="285750" indent="-285750" algn="l">
              <a:buFont typeface="Wingdings" pitchFamily="2" charset="2"/>
              <a:buChar char="Ø"/>
            </a:pPr>
            <a:endParaRPr lang="sv-SE" sz="1600" b="1" dirty="0">
              <a:latin typeface="Calibri" panose="020F0502020204030204" pitchFamily="34" charset="0"/>
              <a:cs typeface="Calibri" panose="020F0502020204030204" pitchFamily="34" charset="0"/>
            </a:endParaRPr>
          </a:p>
          <a:p>
            <a:pPr marL="285750" indent="-285750" algn="l">
              <a:buFont typeface="Wingdings" pitchFamily="2" charset="2"/>
              <a:buChar char="v"/>
            </a:pPr>
            <a:r>
              <a:rPr lang="sv-SE" sz="1600" b="1" i="0" u="none" strike="noStrike" dirty="0" err="1">
                <a:solidFill>
                  <a:srgbClr val="6D6E71"/>
                </a:solidFill>
                <a:effectLst/>
                <a:latin typeface="Calibri" panose="020F0502020204030204" pitchFamily="34" charset="0"/>
                <a:cs typeface="Calibri" panose="020F0502020204030204" pitchFamily="34" charset="0"/>
              </a:rPr>
              <a:t>Key</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1" i="0" u="none" strike="noStrike" dirty="0" err="1">
                <a:solidFill>
                  <a:srgbClr val="6D6E71"/>
                </a:solidFill>
                <a:effectLst/>
                <a:latin typeface="Calibri" panose="020F0502020204030204" pitchFamily="34" charset="0"/>
                <a:cs typeface="Calibri" panose="020F0502020204030204" pitchFamily="34" charset="0"/>
              </a:rPr>
              <a:t>Skills</a:t>
            </a:r>
            <a:r>
              <a:rPr lang="sv-SE" sz="1600" b="1" i="0" u="none" strike="noStrike" dirty="0">
                <a:solidFill>
                  <a:srgbClr val="6D6E71"/>
                </a:solidFill>
                <a:effectLst/>
                <a:latin typeface="Calibri" panose="020F0502020204030204" pitchFamily="34" charset="0"/>
                <a:cs typeface="Calibri" panose="020F0502020204030204" pitchFamily="34" charset="0"/>
              </a:rPr>
              <a:t> for Change: </a:t>
            </a:r>
            <a:r>
              <a:rPr lang="sv-SE" sz="1600" i="0" u="none" strike="noStrike" dirty="0" err="1">
                <a:solidFill>
                  <a:srgbClr val="6D6E71"/>
                </a:solidFill>
                <a:effectLst/>
                <a:latin typeface="Calibri" panose="020F0502020204030204" pitchFamily="34" charset="0"/>
                <a:cs typeface="Calibri" panose="020F0502020204030204" pitchFamily="34" charset="0"/>
              </a:rPr>
              <a:t>Align</a:t>
            </a:r>
            <a:r>
              <a:rPr lang="sv-SE" sz="1600" i="0" u="none" strike="noStrike" dirty="0">
                <a:solidFill>
                  <a:srgbClr val="6D6E71"/>
                </a:solidFill>
                <a:effectLst/>
                <a:latin typeface="Calibri" panose="020F0502020204030204" pitchFamily="34" charset="0"/>
                <a:cs typeface="Calibri" panose="020F0502020204030204" pitchFamily="34" charset="0"/>
              </a:rPr>
              <a:t> </a:t>
            </a:r>
            <a:r>
              <a:rPr lang="sv-SE" sz="1600" i="0" u="none" strike="noStrike" dirty="0" err="1">
                <a:solidFill>
                  <a:srgbClr val="6D6E71"/>
                </a:solidFill>
                <a:effectLst/>
                <a:latin typeface="Calibri" panose="020F0502020204030204" pitchFamily="34" charset="0"/>
                <a:cs typeface="Calibri" panose="020F0502020204030204" pitchFamily="34" charset="0"/>
              </a:rPr>
              <a:t>with</a:t>
            </a:r>
            <a:r>
              <a:rPr lang="sv-SE" sz="1600" i="0" u="none" strike="noStrike" dirty="0">
                <a:solidFill>
                  <a:srgbClr val="6D6E71"/>
                </a:solidFill>
                <a:effectLst/>
                <a:latin typeface="Calibri" panose="020F0502020204030204" pitchFamily="34" charset="0"/>
                <a:cs typeface="Calibri" panose="020F0502020204030204" pitchFamily="34" charset="0"/>
              </a:rPr>
              <a:t> UN Agenda 2030 and the SDGs.</a:t>
            </a:r>
          </a:p>
          <a:p>
            <a:pPr marL="285750" indent="-285750" algn="l">
              <a:buFont typeface="Wingdings" pitchFamily="2" charset="2"/>
              <a:buChar char="v"/>
            </a:pPr>
            <a:r>
              <a:rPr lang="sv-SE" sz="1600" b="1" i="0" u="none" strike="noStrike" dirty="0">
                <a:solidFill>
                  <a:srgbClr val="6D6E71"/>
                </a:solidFill>
                <a:effectLst/>
                <a:latin typeface="Calibri" panose="020F0502020204030204" pitchFamily="34" charset="0"/>
                <a:cs typeface="Calibri" panose="020F0502020204030204" pitchFamily="34" charset="0"/>
              </a:rPr>
              <a:t>Personal &amp; </a:t>
            </a:r>
            <a:r>
              <a:rPr lang="sv-SE" sz="1600" b="1" i="0" u="none" strike="noStrike" dirty="0" err="1">
                <a:solidFill>
                  <a:srgbClr val="6D6E71"/>
                </a:solidFill>
                <a:effectLst/>
                <a:latin typeface="Calibri" panose="020F0502020204030204" pitchFamily="34" charset="0"/>
                <a:cs typeface="Calibri" panose="020F0502020204030204" pitchFamily="34" charset="0"/>
              </a:rPr>
              <a:t>Collective</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1" i="0" u="none" strike="noStrike" dirty="0" err="1">
                <a:solidFill>
                  <a:srgbClr val="6D6E71"/>
                </a:solidFill>
                <a:effectLst/>
                <a:latin typeface="Calibri" panose="020F0502020204030204" pitchFamily="34" charset="0"/>
                <a:cs typeface="Calibri" panose="020F0502020204030204" pitchFamily="34" charset="0"/>
              </a:rPr>
              <a:t>Growth</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i="0" u="none" strike="noStrike" dirty="0">
                <a:solidFill>
                  <a:srgbClr val="6D6E71"/>
                </a:solidFill>
                <a:effectLst/>
                <a:latin typeface="Calibri" panose="020F0502020204030204" pitchFamily="34" charset="0"/>
                <a:cs typeface="Calibri" panose="020F0502020204030204" pitchFamily="34" charset="0"/>
              </a:rPr>
              <a:t>Supports </a:t>
            </a:r>
            <a:r>
              <a:rPr lang="sv-SE" sz="1600" i="0" u="none" strike="noStrike" dirty="0" err="1">
                <a:solidFill>
                  <a:srgbClr val="6D6E71"/>
                </a:solidFill>
                <a:effectLst/>
                <a:latin typeface="Calibri" panose="020F0502020204030204" pitchFamily="34" charset="0"/>
                <a:cs typeface="Calibri" panose="020F0502020204030204" pitchFamily="34" charset="0"/>
              </a:rPr>
              <a:t>individual</a:t>
            </a:r>
            <a:r>
              <a:rPr lang="sv-SE" sz="1600" i="0" u="none" strike="noStrike" dirty="0">
                <a:solidFill>
                  <a:srgbClr val="6D6E71"/>
                </a:solidFill>
                <a:effectLst/>
                <a:latin typeface="Calibri" panose="020F0502020204030204" pitchFamily="34" charset="0"/>
                <a:cs typeface="Calibri" panose="020F0502020204030204" pitchFamily="34" charset="0"/>
              </a:rPr>
              <a:t> and </a:t>
            </a:r>
            <a:r>
              <a:rPr lang="sv-SE" sz="1600" i="0" u="none" strike="noStrike" dirty="0" err="1">
                <a:solidFill>
                  <a:srgbClr val="6D6E71"/>
                </a:solidFill>
                <a:effectLst/>
                <a:latin typeface="Calibri" panose="020F0502020204030204" pitchFamily="34" charset="0"/>
                <a:cs typeface="Calibri" panose="020F0502020204030204" pitchFamily="34" charset="0"/>
              </a:rPr>
              <a:t>organizational</a:t>
            </a:r>
            <a:r>
              <a:rPr lang="sv-SE" sz="1600" i="0" u="none" strike="noStrike" dirty="0">
                <a:solidFill>
                  <a:srgbClr val="6D6E71"/>
                </a:solidFill>
                <a:effectLst/>
                <a:latin typeface="Calibri" panose="020F0502020204030204" pitchFamily="34" charset="0"/>
                <a:cs typeface="Calibri" panose="020F0502020204030204" pitchFamily="34" charset="0"/>
              </a:rPr>
              <a:t> </a:t>
            </a:r>
            <a:r>
              <a:rPr lang="sv-SE" sz="1600" i="0" u="none" strike="noStrike" dirty="0" err="1">
                <a:solidFill>
                  <a:srgbClr val="6D6E71"/>
                </a:solidFill>
                <a:effectLst/>
                <a:latin typeface="Calibri" panose="020F0502020204030204" pitchFamily="34" charset="0"/>
                <a:cs typeface="Calibri" panose="020F0502020204030204" pitchFamily="34" charset="0"/>
              </a:rPr>
              <a:t>development</a:t>
            </a:r>
            <a:r>
              <a:rPr lang="sv-SE" sz="1600" i="0" u="none" strike="noStrike" dirty="0">
                <a:solidFill>
                  <a:srgbClr val="6D6E71"/>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i="0" u="none" strike="noStrike" dirty="0" err="1">
                <a:solidFill>
                  <a:srgbClr val="6D6E71"/>
                </a:solidFill>
                <a:effectLst/>
                <a:latin typeface="Calibri" panose="020F0502020204030204" pitchFamily="34" charset="0"/>
                <a:cs typeface="Calibri" panose="020F0502020204030204" pitchFamily="34" charset="0"/>
              </a:rPr>
              <a:t>Sustainable</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1" i="0" u="none" strike="noStrike" dirty="0" err="1">
                <a:solidFill>
                  <a:srgbClr val="6D6E71"/>
                </a:solidFill>
                <a:effectLst/>
                <a:latin typeface="Calibri" panose="020F0502020204030204" pitchFamily="34" charset="0"/>
                <a:cs typeface="Calibri" panose="020F0502020204030204" pitchFamily="34" charset="0"/>
              </a:rPr>
              <a:t>Impact</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i="0" u="none" strike="noStrike" dirty="0" err="1">
                <a:solidFill>
                  <a:srgbClr val="6D6E71"/>
                </a:solidFill>
                <a:effectLst/>
                <a:latin typeface="Calibri" panose="020F0502020204030204" pitchFamily="34" charset="0"/>
                <a:cs typeface="Calibri" panose="020F0502020204030204" pitchFamily="34" charset="0"/>
              </a:rPr>
              <a:t>Focuses</a:t>
            </a:r>
            <a:r>
              <a:rPr lang="sv-SE" sz="1600" i="0" u="none" strike="noStrike" dirty="0">
                <a:solidFill>
                  <a:srgbClr val="6D6E71"/>
                </a:solidFill>
                <a:effectLst/>
                <a:latin typeface="Calibri" panose="020F0502020204030204" pitchFamily="34" charset="0"/>
                <a:cs typeface="Calibri" panose="020F0502020204030204" pitchFamily="34" charset="0"/>
              </a:rPr>
              <a:t> on </a:t>
            </a:r>
            <a:r>
              <a:rPr lang="sv-SE" sz="1600" i="0" u="none" strike="noStrike" dirty="0" err="1">
                <a:solidFill>
                  <a:srgbClr val="6D6E71"/>
                </a:solidFill>
                <a:effectLst/>
                <a:latin typeface="Calibri" panose="020F0502020204030204" pitchFamily="34" charset="0"/>
                <a:cs typeface="Calibri" panose="020F0502020204030204" pitchFamily="34" charset="0"/>
              </a:rPr>
              <a:t>essential</a:t>
            </a:r>
            <a:r>
              <a:rPr lang="sv-SE" sz="1600" i="0" u="none" strike="noStrike" dirty="0">
                <a:solidFill>
                  <a:srgbClr val="6D6E71"/>
                </a:solidFill>
                <a:effectLst/>
                <a:latin typeface="Calibri" panose="020F0502020204030204" pitchFamily="34" charset="0"/>
                <a:cs typeface="Calibri" panose="020F0502020204030204" pitchFamily="34" charset="0"/>
              </a:rPr>
              <a:t> </a:t>
            </a:r>
            <a:r>
              <a:rPr lang="sv-SE" sz="1600" i="0" u="none" strike="noStrike" dirty="0" err="1">
                <a:solidFill>
                  <a:srgbClr val="6D6E71"/>
                </a:solidFill>
                <a:effectLst/>
                <a:latin typeface="Calibri" panose="020F0502020204030204" pitchFamily="34" charset="0"/>
                <a:cs typeface="Calibri" panose="020F0502020204030204" pitchFamily="34" charset="0"/>
              </a:rPr>
              <a:t>competencies</a:t>
            </a:r>
            <a:r>
              <a:rPr lang="sv-SE" sz="1600" i="0" u="none" strike="noStrike" dirty="0">
                <a:solidFill>
                  <a:srgbClr val="6D6E71"/>
                </a:solidFill>
                <a:effectLst/>
                <a:latin typeface="Calibri" panose="020F0502020204030204" pitchFamily="34" charset="0"/>
                <a:cs typeface="Calibri" panose="020F0502020204030204" pitchFamily="34" charset="0"/>
              </a:rPr>
              <a:t> for </a:t>
            </a:r>
            <a:r>
              <a:rPr lang="sv-SE" sz="1600" i="0" u="none" strike="noStrike" dirty="0" err="1">
                <a:solidFill>
                  <a:srgbClr val="6D6E71"/>
                </a:solidFill>
                <a:effectLst/>
                <a:latin typeface="Calibri" panose="020F0502020204030204" pitchFamily="34" charset="0"/>
                <a:cs typeface="Calibri" panose="020F0502020204030204" pitchFamily="34" charset="0"/>
              </a:rPr>
              <a:t>resilience</a:t>
            </a:r>
            <a:r>
              <a:rPr lang="sv-SE" sz="1600" i="0" u="none" strike="noStrike" dirty="0">
                <a:solidFill>
                  <a:srgbClr val="6D6E71"/>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i="0" u="none" strike="noStrike" dirty="0">
                <a:solidFill>
                  <a:srgbClr val="6D6E71"/>
                </a:solidFill>
                <a:effectLst/>
                <a:latin typeface="Calibri" panose="020F0502020204030204" pitchFamily="34" charset="0"/>
                <a:cs typeface="Calibri" panose="020F0502020204030204" pitchFamily="34" charset="0"/>
              </a:rPr>
              <a:t>Research-Driven: </a:t>
            </a:r>
            <a:r>
              <a:rPr lang="sv-SE" sz="1600" i="0" u="none" strike="noStrike" dirty="0" err="1">
                <a:solidFill>
                  <a:srgbClr val="6D6E71"/>
                </a:solidFill>
                <a:effectLst/>
                <a:latin typeface="Calibri" panose="020F0502020204030204" pitchFamily="34" charset="0"/>
                <a:cs typeface="Calibri" panose="020F0502020204030204" pitchFamily="34" charset="0"/>
              </a:rPr>
              <a:t>Shaped</a:t>
            </a:r>
            <a:r>
              <a:rPr lang="sv-SE" sz="1600" i="0" u="none" strike="noStrike" dirty="0">
                <a:solidFill>
                  <a:srgbClr val="6D6E71"/>
                </a:solidFill>
                <a:effectLst/>
                <a:latin typeface="Calibri" panose="020F0502020204030204" pitchFamily="34" charset="0"/>
                <a:cs typeface="Calibri" panose="020F0502020204030204" pitchFamily="34" charset="0"/>
              </a:rPr>
              <a:t> by experts </a:t>
            </a:r>
            <a:r>
              <a:rPr lang="sv-SE" sz="1600" i="0" u="none" strike="noStrike" dirty="0" err="1">
                <a:solidFill>
                  <a:srgbClr val="6D6E71"/>
                </a:solidFill>
                <a:effectLst/>
                <a:latin typeface="Calibri" panose="020F0502020204030204" pitchFamily="34" charset="0"/>
                <a:cs typeface="Calibri" panose="020F0502020204030204" pitchFamily="34" charset="0"/>
              </a:rPr>
              <a:t>through</a:t>
            </a:r>
            <a:r>
              <a:rPr lang="sv-SE" sz="1600" i="0" u="none" strike="noStrike" dirty="0">
                <a:solidFill>
                  <a:srgbClr val="6D6E71"/>
                </a:solidFill>
                <a:effectLst/>
                <a:latin typeface="Calibri" panose="020F0502020204030204" pitchFamily="34" charset="0"/>
                <a:cs typeface="Calibri" panose="020F0502020204030204" pitchFamily="34" charset="0"/>
              </a:rPr>
              <a:t> </a:t>
            </a:r>
            <a:r>
              <a:rPr lang="sv-SE" sz="1600" i="0" u="none" strike="noStrike" dirty="0" err="1">
                <a:solidFill>
                  <a:srgbClr val="6D6E71"/>
                </a:solidFill>
                <a:effectLst/>
                <a:latin typeface="Calibri" panose="020F0502020204030204" pitchFamily="34" charset="0"/>
                <a:cs typeface="Calibri" panose="020F0502020204030204" pitchFamily="34" charset="0"/>
              </a:rPr>
              <a:t>surveys</a:t>
            </a:r>
            <a:r>
              <a:rPr lang="sv-SE" sz="1600" i="0" u="none" strike="noStrike" dirty="0">
                <a:solidFill>
                  <a:srgbClr val="6D6E71"/>
                </a:solidFill>
                <a:effectLst/>
                <a:latin typeface="Calibri" panose="020F0502020204030204" pitchFamily="34" charset="0"/>
                <a:cs typeface="Calibri" panose="020F0502020204030204" pitchFamily="34" charset="0"/>
              </a:rPr>
              <a:t> and </a:t>
            </a:r>
            <a:r>
              <a:rPr lang="sv-SE" sz="1600" i="0" u="none" strike="noStrike" dirty="0" err="1">
                <a:solidFill>
                  <a:srgbClr val="6D6E71"/>
                </a:solidFill>
                <a:effectLst/>
                <a:latin typeface="Calibri" panose="020F0502020204030204" pitchFamily="34" charset="0"/>
                <a:cs typeface="Calibri" panose="020F0502020204030204" pitchFamily="34" charset="0"/>
              </a:rPr>
              <a:t>discussions</a:t>
            </a:r>
            <a:r>
              <a:rPr lang="sv-SE" sz="1600" i="0" u="none" strike="noStrike" dirty="0">
                <a:solidFill>
                  <a:srgbClr val="6D6E71"/>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i="0" u="none" strike="noStrike" dirty="0" err="1">
                <a:solidFill>
                  <a:srgbClr val="6D6E71"/>
                </a:solidFill>
                <a:effectLst/>
                <a:latin typeface="Calibri" panose="020F0502020204030204" pitchFamily="34" charset="0"/>
                <a:cs typeface="Calibri" panose="020F0502020204030204" pitchFamily="34" charset="0"/>
              </a:rPr>
              <a:t>Evolving</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1" i="0" u="none" strike="noStrike" dirty="0" err="1">
                <a:solidFill>
                  <a:srgbClr val="6D6E71"/>
                </a:solidFill>
                <a:effectLst/>
                <a:latin typeface="Calibri" panose="020F0502020204030204" pitchFamily="34" charset="0"/>
                <a:cs typeface="Calibri" panose="020F0502020204030204" pitchFamily="34" charset="0"/>
              </a:rPr>
              <a:t>Framework</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i="0" u="none" strike="noStrike" dirty="0" err="1">
                <a:solidFill>
                  <a:srgbClr val="6D6E71"/>
                </a:solidFill>
                <a:effectLst/>
                <a:latin typeface="Calibri" panose="020F0502020204030204" pitchFamily="34" charset="0"/>
                <a:cs typeface="Calibri" panose="020F0502020204030204" pitchFamily="34" charset="0"/>
              </a:rPr>
              <a:t>Continually</a:t>
            </a:r>
            <a:r>
              <a:rPr lang="sv-SE" sz="1600" i="0" u="none" strike="noStrike" dirty="0">
                <a:solidFill>
                  <a:srgbClr val="6D6E71"/>
                </a:solidFill>
                <a:effectLst/>
                <a:latin typeface="Calibri" panose="020F0502020204030204" pitchFamily="34" charset="0"/>
                <a:cs typeface="Calibri" panose="020F0502020204030204" pitchFamily="34" charset="0"/>
              </a:rPr>
              <a:t> </a:t>
            </a:r>
            <a:r>
              <a:rPr lang="sv-SE" sz="1600" i="0" u="none" strike="noStrike" dirty="0" err="1">
                <a:solidFill>
                  <a:srgbClr val="6D6E71"/>
                </a:solidFill>
                <a:effectLst/>
                <a:latin typeface="Calibri" panose="020F0502020204030204" pitchFamily="34" charset="0"/>
                <a:cs typeface="Calibri" panose="020F0502020204030204" pitchFamily="34" charset="0"/>
              </a:rPr>
              <a:t>refined</a:t>
            </a:r>
            <a:r>
              <a:rPr lang="sv-SE" sz="1600" i="0" u="none" strike="noStrike" dirty="0">
                <a:solidFill>
                  <a:srgbClr val="6D6E71"/>
                </a:solidFill>
                <a:effectLst/>
                <a:latin typeface="Calibri" panose="020F0502020204030204" pitchFamily="34" charset="0"/>
                <a:cs typeface="Calibri" panose="020F0502020204030204" pitchFamily="34" charset="0"/>
              </a:rPr>
              <a:t> to </a:t>
            </a:r>
            <a:r>
              <a:rPr lang="sv-SE" sz="1600" i="0" u="none" strike="noStrike" dirty="0" err="1">
                <a:solidFill>
                  <a:srgbClr val="6D6E71"/>
                </a:solidFill>
                <a:effectLst/>
                <a:latin typeface="Calibri" panose="020F0502020204030204" pitchFamily="34" charset="0"/>
                <a:cs typeface="Calibri" panose="020F0502020204030204" pitchFamily="34" charset="0"/>
              </a:rPr>
              <a:t>meet</a:t>
            </a:r>
            <a:r>
              <a:rPr lang="sv-SE" sz="1600" i="0" u="none" strike="noStrike" dirty="0">
                <a:solidFill>
                  <a:srgbClr val="6D6E71"/>
                </a:solidFill>
                <a:effectLst/>
                <a:latin typeface="Calibri" panose="020F0502020204030204" pitchFamily="34" charset="0"/>
                <a:cs typeface="Calibri" panose="020F0502020204030204" pitchFamily="34" charset="0"/>
              </a:rPr>
              <a:t> global </a:t>
            </a:r>
            <a:r>
              <a:rPr lang="sv-SE" sz="1600" i="0" u="none" strike="noStrike" dirty="0" err="1">
                <a:solidFill>
                  <a:srgbClr val="6D6E71"/>
                </a:solidFill>
                <a:effectLst/>
                <a:latin typeface="Calibri" panose="020F0502020204030204" pitchFamily="34" charset="0"/>
                <a:cs typeface="Calibri" panose="020F0502020204030204" pitchFamily="34" charset="0"/>
              </a:rPr>
              <a:t>challenges</a:t>
            </a:r>
            <a:r>
              <a:rPr lang="sv-SE" sz="1600" i="0" u="none" strike="noStrike" dirty="0">
                <a:solidFill>
                  <a:srgbClr val="6D6E71"/>
                </a:solidFill>
                <a:effectLst/>
                <a:latin typeface="Calibri" panose="020F0502020204030204" pitchFamily="34" charset="0"/>
                <a:cs typeface="Calibri" panose="020F0502020204030204" pitchFamily="34" charset="0"/>
              </a:rPr>
              <a:t>.</a:t>
            </a:r>
          </a:p>
          <a:p>
            <a:pPr marL="190498" indent="-190498">
              <a:lnSpc>
                <a:spcPct val="150000"/>
              </a:lnSpc>
              <a:buClr>
                <a:srgbClr val="97C679"/>
              </a:buClr>
              <a:buSzPts val="1400"/>
              <a:buFont typeface="Arial"/>
              <a:buChar char="•"/>
            </a:pPr>
            <a:endParaRPr lang="en-GB" sz="1600" dirty="0">
              <a:solidFill>
                <a:srgbClr val="6D6E71"/>
              </a:solidFill>
              <a:latin typeface="Calibri"/>
              <a:ea typeface="Calibri"/>
              <a:cs typeface="Calibri"/>
              <a:sym typeface="Calibri"/>
            </a:endParaRPr>
          </a:p>
        </p:txBody>
      </p:sp>
      <p:sp>
        <p:nvSpPr>
          <p:cNvPr id="379" name="Google Shape;379;p64">
            <a:extLst>
              <a:ext uri="{FF2B5EF4-FFF2-40B4-BE49-F238E27FC236}">
                <a16:creationId xmlns:a16="http://schemas.microsoft.com/office/drawing/2014/main" id="{3D7F8CE1-7893-6D3E-B869-917795CAE7FA}"/>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lang="en-GB" sz="1051" dirty="0"/>
          </a:p>
        </p:txBody>
      </p:sp>
      <p:pic>
        <p:nvPicPr>
          <p:cNvPr id="382" name="Google Shape;382;p64">
            <a:extLst>
              <a:ext uri="{FF2B5EF4-FFF2-40B4-BE49-F238E27FC236}">
                <a16:creationId xmlns:a16="http://schemas.microsoft.com/office/drawing/2014/main" id="{EC904174-DF4A-DADB-9C37-0106FC2101B8}"/>
              </a:ext>
            </a:extLst>
          </p:cNvPr>
          <p:cNvPicPr preferRelativeResize="0"/>
          <p:nvPr/>
        </p:nvPicPr>
        <p:blipFill rotWithShape="1">
          <a:blip r:embed="rId3">
            <a:alphaModFix amt="70000"/>
          </a:blip>
          <a:srcRect/>
          <a:stretch/>
        </p:blipFill>
        <p:spPr>
          <a:xfrm flipH="1">
            <a:off x="6932023" y="3021874"/>
            <a:ext cx="2646038" cy="266960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5B0C3B78-BC22-B20A-024A-3798821A738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24</a:t>
            </a:fld>
            <a:endParaRPr lang="en-GB" dirty="0"/>
          </a:p>
        </p:txBody>
      </p:sp>
      <p:sp>
        <p:nvSpPr>
          <p:cNvPr id="2" name="Google Shape;381;p64">
            <a:extLst>
              <a:ext uri="{FF2B5EF4-FFF2-40B4-BE49-F238E27FC236}">
                <a16:creationId xmlns:a16="http://schemas.microsoft.com/office/drawing/2014/main" id="{61639029-559D-D3F7-CF7A-57ABD54707D7}"/>
              </a:ext>
            </a:extLst>
          </p:cNvPr>
          <p:cNvSpPr txBox="1">
            <a:spLocks/>
          </p:cNvSpPr>
          <p:nvPr/>
        </p:nvSpPr>
        <p:spPr>
          <a:xfrm>
            <a:off x="2545593" y="697734"/>
            <a:ext cx="3273465" cy="71900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7777"/>
              </a:lnSpc>
            </a:pPr>
            <a:r>
              <a:rPr lang="sv-SE" dirty="0" err="1"/>
              <a:t>Background</a:t>
            </a:r>
            <a:endParaRPr lang="sv-SE" dirty="0"/>
          </a:p>
        </p:txBody>
      </p:sp>
      <p:sp>
        <p:nvSpPr>
          <p:cNvPr id="3" name="Google Shape;456;p68">
            <a:extLst>
              <a:ext uri="{FF2B5EF4-FFF2-40B4-BE49-F238E27FC236}">
                <a16:creationId xmlns:a16="http://schemas.microsoft.com/office/drawing/2014/main" id="{E15CDAD9-65DD-AFC8-CAF9-307C6F3642DA}"/>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Inner </a:t>
            </a:r>
            <a:r>
              <a:rPr lang="sv-SE" sz="2400" dirty="0" err="1">
                <a:solidFill>
                  <a:schemeClr val="lt1"/>
                </a:solidFill>
                <a:latin typeface="Calibri" panose="020F0502020204030204" pitchFamily="34" charset="0"/>
                <a:cs typeface="Calibri" panose="020F0502020204030204" pitchFamily="34" charset="0"/>
                <a:sym typeface="Calibri"/>
              </a:rPr>
              <a:t>Development</a:t>
            </a:r>
            <a:r>
              <a:rPr lang="sv-SE" sz="2400" dirty="0">
                <a:solidFill>
                  <a:schemeClr val="lt1"/>
                </a:solidFill>
                <a:latin typeface="Calibri" panose="020F0502020204030204" pitchFamily="34" charset="0"/>
                <a:cs typeface="Calibri" panose="020F0502020204030204" pitchFamily="34" charset="0"/>
                <a:sym typeface="Calibri"/>
              </a:rPr>
              <a:t> </a:t>
            </a:r>
            <a:r>
              <a:rPr lang="sv-SE" sz="2400" dirty="0" err="1">
                <a:solidFill>
                  <a:schemeClr val="lt1"/>
                </a:solidFill>
                <a:latin typeface="Calibri" panose="020F0502020204030204" pitchFamily="34" charset="0"/>
                <a:cs typeface="Calibri" panose="020F0502020204030204" pitchFamily="34" charset="0"/>
                <a:sym typeface="Calibri"/>
              </a:rPr>
              <a:t>Goals</a:t>
            </a:r>
            <a:endParaRPr lang="sv-SE" sz="2400" dirty="0">
              <a:latin typeface="Calibri" panose="020F0502020204030204" pitchFamily="34" charset="0"/>
              <a:cs typeface="Calibri" panose="020F0502020204030204" pitchFamily="34" charset="0"/>
            </a:endParaRPr>
          </a:p>
        </p:txBody>
      </p:sp>
      <p:cxnSp>
        <p:nvCxnSpPr>
          <p:cNvPr id="4" name="Google Shape;458;p68">
            <a:extLst>
              <a:ext uri="{FF2B5EF4-FFF2-40B4-BE49-F238E27FC236}">
                <a16:creationId xmlns:a16="http://schemas.microsoft.com/office/drawing/2014/main" id="{0B1AEAD1-9739-3F94-9565-C669A2259302}"/>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5" name="Google Shape;457;p68">
            <a:extLst>
              <a:ext uri="{FF2B5EF4-FFF2-40B4-BE49-F238E27FC236}">
                <a16:creationId xmlns:a16="http://schemas.microsoft.com/office/drawing/2014/main" id="{38F988CC-E656-2D1C-ABEF-49FF3020AC74}"/>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2B</a:t>
            </a:r>
            <a:endParaRPr lang="sv-SE" dirty="0">
              <a:solidFill>
                <a:schemeClr val="bg1"/>
              </a:solidFill>
            </a:endParaRPr>
          </a:p>
        </p:txBody>
      </p:sp>
    </p:spTree>
    <p:extLst>
      <p:ext uri="{BB962C8B-B14F-4D97-AF65-F5344CB8AC3E}">
        <p14:creationId xmlns:p14="http://schemas.microsoft.com/office/powerpoint/2010/main" val="1561919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F523D-A80F-53BC-D419-50F5C1FEBF06}"/>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456F5AD1-E770-F15D-CFB4-6608062B588B}"/>
              </a:ext>
            </a:extLst>
          </p:cNvPr>
          <p:cNvSpPr>
            <a:spLocks noGrp="1"/>
          </p:cNvSpPr>
          <p:nvPr>
            <p:ph type="body" idx="1"/>
          </p:nvPr>
        </p:nvSpPr>
        <p:spPr>
          <a:xfrm>
            <a:off x="544390" y="1516694"/>
            <a:ext cx="3964773" cy="2887439"/>
          </a:xfrm>
        </p:spPr>
        <p:txBody>
          <a:bodyPr>
            <a:normAutofit/>
          </a:bodyPr>
          <a:lstStyle/>
          <a:p>
            <a:endParaRPr lang="sv-SE" sz="1600" b="1" i="0" u="none" strike="noStrike" dirty="0">
              <a:solidFill>
                <a:srgbClr val="000000"/>
              </a:solidFill>
              <a:effectLst/>
              <a:latin typeface="Calibri" panose="020F0502020204030204" pitchFamily="34" charset="0"/>
              <a:cs typeface="Calibri" panose="020F0502020204030204" pitchFamily="34" charset="0"/>
            </a:endParaRPr>
          </a:p>
          <a:p>
            <a:pPr marL="571502" indent="-342900">
              <a:buFont typeface="Wingdings" pitchFamily="2" charset="2"/>
              <a:buChar char="Ø"/>
            </a:pPr>
            <a:endParaRPr lang="sv-SE" dirty="0"/>
          </a:p>
        </p:txBody>
      </p:sp>
      <p:sp>
        <p:nvSpPr>
          <p:cNvPr id="3" name="Platshållare för text 2">
            <a:extLst>
              <a:ext uri="{FF2B5EF4-FFF2-40B4-BE49-F238E27FC236}">
                <a16:creationId xmlns:a16="http://schemas.microsoft.com/office/drawing/2014/main" id="{D318682F-79CA-BB5D-573B-4B7A23F04D7E}"/>
              </a:ext>
            </a:extLst>
          </p:cNvPr>
          <p:cNvSpPr>
            <a:spLocks noGrp="1"/>
          </p:cNvSpPr>
          <p:nvPr>
            <p:ph type="body" idx="2"/>
          </p:nvPr>
        </p:nvSpPr>
        <p:spPr/>
        <p:txBody>
          <a:bodyPr/>
          <a:lstStyle/>
          <a:p>
            <a:r>
              <a:rPr lang="sv-SE" dirty="0" err="1"/>
              <a:t>Essential</a:t>
            </a:r>
            <a:r>
              <a:rPr lang="sv-SE" dirty="0"/>
              <a:t> </a:t>
            </a:r>
            <a:r>
              <a:rPr lang="sv-SE" dirty="0" err="1"/>
              <a:t>Skills</a:t>
            </a:r>
            <a:r>
              <a:rPr lang="sv-SE" dirty="0"/>
              <a:t> &amp; </a:t>
            </a:r>
            <a:r>
              <a:rPr lang="sv-SE" dirty="0" err="1"/>
              <a:t>Qualities</a:t>
            </a:r>
            <a:endParaRPr lang="sv-SE" dirty="0"/>
          </a:p>
        </p:txBody>
      </p:sp>
      <p:pic>
        <p:nvPicPr>
          <p:cNvPr id="2052" name="Picture 4">
            <a:extLst>
              <a:ext uri="{FF2B5EF4-FFF2-40B4-BE49-F238E27FC236}">
                <a16:creationId xmlns:a16="http://schemas.microsoft.com/office/drawing/2014/main" id="{221E0787-D5AA-3F09-2F25-1CCF16E642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970" y="1135776"/>
            <a:ext cx="6019870" cy="3492519"/>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460;p68">
            <a:extLst>
              <a:ext uri="{FF2B5EF4-FFF2-40B4-BE49-F238E27FC236}">
                <a16:creationId xmlns:a16="http://schemas.microsoft.com/office/drawing/2014/main" id="{E5103075-62E6-4AEA-1A5A-29834D33973D}"/>
              </a:ext>
            </a:extLst>
          </p:cNvPr>
          <p:cNvSpPr txBox="1"/>
          <p:nvPr/>
        </p:nvSpPr>
        <p:spPr>
          <a:xfrm>
            <a:off x="869173" y="4491363"/>
            <a:ext cx="6426540" cy="148722"/>
          </a:xfrm>
          <a:prstGeom prst="rect">
            <a:avLst/>
          </a:prstGeom>
          <a:noFill/>
          <a:ln>
            <a:noFill/>
          </a:ln>
        </p:spPr>
        <p:txBody>
          <a:bodyPr spcFirstLastPara="1" wrap="square" lIns="0" tIns="10124" rIns="0" bIns="0" anchor="t" anchorCtr="0">
            <a:spAutoFit/>
          </a:bodyPr>
          <a:lstStyle/>
          <a:p>
            <a:pPr algn="l"/>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Source: </a:t>
            </a:r>
            <a:r>
              <a:rPr lang="sv-SE" sz="900" b="0" i="0" u="sng" strike="noStrike" dirty="0">
                <a:solidFill>
                  <a:srgbClr val="1155CC"/>
                </a:solidFill>
                <a:effectLst/>
                <a:latin typeface="Calibri" panose="020F0502020204030204" pitchFamily="34" charset="0"/>
                <a:cs typeface="Calibri" panose="020F0502020204030204" pitchFamily="34" charset="0"/>
                <a:hlinkClick r:id="rId3"/>
              </a:rPr>
              <a:t>https://innerdevelopmentgoals.org</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7766799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0A1196F-C8B6-331F-D5C3-3612CC633410}"/>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20D7CEC2-EEFE-92A0-BC10-873CB2BE075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3E23A3A2-53CC-C3E3-BF26-4EF6AA52751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1BE94DA6-969C-D45E-16F0-1B1F51B1C0E5}"/>
              </a:ext>
            </a:extLst>
          </p:cNvPr>
          <p:cNvSpPr txBox="1">
            <a:spLocks noGrp="1"/>
          </p:cNvSpPr>
          <p:nvPr>
            <p:ph type="body" idx="1"/>
          </p:nvPr>
        </p:nvSpPr>
        <p:spPr>
          <a:xfrm>
            <a:off x="489067" y="1353495"/>
            <a:ext cx="7571721" cy="3208084"/>
          </a:xfrm>
          <a:prstGeom prst="rect">
            <a:avLst/>
          </a:prstGeom>
          <a:noFill/>
          <a:ln>
            <a:noFill/>
          </a:ln>
        </p:spPr>
        <p:txBody>
          <a:bodyPr spcFirstLastPara="1" wrap="square" lIns="91426" tIns="91426" rIns="91426" bIns="91426" anchor="t" anchorCtr="0">
            <a:noAutofit/>
          </a:bodyPr>
          <a:lstStyle/>
          <a:p>
            <a:pPr marL="285750" indent="-285750">
              <a:lnSpc>
                <a:spcPct val="100000"/>
              </a:lnSpc>
              <a:buFont typeface="Wingdings" pitchFamily="2" charset="2"/>
              <a:buChar char="Ø"/>
            </a:pPr>
            <a:r>
              <a:rPr lang="en-GB" sz="1600" dirty="0"/>
              <a:t>Read the theoretical background until you grasp the general concept of the IDGs</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What are the IDGs? (Short clip): </a:t>
            </a:r>
            <a:r>
              <a:rPr lang="en-GB" sz="1600" dirty="0">
                <a:hlinkClick r:id="rId3"/>
              </a:rPr>
              <a:t>https://www.youtube.com/watch?v=xsB5ci-rgGg</a:t>
            </a:r>
            <a:endParaRPr lang="en-GB" sz="1600" dirty="0"/>
          </a:p>
          <a:p>
            <a:pPr marL="285750" indent="-285750">
              <a:lnSpc>
                <a:spcPct val="100000"/>
              </a:lnSpc>
              <a:buFont typeface="Wingdings" pitchFamily="2" charset="2"/>
              <a:buChar char="Ø"/>
            </a:pPr>
            <a:endParaRPr lang="en-GB"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Process </a:t>
            </a:r>
            <a:r>
              <a:rPr lang="sv-SE" sz="1600" dirty="0">
                <a:solidFill>
                  <a:schemeClr val="tx2">
                    <a:lumMod val="50000"/>
                  </a:schemeClr>
                </a:solidFill>
                <a:latin typeface="Calibri" panose="020F0502020204030204" pitchFamily="34" charset="0"/>
                <a:cs typeface="Calibri" panose="020F0502020204030204" pitchFamily="34" charset="0"/>
              </a:rPr>
              <a:t>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uidelines:</a:t>
            </a:r>
            <a:r>
              <a:rPr lang="sv-SE" sz="1600" dirty="0">
                <a:solidFill>
                  <a:srgbClr val="000000"/>
                </a:solidFill>
                <a:latin typeface="Calibri" panose="020F0502020204030204" pitchFamily="34" charset="0"/>
                <a:cs typeface="Calibri" panose="020F0502020204030204" pitchFamily="34" charset="0"/>
              </a:rPr>
              <a:t> </a:t>
            </a:r>
            <a:r>
              <a:rPr lang="sv-SE" sz="1600" b="0" i="0" u="sng" strike="noStrike" dirty="0">
                <a:solidFill>
                  <a:srgbClr val="1155CC"/>
                </a:solidFill>
                <a:effectLst/>
                <a:latin typeface="Calibri" panose="020F0502020204030204" pitchFamily="34" charset="0"/>
                <a:cs typeface="Calibri" panose="020F0502020204030204" pitchFamily="34" charset="0"/>
                <a:hlinkClick r:id="rId4"/>
              </a:rPr>
              <a:t>https://drive.google.com/file/d/1nM6eyTc_cr9_kLJAWYrkHTShlhgU9fXD/edit</a:t>
            </a:r>
            <a:endParaRPr lang="sv-SE" sz="1600" u="sng" dirty="0">
              <a:solidFill>
                <a:srgbClr val="1155CC"/>
              </a:solidFill>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endParaRPr lang="sv-SE" sz="1600" b="0" i="0" u="sng" strike="noStrike" dirty="0">
              <a:solidFill>
                <a:srgbClr val="1155CC"/>
              </a:solidFill>
              <a:effectLst/>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Overarching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Process (Short version): </a:t>
            </a:r>
            <a:r>
              <a:rPr lang="sv-SE" sz="1600" b="0" i="0" u="sng" strike="noStrike" dirty="0">
                <a:solidFill>
                  <a:srgbClr val="1155CC"/>
                </a:solidFill>
                <a:effectLst/>
                <a:latin typeface="Calibri" panose="020F0502020204030204" pitchFamily="34" charset="0"/>
                <a:cs typeface="Calibri" panose="020F0502020204030204" pitchFamily="34" charset="0"/>
                <a:hlinkClick r:id="rId5"/>
              </a:rPr>
              <a:t>https://innerdevelopmentgoals.org/framework/</a:t>
            </a:r>
            <a:endParaRPr lang="sv-SE" sz="1600" dirty="0">
              <a:solidFill>
                <a:srgbClr val="000000"/>
              </a:solidFill>
              <a:latin typeface="Calibri" panose="020F0502020204030204" pitchFamily="34" charset="0"/>
              <a:cs typeface="Calibri" panose="020F0502020204030204" pitchFamily="34" charset="0"/>
            </a:endParaRPr>
          </a:p>
          <a:p>
            <a:br>
              <a:rPr lang="sv-SE" sz="1600" dirty="0">
                <a:latin typeface="Calibri" panose="020F0502020204030204" pitchFamily="34" charset="0"/>
                <a:cs typeface="Calibri" panose="020F0502020204030204" pitchFamily="34" charset="0"/>
              </a:rPr>
            </a:br>
            <a:br>
              <a:rPr lang="sv-SE" sz="1600" dirty="0">
                <a:latin typeface="Calibri" panose="020F0502020204030204" pitchFamily="34" charset="0"/>
                <a:cs typeface="Calibri" panose="020F0502020204030204" pitchFamily="34" charset="0"/>
              </a:rPr>
            </a:br>
            <a:endParaRPr lang="en-GB" sz="1600" dirty="0">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endParaRPr lang="en-GB" sz="1401" dirty="0"/>
          </a:p>
        </p:txBody>
      </p:sp>
      <p:sp>
        <p:nvSpPr>
          <p:cNvPr id="675" name="Google Shape;675;p17">
            <a:extLst>
              <a:ext uri="{FF2B5EF4-FFF2-40B4-BE49-F238E27FC236}">
                <a16:creationId xmlns:a16="http://schemas.microsoft.com/office/drawing/2014/main" id="{1E6A0821-3B40-5C2E-4895-18DB4AF4061E}"/>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Read, Reflect &amp; Discuss</a:t>
            </a:r>
          </a:p>
        </p:txBody>
      </p:sp>
      <p:sp>
        <p:nvSpPr>
          <p:cNvPr id="677" name="Google Shape;677;p17">
            <a:extLst>
              <a:ext uri="{FF2B5EF4-FFF2-40B4-BE49-F238E27FC236}">
                <a16:creationId xmlns:a16="http://schemas.microsoft.com/office/drawing/2014/main" id="{8B35C960-3973-4626-C562-95436BDBBC35}"/>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E404E706-9D0C-D079-8FEA-B7B20C9314D6}"/>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2D503D8D-75ED-76E9-3FDA-CDC15E269581}"/>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AA5A68E-893C-E266-2C72-0AC879A35D6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A400C1B2-11AD-BB4D-94BF-0E7A2CA8CB5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3DFA1B76-A3E2-B56E-27C8-9E7C795F47E9}"/>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9DB8051D-7427-2045-4AF7-1F3FBD18CA5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9C83475-6DDC-6853-1741-42718B7AC8B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A12A3FB-2DF4-8E30-2A59-E68A0B39F751}"/>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3C0C615-1A09-9478-C447-13B26842001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D47242B5-5010-926B-E461-810BCC0B064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FB088CA-FA69-0B19-94C4-FDCB982D004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78C3CF51-6132-9544-73A3-ACDFF937C441}"/>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B88EF25-801D-0FC5-7150-941D37DABFD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7D630EA4-A6EC-2EF8-21CB-9B2670AC9275}"/>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6E4B0610-9513-F156-87EC-15B8398AFC6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D7FF30E3-891B-51D0-73FC-B6ECF9E00807}"/>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pic>
        <p:nvPicPr>
          <p:cNvPr id="2" name="Google Shape;382;p64">
            <a:extLst>
              <a:ext uri="{FF2B5EF4-FFF2-40B4-BE49-F238E27FC236}">
                <a16:creationId xmlns:a16="http://schemas.microsoft.com/office/drawing/2014/main" id="{EEAF626B-18B1-651F-7FFD-1A9DD23DA2BE}"/>
              </a:ext>
            </a:extLst>
          </p:cNvPr>
          <p:cNvPicPr preferRelativeResize="0"/>
          <p:nvPr/>
        </p:nvPicPr>
        <p:blipFill rotWithShape="1">
          <a:blip r:embed="rId6">
            <a:alphaModFix amt="70000"/>
          </a:blip>
          <a:srcRect/>
          <a:stretch/>
        </p:blipFill>
        <p:spPr>
          <a:xfrm flipH="1">
            <a:off x="6932023" y="3021874"/>
            <a:ext cx="2646038" cy="266960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899;p81">
            <a:extLst>
              <a:ext uri="{FF2B5EF4-FFF2-40B4-BE49-F238E27FC236}">
                <a16:creationId xmlns:a16="http://schemas.microsoft.com/office/drawing/2014/main" id="{A349B099-A651-5BCF-B140-51EB8A51E3FD}"/>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E.15</a:t>
            </a:r>
            <a:endParaRPr sz="3000" dirty="0">
              <a:solidFill>
                <a:srgbClr val="FF9934"/>
              </a:solidFill>
            </a:endParaRPr>
          </a:p>
        </p:txBody>
      </p:sp>
    </p:spTree>
    <p:extLst>
      <p:ext uri="{BB962C8B-B14F-4D97-AF65-F5344CB8AC3E}">
        <p14:creationId xmlns:p14="http://schemas.microsoft.com/office/powerpoint/2010/main" val="33126510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2A013C93-516B-DB54-6524-4844FA07C637}"/>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CBDBE15D-7CE9-C7E1-E6A8-EC7FDC05CD1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7E25F691-BE55-E652-1D3B-437AC6DAE232}"/>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D8B11793-5EB5-D48C-D8B5-2A387B9646B1}"/>
              </a:ext>
            </a:extLst>
          </p:cNvPr>
          <p:cNvSpPr txBox="1">
            <a:spLocks noGrp="1"/>
          </p:cNvSpPr>
          <p:nvPr>
            <p:ph type="body" idx="1"/>
          </p:nvPr>
        </p:nvSpPr>
        <p:spPr>
          <a:xfrm>
            <a:off x="489068" y="1353495"/>
            <a:ext cx="8161298" cy="3208084"/>
          </a:xfrm>
          <a:prstGeom prst="rect">
            <a:avLst/>
          </a:prstGeom>
          <a:noFill/>
          <a:ln>
            <a:noFill/>
          </a:ln>
        </p:spPr>
        <p:txBody>
          <a:bodyPr spcFirstLastPara="1" wrap="square" lIns="91426" tIns="91426" rIns="91426" bIns="91426" anchor="t" anchorCtr="0">
            <a:noAutofit/>
          </a:bodyPr>
          <a:lstStyle/>
          <a:p>
            <a:pPr marL="514352" indent="-285750">
              <a:buFont typeface="Wingdings" pitchFamily="2" charset="2"/>
              <a:buChar char="Ø"/>
            </a:pPr>
            <a:r>
              <a:rPr lang="sv-SE" sz="1600" b="1" dirty="0">
                <a:solidFill>
                  <a:schemeClr val="tx2">
                    <a:lumMod val="50000"/>
                  </a:schemeClr>
                </a:solidFill>
              </a:rPr>
              <a:t>Self-Awareness &amp; </a:t>
            </a:r>
            <a:r>
              <a:rPr lang="sv-SE" sz="1600" b="1" dirty="0" err="1">
                <a:solidFill>
                  <a:schemeClr val="tx2">
                    <a:lumMod val="50000"/>
                  </a:schemeClr>
                </a:solidFill>
              </a:rPr>
              <a:t>Growth</a:t>
            </a:r>
            <a:r>
              <a:rPr lang="sv-SE" sz="1600" b="1" dirty="0">
                <a:solidFill>
                  <a:schemeClr val="tx2">
                    <a:lumMod val="50000"/>
                  </a:schemeClr>
                </a:solidFill>
              </a:rPr>
              <a:t>:</a:t>
            </a:r>
            <a:r>
              <a:rPr lang="sv-SE" sz="1600" dirty="0">
                <a:solidFill>
                  <a:schemeClr val="tx2">
                    <a:lumMod val="50000"/>
                  </a:schemeClr>
                </a:solidFill>
              </a:rPr>
              <a:t> </a:t>
            </a:r>
            <a:r>
              <a:rPr lang="sv-SE" sz="1600" dirty="0" err="1">
                <a:solidFill>
                  <a:schemeClr val="tx2">
                    <a:lumMod val="50000"/>
                  </a:schemeClr>
                </a:solidFill>
              </a:rPr>
              <a:t>How</a:t>
            </a:r>
            <a:r>
              <a:rPr lang="sv-SE" sz="1600" dirty="0">
                <a:solidFill>
                  <a:schemeClr val="tx2">
                    <a:lumMod val="50000"/>
                  </a:schemeClr>
                </a:solidFill>
              </a:rPr>
              <a:t> do my </a:t>
            </a:r>
            <a:r>
              <a:rPr lang="sv-SE" sz="1600" dirty="0" err="1">
                <a:solidFill>
                  <a:schemeClr val="tx2">
                    <a:lumMod val="50000"/>
                  </a:schemeClr>
                </a:solidFill>
              </a:rPr>
              <a:t>current</a:t>
            </a:r>
            <a:r>
              <a:rPr lang="sv-SE" sz="1600" dirty="0">
                <a:solidFill>
                  <a:schemeClr val="tx2">
                    <a:lumMod val="50000"/>
                  </a:schemeClr>
                </a:solidFill>
              </a:rPr>
              <a:t> </a:t>
            </a:r>
            <a:r>
              <a:rPr lang="sv-SE" sz="1600" dirty="0" err="1">
                <a:solidFill>
                  <a:schemeClr val="tx2">
                    <a:lumMod val="50000"/>
                  </a:schemeClr>
                </a:solidFill>
              </a:rPr>
              <a:t>ways</a:t>
            </a:r>
            <a:r>
              <a:rPr lang="sv-SE" sz="1600" dirty="0">
                <a:solidFill>
                  <a:schemeClr val="tx2">
                    <a:lumMod val="50000"/>
                  </a:schemeClr>
                </a:solidFill>
              </a:rPr>
              <a:t> </a:t>
            </a:r>
            <a:r>
              <a:rPr lang="sv-SE" sz="1600" dirty="0" err="1">
                <a:solidFill>
                  <a:schemeClr val="tx2">
                    <a:lumMod val="50000"/>
                  </a:schemeClr>
                </a:solidFill>
              </a:rPr>
              <a:t>of</a:t>
            </a:r>
            <a:r>
              <a:rPr lang="sv-SE" sz="1600" dirty="0">
                <a:solidFill>
                  <a:schemeClr val="tx2">
                    <a:lumMod val="50000"/>
                  </a:schemeClr>
                </a:solidFill>
              </a:rPr>
              <a:t> </a:t>
            </a:r>
            <a:r>
              <a:rPr lang="sv-SE" sz="1600" dirty="0" err="1">
                <a:solidFill>
                  <a:schemeClr val="tx2">
                    <a:lumMod val="50000"/>
                  </a:schemeClr>
                </a:solidFill>
              </a:rPr>
              <a:t>thinking</a:t>
            </a:r>
            <a:r>
              <a:rPr lang="sv-SE" sz="1600" dirty="0">
                <a:solidFill>
                  <a:schemeClr val="tx2">
                    <a:lumMod val="50000"/>
                  </a:schemeClr>
                </a:solidFill>
              </a:rPr>
              <a:t> and </a:t>
            </a:r>
            <a:r>
              <a:rPr lang="sv-SE" sz="1600" dirty="0" err="1">
                <a:solidFill>
                  <a:schemeClr val="tx2">
                    <a:lumMod val="50000"/>
                  </a:schemeClr>
                </a:solidFill>
              </a:rPr>
              <a:t>acting</a:t>
            </a:r>
            <a:r>
              <a:rPr lang="sv-SE" sz="1600" dirty="0">
                <a:solidFill>
                  <a:schemeClr val="tx2">
                    <a:lumMod val="50000"/>
                  </a:schemeClr>
                </a:solidFill>
              </a:rPr>
              <a:t> </a:t>
            </a:r>
            <a:r>
              <a:rPr lang="sv-SE" sz="1600" dirty="0" err="1">
                <a:solidFill>
                  <a:schemeClr val="tx2">
                    <a:lumMod val="50000"/>
                  </a:schemeClr>
                </a:solidFill>
              </a:rPr>
              <a:t>align</a:t>
            </a:r>
            <a:r>
              <a:rPr lang="sv-SE" sz="1600" dirty="0">
                <a:solidFill>
                  <a:schemeClr val="tx2">
                    <a:lumMod val="50000"/>
                  </a:schemeClr>
                </a:solidFill>
              </a:rPr>
              <a:t> </a:t>
            </a:r>
            <a:r>
              <a:rPr lang="sv-SE" sz="1600" dirty="0" err="1">
                <a:solidFill>
                  <a:schemeClr val="tx2">
                    <a:lumMod val="50000"/>
                  </a:schemeClr>
                </a:solidFill>
              </a:rPr>
              <a:t>with</a:t>
            </a:r>
            <a:r>
              <a:rPr lang="sv-SE" sz="1600" dirty="0">
                <a:solidFill>
                  <a:schemeClr val="tx2">
                    <a:lumMod val="50000"/>
                  </a:schemeClr>
                </a:solidFill>
              </a:rPr>
              <a:t> the </a:t>
            </a:r>
            <a:r>
              <a:rPr lang="sv-SE" sz="1600" dirty="0" err="1">
                <a:solidFill>
                  <a:schemeClr val="tx2">
                    <a:lumMod val="50000"/>
                  </a:schemeClr>
                </a:solidFill>
              </a:rPr>
              <a:t>key</a:t>
            </a:r>
            <a:r>
              <a:rPr lang="sv-SE" sz="1600" dirty="0">
                <a:solidFill>
                  <a:schemeClr val="tx2">
                    <a:lumMod val="50000"/>
                  </a:schemeClr>
                </a:solidFill>
              </a:rPr>
              <a:t> </a:t>
            </a:r>
            <a:r>
              <a:rPr lang="sv-SE" sz="1600" dirty="0" err="1">
                <a:solidFill>
                  <a:schemeClr val="tx2">
                    <a:lumMod val="50000"/>
                  </a:schemeClr>
                </a:solidFill>
              </a:rPr>
              <a:t>skills</a:t>
            </a:r>
            <a:r>
              <a:rPr lang="sv-SE" sz="1600" dirty="0">
                <a:solidFill>
                  <a:schemeClr val="tx2">
                    <a:lumMod val="50000"/>
                  </a:schemeClr>
                </a:solidFill>
              </a:rPr>
              <a:t> </a:t>
            </a:r>
            <a:r>
              <a:rPr lang="sv-SE" sz="1600" dirty="0" err="1">
                <a:solidFill>
                  <a:schemeClr val="tx2">
                    <a:lumMod val="50000"/>
                  </a:schemeClr>
                </a:solidFill>
              </a:rPr>
              <a:t>outlined</a:t>
            </a:r>
            <a:r>
              <a:rPr lang="sv-SE" sz="1600" dirty="0">
                <a:solidFill>
                  <a:schemeClr val="tx2">
                    <a:lumMod val="50000"/>
                  </a:schemeClr>
                </a:solidFill>
              </a:rPr>
              <a:t> in the </a:t>
            </a:r>
            <a:r>
              <a:rPr lang="sv-SE" sz="1600" dirty="0" err="1">
                <a:solidFill>
                  <a:schemeClr val="tx2">
                    <a:lumMod val="50000"/>
                  </a:schemeClr>
                </a:solidFill>
              </a:rPr>
              <a:t>IDGs</a:t>
            </a:r>
            <a:r>
              <a:rPr lang="sv-SE" sz="1600" dirty="0">
                <a:solidFill>
                  <a:schemeClr val="tx2">
                    <a:lumMod val="50000"/>
                  </a:schemeClr>
                </a:solidFill>
              </a:rPr>
              <a:t>? </a:t>
            </a:r>
            <a:r>
              <a:rPr lang="sv-SE" sz="1600" dirty="0" err="1">
                <a:solidFill>
                  <a:schemeClr val="tx2">
                    <a:lumMod val="50000"/>
                  </a:schemeClr>
                </a:solidFill>
              </a:rPr>
              <a:t>Where</a:t>
            </a:r>
            <a:r>
              <a:rPr lang="sv-SE" sz="1600" dirty="0">
                <a:solidFill>
                  <a:schemeClr val="tx2">
                    <a:lumMod val="50000"/>
                  </a:schemeClr>
                </a:solidFill>
              </a:rPr>
              <a:t> do I </a:t>
            </a:r>
            <a:r>
              <a:rPr lang="sv-SE" sz="1600" dirty="0" err="1">
                <a:solidFill>
                  <a:schemeClr val="tx2">
                    <a:lumMod val="50000"/>
                  </a:schemeClr>
                </a:solidFill>
              </a:rPr>
              <a:t>see</a:t>
            </a:r>
            <a:r>
              <a:rPr lang="sv-SE" sz="1600" dirty="0">
                <a:solidFill>
                  <a:schemeClr val="tx2">
                    <a:lumMod val="50000"/>
                  </a:schemeClr>
                </a:solidFill>
              </a:rPr>
              <a:t> </a:t>
            </a:r>
            <a:r>
              <a:rPr lang="sv-SE" sz="1600" dirty="0" err="1">
                <a:solidFill>
                  <a:schemeClr val="tx2">
                    <a:lumMod val="50000"/>
                  </a:schemeClr>
                </a:solidFill>
              </a:rPr>
              <a:t>opportunities</a:t>
            </a:r>
            <a:r>
              <a:rPr lang="sv-SE" sz="1600" dirty="0">
                <a:solidFill>
                  <a:schemeClr val="tx2">
                    <a:lumMod val="50000"/>
                  </a:schemeClr>
                </a:solidFill>
              </a:rPr>
              <a:t> for </a:t>
            </a:r>
            <a:r>
              <a:rPr lang="sv-SE" sz="1600" dirty="0" err="1">
                <a:solidFill>
                  <a:schemeClr val="tx2">
                    <a:lumMod val="50000"/>
                  </a:schemeClr>
                </a:solidFill>
              </a:rPr>
              <a:t>growth</a:t>
            </a:r>
            <a:r>
              <a:rPr lang="sv-SE" sz="1600" dirty="0">
                <a:solidFill>
                  <a:schemeClr val="tx2">
                    <a:lumMod val="50000"/>
                  </a:schemeClr>
                </a:solidFill>
              </a:rPr>
              <a:t>?</a:t>
            </a:r>
          </a:p>
          <a:p>
            <a:pPr marL="514352" indent="-285750">
              <a:buFont typeface="Wingdings" pitchFamily="2" charset="2"/>
              <a:buChar char="Ø"/>
            </a:pPr>
            <a:r>
              <a:rPr lang="sv-SE" sz="1600" b="1" dirty="0" err="1">
                <a:solidFill>
                  <a:schemeClr val="tx2">
                    <a:lumMod val="50000"/>
                  </a:schemeClr>
                </a:solidFill>
              </a:rPr>
              <a:t>Collaboration</a:t>
            </a:r>
            <a:r>
              <a:rPr lang="sv-SE" sz="1600" b="1" dirty="0">
                <a:solidFill>
                  <a:schemeClr val="tx2">
                    <a:lumMod val="50000"/>
                  </a:schemeClr>
                </a:solidFill>
              </a:rPr>
              <a:t> &amp; Connection:</a:t>
            </a:r>
            <a:r>
              <a:rPr lang="sv-SE" sz="1600" dirty="0">
                <a:solidFill>
                  <a:schemeClr val="tx2">
                    <a:lumMod val="50000"/>
                  </a:schemeClr>
                </a:solidFill>
              </a:rPr>
              <a:t> </a:t>
            </a:r>
            <a:r>
              <a:rPr lang="sv-SE" sz="1600" dirty="0" err="1">
                <a:solidFill>
                  <a:schemeClr val="tx2">
                    <a:lumMod val="50000"/>
                  </a:schemeClr>
                </a:solidFill>
              </a:rPr>
              <a:t>How</a:t>
            </a:r>
            <a:r>
              <a:rPr lang="sv-SE" sz="1600" dirty="0">
                <a:solidFill>
                  <a:schemeClr val="tx2">
                    <a:lumMod val="50000"/>
                  </a:schemeClr>
                </a:solidFill>
              </a:rPr>
              <a:t> </a:t>
            </a:r>
            <a:r>
              <a:rPr lang="sv-SE" sz="1600" dirty="0" err="1">
                <a:solidFill>
                  <a:schemeClr val="tx2">
                    <a:lumMod val="50000"/>
                  </a:schemeClr>
                </a:solidFill>
              </a:rPr>
              <a:t>can</a:t>
            </a:r>
            <a:r>
              <a:rPr lang="sv-SE" sz="1600" dirty="0">
                <a:solidFill>
                  <a:schemeClr val="tx2">
                    <a:lumMod val="50000"/>
                  </a:schemeClr>
                </a:solidFill>
              </a:rPr>
              <a:t> I foster </a:t>
            </a:r>
            <a:r>
              <a:rPr lang="sv-SE" sz="1600" dirty="0" err="1">
                <a:solidFill>
                  <a:schemeClr val="tx2">
                    <a:lumMod val="50000"/>
                  </a:schemeClr>
                </a:solidFill>
              </a:rPr>
              <a:t>more</a:t>
            </a:r>
            <a:r>
              <a:rPr lang="sv-SE" sz="1600" dirty="0">
                <a:solidFill>
                  <a:schemeClr val="tx2">
                    <a:lumMod val="50000"/>
                  </a:schemeClr>
                </a:solidFill>
              </a:rPr>
              <a:t> </a:t>
            </a:r>
            <a:r>
              <a:rPr lang="sv-SE" sz="1600" dirty="0" err="1">
                <a:solidFill>
                  <a:schemeClr val="tx2">
                    <a:lumMod val="50000"/>
                  </a:schemeClr>
                </a:solidFill>
              </a:rPr>
              <a:t>meaningful</a:t>
            </a:r>
            <a:r>
              <a:rPr lang="sv-SE" sz="1600" dirty="0">
                <a:solidFill>
                  <a:schemeClr val="tx2">
                    <a:lumMod val="50000"/>
                  </a:schemeClr>
                </a:solidFill>
              </a:rPr>
              <a:t> </a:t>
            </a:r>
            <a:r>
              <a:rPr lang="sv-SE" sz="1600" dirty="0" err="1">
                <a:solidFill>
                  <a:schemeClr val="tx2">
                    <a:lumMod val="50000"/>
                  </a:schemeClr>
                </a:solidFill>
              </a:rPr>
              <a:t>connections</a:t>
            </a:r>
            <a:r>
              <a:rPr lang="sv-SE" sz="1600" dirty="0">
                <a:solidFill>
                  <a:schemeClr val="tx2">
                    <a:lumMod val="50000"/>
                  </a:schemeClr>
                </a:solidFill>
              </a:rPr>
              <a:t> and </a:t>
            </a:r>
            <a:r>
              <a:rPr lang="sv-SE" sz="1600" dirty="0" err="1">
                <a:solidFill>
                  <a:schemeClr val="tx2">
                    <a:lumMod val="50000"/>
                  </a:schemeClr>
                </a:solidFill>
              </a:rPr>
              <a:t>create</a:t>
            </a:r>
            <a:r>
              <a:rPr lang="sv-SE" sz="1600" dirty="0">
                <a:solidFill>
                  <a:schemeClr val="tx2">
                    <a:lumMod val="50000"/>
                  </a:schemeClr>
                </a:solidFill>
              </a:rPr>
              <a:t> a </a:t>
            </a:r>
            <a:r>
              <a:rPr lang="sv-SE" sz="1600" dirty="0" err="1">
                <a:solidFill>
                  <a:schemeClr val="tx2">
                    <a:lumMod val="50000"/>
                  </a:schemeClr>
                </a:solidFill>
              </a:rPr>
              <a:t>supportive</a:t>
            </a:r>
            <a:r>
              <a:rPr lang="sv-SE" sz="1600" dirty="0">
                <a:solidFill>
                  <a:schemeClr val="tx2">
                    <a:lumMod val="50000"/>
                  </a:schemeClr>
                </a:solidFill>
              </a:rPr>
              <a:t> </a:t>
            </a:r>
            <a:r>
              <a:rPr lang="sv-SE" sz="1600" dirty="0" err="1">
                <a:solidFill>
                  <a:schemeClr val="tx2">
                    <a:lumMod val="50000"/>
                  </a:schemeClr>
                </a:solidFill>
              </a:rPr>
              <a:t>learning</a:t>
            </a:r>
            <a:r>
              <a:rPr lang="sv-SE" sz="1600" dirty="0">
                <a:solidFill>
                  <a:schemeClr val="tx2">
                    <a:lumMod val="50000"/>
                  </a:schemeClr>
                </a:solidFill>
              </a:rPr>
              <a:t> </a:t>
            </a:r>
            <a:r>
              <a:rPr lang="sv-SE" sz="1600" dirty="0" err="1">
                <a:solidFill>
                  <a:schemeClr val="tx2">
                    <a:lumMod val="50000"/>
                  </a:schemeClr>
                </a:solidFill>
              </a:rPr>
              <a:t>environment</a:t>
            </a:r>
            <a:r>
              <a:rPr lang="sv-SE" sz="1600" dirty="0">
                <a:solidFill>
                  <a:schemeClr val="tx2">
                    <a:lumMod val="50000"/>
                  </a:schemeClr>
                </a:solidFill>
              </a:rPr>
              <a:t> for </a:t>
            </a:r>
            <a:r>
              <a:rPr lang="sv-SE" sz="1600" dirty="0" err="1">
                <a:solidFill>
                  <a:schemeClr val="tx2">
                    <a:lumMod val="50000"/>
                  </a:schemeClr>
                </a:solidFill>
              </a:rPr>
              <a:t>myself</a:t>
            </a:r>
            <a:r>
              <a:rPr lang="sv-SE" sz="1600" dirty="0">
                <a:solidFill>
                  <a:schemeClr val="tx2">
                    <a:lumMod val="50000"/>
                  </a:schemeClr>
                </a:solidFill>
              </a:rPr>
              <a:t> and </a:t>
            </a:r>
            <a:r>
              <a:rPr lang="sv-SE" sz="1600" dirty="0" err="1">
                <a:solidFill>
                  <a:schemeClr val="tx2">
                    <a:lumMod val="50000"/>
                  </a:schemeClr>
                </a:solidFill>
              </a:rPr>
              <a:t>others</a:t>
            </a:r>
            <a:r>
              <a:rPr lang="sv-SE" sz="1600" dirty="0">
                <a:solidFill>
                  <a:schemeClr val="tx2">
                    <a:lumMod val="50000"/>
                  </a:schemeClr>
                </a:solidFill>
              </a:rPr>
              <a:t>?</a:t>
            </a:r>
          </a:p>
          <a:p>
            <a:pPr marL="514352" indent="-285750">
              <a:buFont typeface="Wingdings" pitchFamily="2" charset="2"/>
              <a:buChar char="Ø"/>
            </a:pPr>
            <a:r>
              <a:rPr lang="sv-SE" sz="1600" b="1" dirty="0" err="1">
                <a:solidFill>
                  <a:schemeClr val="tx2">
                    <a:lumMod val="50000"/>
                  </a:schemeClr>
                </a:solidFill>
              </a:rPr>
              <a:t>Complexity</a:t>
            </a:r>
            <a:r>
              <a:rPr lang="sv-SE" sz="1600" b="1" dirty="0">
                <a:solidFill>
                  <a:schemeClr val="tx2">
                    <a:lumMod val="50000"/>
                  </a:schemeClr>
                </a:solidFill>
              </a:rPr>
              <a:t> &amp; </a:t>
            </a:r>
            <a:r>
              <a:rPr lang="sv-SE" sz="1600" b="1" dirty="0" err="1">
                <a:solidFill>
                  <a:schemeClr val="tx2">
                    <a:lumMod val="50000"/>
                  </a:schemeClr>
                </a:solidFill>
              </a:rPr>
              <a:t>Resilience</a:t>
            </a:r>
            <a:r>
              <a:rPr lang="sv-SE" sz="1600" b="1" dirty="0">
                <a:solidFill>
                  <a:schemeClr val="tx2">
                    <a:lumMod val="50000"/>
                  </a:schemeClr>
                </a:solidFill>
              </a:rPr>
              <a:t>:</a:t>
            </a:r>
            <a:r>
              <a:rPr lang="sv-SE" sz="1600" dirty="0">
                <a:solidFill>
                  <a:schemeClr val="tx2">
                    <a:lumMod val="50000"/>
                  </a:schemeClr>
                </a:solidFill>
              </a:rPr>
              <a:t> In </a:t>
            </a:r>
            <a:r>
              <a:rPr lang="sv-SE" sz="1600" dirty="0" err="1">
                <a:solidFill>
                  <a:schemeClr val="tx2">
                    <a:lumMod val="50000"/>
                  </a:schemeClr>
                </a:solidFill>
              </a:rPr>
              <a:t>what</a:t>
            </a:r>
            <a:r>
              <a:rPr lang="sv-SE" sz="1600" dirty="0">
                <a:solidFill>
                  <a:schemeClr val="tx2">
                    <a:lumMod val="50000"/>
                  </a:schemeClr>
                </a:solidFill>
              </a:rPr>
              <a:t> </a:t>
            </a:r>
            <a:r>
              <a:rPr lang="sv-SE" sz="1600" dirty="0" err="1">
                <a:solidFill>
                  <a:schemeClr val="tx2">
                    <a:lumMod val="50000"/>
                  </a:schemeClr>
                </a:solidFill>
              </a:rPr>
              <a:t>ways</a:t>
            </a:r>
            <a:r>
              <a:rPr lang="sv-SE" sz="1600" dirty="0">
                <a:solidFill>
                  <a:schemeClr val="tx2">
                    <a:lumMod val="50000"/>
                  </a:schemeClr>
                </a:solidFill>
              </a:rPr>
              <a:t> do I </a:t>
            </a:r>
            <a:r>
              <a:rPr lang="sv-SE" sz="1600" dirty="0" err="1">
                <a:solidFill>
                  <a:schemeClr val="tx2">
                    <a:lumMod val="50000"/>
                  </a:schemeClr>
                </a:solidFill>
              </a:rPr>
              <a:t>handle</a:t>
            </a:r>
            <a:r>
              <a:rPr lang="sv-SE" sz="1600" dirty="0">
                <a:solidFill>
                  <a:schemeClr val="tx2">
                    <a:lumMod val="50000"/>
                  </a:schemeClr>
                </a:solidFill>
              </a:rPr>
              <a:t> </a:t>
            </a:r>
            <a:r>
              <a:rPr lang="sv-SE" sz="1600" dirty="0" err="1">
                <a:solidFill>
                  <a:schemeClr val="tx2">
                    <a:lumMod val="50000"/>
                  </a:schemeClr>
                </a:solidFill>
              </a:rPr>
              <a:t>uncertainty</a:t>
            </a:r>
            <a:r>
              <a:rPr lang="sv-SE" sz="1600" dirty="0">
                <a:solidFill>
                  <a:schemeClr val="tx2">
                    <a:lumMod val="50000"/>
                  </a:schemeClr>
                </a:solidFill>
              </a:rPr>
              <a:t> and </a:t>
            </a:r>
            <a:r>
              <a:rPr lang="sv-SE" sz="1600" dirty="0" err="1">
                <a:solidFill>
                  <a:schemeClr val="tx2">
                    <a:lumMod val="50000"/>
                  </a:schemeClr>
                </a:solidFill>
              </a:rPr>
              <a:t>complexity</a:t>
            </a:r>
            <a:r>
              <a:rPr lang="sv-SE" sz="1600" dirty="0">
                <a:solidFill>
                  <a:schemeClr val="tx2">
                    <a:lumMod val="50000"/>
                  </a:schemeClr>
                </a:solidFill>
              </a:rPr>
              <a:t> in my personal and </a:t>
            </a:r>
            <a:r>
              <a:rPr lang="sv-SE" sz="1600" dirty="0" err="1">
                <a:solidFill>
                  <a:schemeClr val="tx2">
                    <a:lumMod val="50000"/>
                  </a:schemeClr>
                </a:solidFill>
              </a:rPr>
              <a:t>professional</a:t>
            </a:r>
            <a:r>
              <a:rPr lang="sv-SE" sz="1600" dirty="0">
                <a:solidFill>
                  <a:schemeClr val="tx2">
                    <a:lumMod val="50000"/>
                  </a:schemeClr>
                </a:solidFill>
              </a:rPr>
              <a:t> </a:t>
            </a:r>
            <a:r>
              <a:rPr lang="sv-SE" sz="1600" dirty="0" err="1">
                <a:solidFill>
                  <a:schemeClr val="tx2">
                    <a:lumMod val="50000"/>
                  </a:schemeClr>
                </a:solidFill>
              </a:rPr>
              <a:t>life</a:t>
            </a:r>
            <a:r>
              <a:rPr lang="sv-SE" sz="1600" dirty="0">
                <a:solidFill>
                  <a:schemeClr val="tx2">
                    <a:lumMod val="50000"/>
                  </a:schemeClr>
                </a:solidFill>
              </a:rPr>
              <a:t>? </a:t>
            </a:r>
            <a:r>
              <a:rPr lang="sv-SE" sz="1600" dirty="0" err="1">
                <a:solidFill>
                  <a:schemeClr val="tx2">
                    <a:lumMod val="50000"/>
                  </a:schemeClr>
                </a:solidFill>
              </a:rPr>
              <a:t>What</a:t>
            </a:r>
            <a:r>
              <a:rPr lang="sv-SE" sz="1600" dirty="0">
                <a:solidFill>
                  <a:schemeClr val="tx2">
                    <a:lumMod val="50000"/>
                  </a:schemeClr>
                </a:solidFill>
              </a:rPr>
              <a:t> </a:t>
            </a:r>
            <a:r>
              <a:rPr lang="sv-SE" sz="1600" dirty="0" err="1">
                <a:solidFill>
                  <a:schemeClr val="tx2">
                    <a:lumMod val="50000"/>
                  </a:schemeClr>
                </a:solidFill>
              </a:rPr>
              <a:t>strategies</a:t>
            </a:r>
            <a:r>
              <a:rPr lang="sv-SE" sz="1600" dirty="0">
                <a:solidFill>
                  <a:schemeClr val="tx2">
                    <a:lumMod val="50000"/>
                  </a:schemeClr>
                </a:solidFill>
              </a:rPr>
              <a:t> </a:t>
            </a:r>
            <a:r>
              <a:rPr lang="sv-SE" sz="1600" dirty="0" err="1">
                <a:solidFill>
                  <a:schemeClr val="tx2">
                    <a:lumMod val="50000"/>
                  </a:schemeClr>
                </a:solidFill>
              </a:rPr>
              <a:t>could</a:t>
            </a:r>
            <a:r>
              <a:rPr lang="sv-SE" sz="1600" dirty="0">
                <a:solidFill>
                  <a:schemeClr val="tx2">
                    <a:lumMod val="50000"/>
                  </a:schemeClr>
                </a:solidFill>
              </a:rPr>
              <a:t> </a:t>
            </a:r>
            <a:r>
              <a:rPr lang="sv-SE" sz="1600" dirty="0" err="1">
                <a:solidFill>
                  <a:schemeClr val="tx2">
                    <a:lumMod val="50000"/>
                  </a:schemeClr>
                </a:solidFill>
              </a:rPr>
              <a:t>help</a:t>
            </a:r>
            <a:r>
              <a:rPr lang="sv-SE" sz="1600" dirty="0">
                <a:solidFill>
                  <a:schemeClr val="tx2">
                    <a:lumMod val="50000"/>
                  </a:schemeClr>
                </a:solidFill>
              </a:rPr>
              <a:t> </a:t>
            </a:r>
            <a:r>
              <a:rPr lang="sv-SE" sz="1600" dirty="0" err="1">
                <a:solidFill>
                  <a:schemeClr val="tx2">
                    <a:lumMod val="50000"/>
                  </a:schemeClr>
                </a:solidFill>
              </a:rPr>
              <a:t>me</a:t>
            </a:r>
            <a:r>
              <a:rPr lang="sv-SE" sz="1600" dirty="0">
                <a:solidFill>
                  <a:schemeClr val="tx2">
                    <a:lumMod val="50000"/>
                  </a:schemeClr>
                </a:solidFill>
              </a:rPr>
              <a:t> </a:t>
            </a:r>
            <a:r>
              <a:rPr lang="sv-SE" sz="1600" dirty="0" err="1">
                <a:solidFill>
                  <a:schemeClr val="tx2">
                    <a:lumMod val="50000"/>
                  </a:schemeClr>
                </a:solidFill>
              </a:rPr>
              <a:t>strengthen</a:t>
            </a:r>
            <a:r>
              <a:rPr lang="sv-SE" sz="1600" dirty="0">
                <a:solidFill>
                  <a:schemeClr val="tx2">
                    <a:lumMod val="50000"/>
                  </a:schemeClr>
                </a:solidFill>
              </a:rPr>
              <a:t> my </a:t>
            </a:r>
            <a:r>
              <a:rPr lang="sv-SE" sz="1600" dirty="0" err="1">
                <a:solidFill>
                  <a:schemeClr val="tx2">
                    <a:lumMod val="50000"/>
                  </a:schemeClr>
                </a:solidFill>
              </a:rPr>
              <a:t>adaptability</a:t>
            </a:r>
            <a:r>
              <a:rPr lang="sv-SE" sz="1600" dirty="0">
                <a:solidFill>
                  <a:schemeClr val="tx2">
                    <a:lumMod val="50000"/>
                  </a:schemeClr>
                </a:solidFill>
              </a:rPr>
              <a:t>?</a:t>
            </a:r>
          </a:p>
          <a:p>
            <a:pPr marL="514352" indent="-285750">
              <a:buFont typeface="Wingdings" pitchFamily="2" charset="2"/>
              <a:buChar char="Ø"/>
            </a:pPr>
            <a:r>
              <a:rPr lang="sv-SE" sz="1600" b="1" dirty="0" err="1">
                <a:solidFill>
                  <a:schemeClr val="tx2">
                    <a:lumMod val="50000"/>
                  </a:schemeClr>
                </a:solidFill>
              </a:rPr>
              <a:t>Purpose</a:t>
            </a:r>
            <a:r>
              <a:rPr lang="sv-SE" sz="1600" b="1" dirty="0">
                <a:solidFill>
                  <a:schemeClr val="tx2">
                    <a:lumMod val="50000"/>
                  </a:schemeClr>
                </a:solidFill>
              </a:rPr>
              <a:t> &amp; Motivation:</a:t>
            </a:r>
            <a:r>
              <a:rPr lang="sv-SE" sz="1600" dirty="0">
                <a:solidFill>
                  <a:schemeClr val="tx2">
                    <a:lumMod val="50000"/>
                  </a:schemeClr>
                </a:solidFill>
              </a:rPr>
              <a:t> </a:t>
            </a:r>
            <a:r>
              <a:rPr lang="sv-SE" sz="1600" dirty="0" err="1">
                <a:solidFill>
                  <a:schemeClr val="tx2">
                    <a:lumMod val="50000"/>
                  </a:schemeClr>
                </a:solidFill>
              </a:rPr>
              <a:t>How</a:t>
            </a:r>
            <a:r>
              <a:rPr lang="sv-SE" sz="1600" dirty="0">
                <a:solidFill>
                  <a:schemeClr val="tx2">
                    <a:lumMod val="50000"/>
                  </a:schemeClr>
                </a:solidFill>
              </a:rPr>
              <a:t> </a:t>
            </a:r>
            <a:r>
              <a:rPr lang="sv-SE" sz="1600" dirty="0" err="1">
                <a:solidFill>
                  <a:schemeClr val="tx2">
                    <a:lumMod val="50000"/>
                  </a:schemeClr>
                </a:solidFill>
              </a:rPr>
              <a:t>does</a:t>
            </a:r>
            <a:r>
              <a:rPr lang="sv-SE" sz="1600" dirty="0">
                <a:solidFill>
                  <a:schemeClr val="tx2">
                    <a:lumMod val="50000"/>
                  </a:schemeClr>
                </a:solidFill>
              </a:rPr>
              <a:t> my </a:t>
            </a:r>
            <a:r>
              <a:rPr lang="sv-SE" sz="1600" dirty="0" err="1">
                <a:solidFill>
                  <a:schemeClr val="tx2">
                    <a:lumMod val="50000"/>
                  </a:schemeClr>
                </a:solidFill>
              </a:rPr>
              <a:t>work</a:t>
            </a:r>
            <a:r>
              <a:rPr lang="sv-SE" sz="1600" dirty="0">
                <a:solidFill>
                  <a:schemeClr val="tx2">
                    <a:lumMod val="50000"/>
                  </a:schemeClr>
                </a:solidFill>
              </a:rPr>
              <a:t> or </a:t>
            </a:r>
            <a:r>
              <a:rPr lang="sv-SE" sz="1600" dirty="0" err="1">
                <a:solidFill>
                  <a:schemeClr val="tx2">
                    <a:lumMod val="50000"/>
                  </a:schemeClr>
                </a:solidFill>
              </a:rPr>
              <a:t>daily</a:t>
            </a:r>
            <a:r>
              <a:rPr lang="sv-SE" sz="1600" dirty="0">
                <a:solidFill>
                  <a:schemeClr val="tx2">
                    <a:lumMod val="50000"/>
                  </a:schemeClr>
                </a:solidFill>
              </a:rPr>
              <a:t> </a:t>
            </a:r>
            <a:r>
              <a:rPr lang="sv-SE" sz="1600" dirty="0" err="1">
                <a:solidFill>
                  <a:schemeClr val="tx2">
                    <a:lumMod val="50000"/>
                  </a:schemeClr>
                </a:solidFill>
              </a:rPr>
              <a:t>life</a:t>
            </a:r>
            <a:r>
              <a:rPr lang="sv-SE" sz="1600" dirty="0">
                <a:solidFill>
                  <a:schemeClr val="tx2">
                    <a:lumMod val="50000"/>
                  </a:schemeClr>
                </a:solidFill>
              </a:rPr>
              <a:t> </a:t>
            </a:r>
            <a:r>
              <a:rPr lang="sv-SE" sz="1600" dirty="0" err="1">
                <a:solidFill>
                  <a:schemeClr val="tx2">
                    <a:lumMod val="50000"/>
                  </a:schemeClr>
                </a:solidFill>
              </a:rPr>
              <a:t>contribute</a:t>
            </a:r>
            <a:r>
              <a:rPr lang="sv-SE" sz="1600" dirty="0">
                <a:solidFill>
                  <a:schemeClr val="tx2">
                    <a:lumMod val="50000"/>
                  </a:schemeClr>
                </a:solidFill>
              </a:rPr>
              <a:t> to a </a:t>
            </a:r>
            <a:r>
              <a:rPr lang="sv-SE" sz="1600" dirty="0" err="1">
                <a:solidFill>
                  <a:schemeClr val="tx2">
                    <a:lumMod val="50000"/>
                  </a:schemeClr>
                </a:solidFill>
              </a:rPr>
              <a:t>greater</a:t>
            </a:r>
            <a:r>
              <a:rPr lang="sv-SE" sz="1600" dirty="0">
                <a:solidFill>
                  <a:schemeClr val="tx2">
                    <a:lumMod val="50000"/>
                  </a:schemeClr>
                </a:solidFill>
              </a:rPr>
              <a:t> </a:t>
            </a:r>
            <a:r>
              <a:rPr lang="sv-SE" sz="1600" dirty="0" err="1">
                <a:solidFill>
                  <a:schemeClr val="tx2">
                    <a:lumMod val="50000"/>
                  </a:schemeClr>
                </a:solidFill>
              </a:rPr>
              <a:t>purpose</a:t>
            </a:r>
            <a:r>
              <a:rPr lang="sv-SE" sz="1600" dirty="0">
                <a:solidFill>
                  <a:schemeClr val="tx2">
                    <a:lumMod val="50000"/>
                  </a:schemeClr>
                </a:solidFill>
              </a:rPr>
              <a:t>? </a:t>
            </a:r>
            <a:r>
              <a:rPr lang="sv-SE" sz="1600" dirty="0" err="1">
                <a:solidFill>
                  <a:schemeClr val="tx2">
                    <a:lumMod val="50000"/>
                  </a:schemeClr>
                </a:solidFill>
              </a:rPr>
              <a:t>Which</a:t>
            </a:r>
            <a:r>
              <a:rPr lang="sv-SE" sz="1600" dirty="0">
                <a:solidFill>
                  <a:schemeClr val="tx2">
                    <a:lumMod val="50000"/>
                  </a:schemeClr>
                </a:solidFill>
              </a:rPr>
              <a:t> </a:t>
            </a:r>
            <a:r>
              <a:rPr lang="sv-SE" sz="1600" dirty="0" err="1">
                <a:solidFill>
                  <a:schemeClr val="tx2">
                    <a:lumMod val="50000"/>
                  </a:schemeClr>
                </a:solidFill>
              </a:rPr>
              <a:t>aspects</a:t>
            </a:r>
            <a:r>
              <a:rPr lang="sv-SE" sz="1600" dirty="0">
                <a:solidFill>
                  <a:schemeClr val="tx2">
                    <a:lumMod val="50000"/>
                  </a:schemeClr>
                </a:solidFill>
              </a:rPr>
              <a:t> </a:t>
            </a:r>
            <a:r>
              <a:rPr lang="sv-SE" sz="1600" dirty="0" err="1">
                <a:solidFill>
                  <a:schemeClr val="tx2">
                    <a:lumMod val="50000"/>
                  </a:schemeClr>
                </a:solidFill>
              </a:rPr>
              <a:t>of</a:t>
            </a:r>
            <a:r>
              <a:rPr lang="sv-SE" sz="1600" dirty="0">
                <a:solidFill>
                  <a:schemeClr val="tx2">
                    <a:lumMod val="50000"/>
                  </a:schemeClr>
                </a:solidFill>
              </a:rPr>
              <a:t> the </a:t>
            </a:r>
            <a:r>
              <a:rPr lang="sv-SE" sz="1600" dirty="0" err="1">
                <a:solidFill>
                  <a:schemeClr val="tx2">
                    <a:lumMod val="50000"/>
                  </a:schemeClr>
                </a:solidFill>
              </a:rPr>
              <a:t>IDGs</a:t>
            </a:r>
            <a:r>
              <a:rPr lang="sv-SE" sz="1600" dirty="0">
                <a:solidFill>
                  <a:schemeClr val="tx2">
                    <a:lumMod val="50000"/>
                  </a:schemeClr>
                </a:solidFill>
              </a:rPr>
              <a:t> </a:t>
            </a:r>
            <a:r>
              <a:rPr lang="sv-SE" sz="1600" dirty="0" err="1">
                <a:solidFill>
                  <a:schemeClr val="tx2">
                    <a:lumMod val="50000"/>
                  </a:schemeClr>
                </a:solidFill>
              </a:rPr>
              <a:t>framework</a:t>
            </a:r>
            <a:r>
              <a:rPr lang="sv-SE" sz="1600" dirty="0">
                <a:solidFill>
                  <a:schemeClr val="tx2">
                    <a:lumMod val="50000"/>
                  </a:schemeClr>
                </a:solidFill>
              </a:rPr>
              <a:t> </a:t>
            </a:r>
            <a:r>
              <a:rPr lang="sv-SE" sz="1600" dirty="0" err="1">
                <a:solidFill>
                  <a:schemeClr val="tx2">
                    <a:lumMod val="50000"/>
                  </a:schemeClr>
                </a:solidFill>
              </a:rPr>
              <a:t>inspire</a:t>
            </a:r>
            <a:r>
              <a:rPr lang="sv-SE" sz="1600" dirty="0">
                <a:solidFill>
                  <a:schemeClr val="tx2">
                    <a:lumMod val="50000"/>
                  </a:schemeClr>
                </a:solidFill>
              </a:rPr>
              <a:t> </a:t>
            </a:r>
            <a:r>
              <a:rPr lang="sv-SE" sz="1600" dirty="0" err="1">
                <a:solidFill>
                  <a:schemeClr val="tx2">
                    <a:lumMod val="50000"/>
                  </a:schemeClr>
                </a:solidFill>
              </a:rPr>
              <a:t>me</a:t>
            </a:r>
            <a:r>
              <a:rPr lang="sv-SE" sz="1600" dirty="0">
                <a:solidFill>
                  <a:schemeClr val="tx2">
                    <a:lumMod val="50000"/>
                  </a:schemeClr>
                </a:solidFill>
              </a:rPr>
              <a:t> the </a:t>
            </a:r>
            <a:r>
              <a:rPr lang="sv-SE" sz="1600" dirty="0" err="1">
                <a:solidFill>
                  <a:schemeClr val="tx2">
                    <a:lumMod val="50000"/>
                  </a:schemeClr>
                </a:solidFill>
              </a:rPr>
              <a:t>most</a:t>
            </a:r>
            <a:r>
              <a:rPr lang="sv-SE" sz="1600" dirty="0">
                <a:solidFill>
                  <a:schemeClr val="tx2">
                    <a:lumMod val="50000"/>
                  </a:schemeClr>
                </a:solidFill>
              </a:rPr>
              <a:t>?</a:t>
            </a:r>
          </a:p>
          <a:p>
            <a:pPr marL="514352" indent="-285750">
              <a:buFont typeface="Wingdings" pitchFamily="2" charset="2"/>
              <a:buChar char="Ø"/>
            </a:pPr>
            <a:r>
              <a:rPr lang="sv-SE" sz="1600" b="1" dirty="0">
                <a:solidFill>
                  <a:schemeClr val="tx2">
                    <a:lumMod val="50000"/>
                  </a:schemeClr>
                </a:solidFill>
              </a:rPr>
              <a:t>Practical </a:t>
            </a:r>
            <a:r>
              <a:rPr lang="sv-SE" sz="1600" b="1" dirty="0" err="1">
                <a:solidFill>
                  <a:schemeClr val="tx2">
                    <a:lumMod val="50000"/>
                  </a:schemeClr>
                </a:solidFill>
              </a:rPr>
              <a:t>Application</a:t>
            </a:r>
            <a:r>
              <a:rPr lang="sv-SE" sz="1600" b="1" dirty="0">
                <a:solidFill>
                  <a:schemeClr val="tx2">
                    <a:lumMod val="50000"/>
                  </a:schemeClr>
                </a:solidFill>
              </a:rPr>
              <a:t>:</a:t>
            </a:r>
            <a:r>
              <a:rPr lang="sv-SE" sz="1600" dirty="0">
                <a:solidFill>
                  <a:schemeClr val="tx2">
                    <a:lumMod val="50000"/>
                  </a:schemeClr>
                </a:solidFill>
              </a:rPr>
              <a:t> </a:t>
            </a:r>
            <a:r>
              <a:rPr lang="sv-SE" sz="1600" dirty="0" err="1">
                <a:solidFill>
                  <a:schemeClr val="tx2">
                    <a:lumMod val="50000"/>
                  </a:schemeClr>
                </a:solidFill>
              </a:rPr>
              <a:t>How</a:t>
            </a:r>
            <a:r>
              <a:rPr lang="sv-SE" sz="1600" dirty="0">
                <a:solidFill>
                  <a:schemeClr val="tx2">
                    <a:lumMod val="50000"/>
                  </a:schemeClr>
                </a:solidFill>
              </a:rPr>
              <a:t> </a:t>
            </a:r>
            <a:r>
              <a:rPr lang="sv-SE" sz="1600" dirty="0" err="1">
                <a:solidFill>
                  <a:schemeClr val="tx2">
                    <a:lumMod val="50000"/>
                  </a:schemeClr>
                </a:solidFill>
              </a:rPr>
              <a:t>can</a:t>
            </a:r>
            <a:r>
              <a:rPr lang="sv-SE" sz="1600" dirty="0">
                <a:solidFill>
                  <a:schemeClr val="tx2">
                    <a:lumMod val="50000"/>
                  </a:schemeClr>
                </a:solidFill>
              </a:rPr>
              <a:t> I </a:t>
            </a:r>
            <a:r>
              <a:rPr lang="sv-SE" sz="1600" dirty="0" err="1">
                <a:solidFill>
                  <a:schemeClr val="tx2">
                    <a:lumMod val="50000"/>
                  </a:schemeClr>
                </a:solidFill>
              </a:rPr>
              <a:t>integrate</a:t>
            </a:r>
            <a:r>
              <a:rPr lang="sv-SE" sz="1600" dirty="0">
                <a:solidFill>
                  <a:schemeClr val="tx2">
                    <a:lumMod val="50000"/>
                  </a:schemeClr>
                </a:solidFill>
              </a:rPr>
              <a:t> the </a:t>
            </a:r>
            <a:r>
              <a:rPr lang="sv-SE" sz="1600" dirty="0" err="1">
                <a:solidFill>
                  <a:schemeClr val="tx2">
                    <a:lumMod val="50000"/>
                  </a:schemeClr>
                </a:solidFill>
              </a:rPr>
              <a:t>IDGs</a:t>
            </a:r>
            <a:r>
              <a:rPr lang="sv-SE" sz="1600" dirty="0">
                <a:solidFill>
                  <a:schemeClr val="tx2">
                    <a:lumMod val="50000"/>
                  </a:schemeClr>
                </a:solidFill>
              </a:rPr>
              <a:t> </a:t>
            </a:r>
            <a:r>
              <a:rPr lang="sv-SE" sz="1600" dirty="0" err="1">
                <a:solidFill>
                  <a:schemeClr val="tx2">
                    <a:lumMod val="50000"/>
                  </a:schemeClr>
                </a:solidFill>
              </a:rPr>
              <a:t>into</a:t>
            </a:r>
            <a:r>
              <a:rPr lang="sv-SE" sz="1600" dirty="0">
                <a:solidFill>
                  <a:schemeClr val="tx2">
                    <a:lumMod val="50000"/>
                  </a:schemeClr>
                </a:solidFill>
              </a:rPr>
              <a:t> my </a:t>
            </a:r>
            <a:r>
              <a:rPr lang="sv-SE" sz="1600" dirty="0" err="1">
                <a:solidFill>
                  <a:schemeClr val="tx2">
                    <a:lumMod val="50000"/>
                  </a:schemeClr>
                </a:solidFill>
              </a:rPr>
              <a:t>own</a:t>
            </a:r>
            <a:r>
              <a:rPr lang="sv-SE" sz="1600" dirty="0">
                <a:solidFill>
                  <a:schemeClr val="tx2">
                    <a:lumMod val="50000"/>
                  </a:schemeClr>
                </a:solidFill>
              </a:rPr>
              <a:t> </a:t>
            </a:r>
            <a:r>
              <a:rPr lang="sv-SE" sz="1600" dirty="0" err="1">
                <a:solidFill>
                  <a:schemeClr val="tx2">
                    <a:lumMod val="50000"/>
                  </a:schemeClr>
                </a:solidFill>
              </a:rPr>
              <a:t>development</a:t>
            </a:r>
            <a:r>
              <a:rPr lang="sv-SE" sz="1600" dirty="0">
                <a:solidFill>
                  <a:schemeClr val="tx2">
                    <a:lumMod val="50000"/>
                  </a:schemeClr>
                </a:solidFill>
              </a:rPr>
              <a:t> or </a:t>
            </a:r>
            <a:r>
              <a:rPr lang="sv-SE" sz="1600" dirty="0" err="1">
                <a:solidFill>
                  <a:schemeClr val="tx2">
                    <a:lumMod val="50000"/>
                  </a:schemeClr>
                </a:solidFill>
              </a:rPr>
              <a:t>within</a:t>
            </a:r>
            <a:r>
              <a:rPr lang="sv-SE" sz="1600" dirty="0">
                <a:solidFill>
                  <a:schemeClr val="tx2">
                    <a:lumMod val="50000"/>
                  </a:schemeClr>
                </a:solidFill>
              </a:rPr>
              <a:t> my </a:t>
            </a:r>
            <a:r>
              <a:rPr lang="sv-SE" sz="1600" dirty="0" err="1">
                <a:solidFill>
                  <a:schemeClr val="tx2">
                    <a:lumMod val="50000"/>
                  </a:schemeClr>
                </a:solidFill>
              </a:rPr>
              <a:t>organization</a:t>
            </a:r>
            <a:r>
              <a:rPr lang="sv-SE" sz="1600" dirty="0">
                <a:solidFill>
                  <a:schemeClr val="tx2">
                    <a:lumMod val="50000"/>
                  </a:schemeClr>
                </a:solidFill>
              </a:rPr>
              <a:t>? </a:t>
            </a:r>
            <a:r>
              <a:rPr lang="sv-SE" sz="1600" dirty="0" err="1">
                <a:solidFill>
                  <a:schemeClr val="tx2">
                    <a:lumMod val="50000"/>
                  </a:schemeClr>
                </a:solidFill>
              </a:rPr>
              <a:t>What</a:t>
            </a:r>
            <a:r>
              <a:rPr lang="sv-SE" sz="1600" dirty="0">
                <a:solidFill>
                  <a:schemeClr val="tx2">
                    <a:lumMod val="50000"/>
                  </a:schemeClr>
                </a:solidFill>
              </a:rPr>
              <a:t> small steps </a:t>
            </a:r>
            <a:r>
              <a:rPr lang="sv-SE" sz="1600" dirty="0" err="1">
                <a:solidFill>
                  <a:schemeClr val="tx2">
                    <a:lumMod val="50000"/>
                  </a:schemeClr>
                </a:solidFill>
              </a:rPr>
              <a:t>can</a:t>
            </a:r>
            <a:r>
              <a:rPr lang="sv-SE" sz="1600" dirty="0">
                <a:solidFill>
                  <a:schemeClr val="tx2">
                    <a:lumMod val="50000"/>
                  </a:schemeClr>
                </a:solidFill>
              </a:rPr>
              <a:t> I </a:t>
            </a:r>
            <a:r>
              <a:rPr lang="sv-SE" sz="1600" dirty="0" err="1">
                <a:solidFill>
                  <a:schemeClr val="tx2">
                    <a:lumMod val="50000"/>
                  </a:schemeClr>
                </a:solidFill>
              </a:rPr>
              <a:t>take</a:t>
            </a:r>
            <a:r>
              <a:rPr lang="sv-SE" sz="1600" dirty="0">
                <a:solidFill>
                  <a:schemeClr val="tx2">
                    <a:lumMod val="50000"/>
                  </a:schemeClr>
                </a:solidFill>
              </a:rPr>
              <a:t> </a:t>
            </a:r>
            <a:r>
              <a:rPr lang="sv-SE" sz="1600" dirty="0" err="1">
                <a:solidFill>
                  <a:schemeClr val="tx2">
                    <a:lumMod val="50000"/>
                  </a:schemeClr>
                </a:solidFill>
              </a:rPr>
              <a:t>today</a:t>
            </a:r>
            <a:r>
              <a:rPr lang="sv-SE" sz="1600" dirty="0">
                <a:solidFill>
                  <a:schemeClr val="tx2">
                    <a:lumMod val="50000"/>
                  </a:schemeClr>
                </a:solidFill>
              </a:rPr>
              <a:t> to make a </a:t>
            </a:r>
            <a:r>
              <a:rPr lang="sv-SE" sz="1600" dirty="0" err="1">
                <a:solidFill>
                  <a:schemeClr val="tx2">
                    <a:lumMod val="50000"/>
                  </a:schemeClr>
                </a:solidFill>
              </a:rPr>
              <a:t>meaningful</a:t>
            </a:r>
            <a:r>
              <a:rPr lang="sv-SE" sz="1600" dirty="0">
                <a:solidFill>
                  <a:schemeClr val="tx2">
                    <a:lumMod val="50000"/>
                  </a:schemeClr>
                </a:solidFill>
              </a:rPr>
              <a:t> </a:t>
            </a:r>
            <a:r>
              <a:rPr lang="sv-SE" sz="1600" dirty="0" err="1">
                <a:solidFill>
                  <a:schemeClr val="tx2">
                    <a:lumMod val="50000"/>
                  </a:schemeClr>
                </a:solidFill>
              </a:rPr>
              <a:t>impact</a:t>
            </a:r>
            <a:r>
              <a:rPr lang="sv-SE" sz="1600" dirty="0">
                <a:solidFill>
                  <a:schemeClr val="tx2">
                    <a:lumMod val="50000"/>
                  </a:schemeClr>
                </a:solidFill>
              </a:rPr>
              <a:t>?</a:t>
            </a:r>
          </a:p>
          <a:p>
            <a:pPr marL="0" indent="0">
              <a:lnSpc>
                <a:spcPct val="100000"/>
              </a:lnSpc>
            </a:pPr>
            <a:endParaRPr lang="en-GB" sz="1401" dirty="0"/>
          </a:p>
        </p:txBody>
      </p:sp>
      <p:sp>
        <p:nvSpPr>
          <p:cNvPr id="675" name="Google Shape;675;p17">
            <a:extLst>
              <a:ext uri="{FF2B5EF4-FFF2-40B4-BE49-F238E27FC236}">
                <a16:creationId xmlns:a16="http://schemas.microsoft.com/office/drawing/2014/main" id="{770D552F-6603-B9B2-9525-570A1DA11B48}"/>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Read, Reflect &amp; Discuss</a:t>
            </a:r>
          </a:p>
        </p:txBody>
      </p:sp>
      <p:sp>
        <p:nvSpPr>
          <p:cNvPr id="677" name="Google Shape;677;p17">
            <a:extLst>
              <a:ext uri="{FF2B5EF4-FFF2-40B4-BE49-F238E27FC236}">
                <a16:creationId xmlns:a16="http://schemas.microsoft.com/office/drawing/2014/main" id="{D0F63084-89DB-2430-2434-2F876FE4232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FA75EB9D-BB33-07A3-8C83-AAA73142F30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03D5C594-A4B5-D82B-4CD1-15A87B5CA004}"/>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5849D68-96A5-0D58-6E26-B42604A98D9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791DE00-E256-CE36-257E-EB702E3FB4B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964AD40F-1EE2-8CF1-42CB-A2B2AFAF259E}"/>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549E8693-72F6-D9DA-389B-1586B7B690D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C74E38B6-79BA-12CD-5EB0-9E42D649FD2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B813967E-1CD4-CDC5-7F65-E90F556EEDF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39259AA8-C1DD-331E-B4AA-113B27BEF7A3}"/>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C23E3147-41C7-709F-E74C-DC7E54C306E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9B548AEE-BE5A-43BD-103C-EC8EDDDB6C7C}"/>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8CA28DEA-DB96-7A2F-50B9-C907F18244A1}"/>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958D252-180D-28C4-E7AE-8398C176DD46}"/>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D9B88D74-4722-3D6A-F9D4-B7C97675CE5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DF30A33-5706-97E0-C1C8-2F4D45DBE73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5D3CECBD-41CB-2A23-58FD-D537F9A61D3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pic>
        <p:nvPicPr>
          <p:cNvPr id="5" name="Google Shape;362;p63">
            <a:extLst>
              <a:ext uri="{FF2B5EF4-FFF2-40B4-BE49-F238E27FC236}">
                <a16:creationId xmlns:a16="http://schemas.microsoft.com/office/drawing/2014/main" id="{88227688-FC24-CFA6-AB61-1EB73B9AB694}"/>
              </a:ext>
            </a:extLst>
          </p:cNvPr>
          <p:cNvPicPr preferRelativeResize="0"/>
          <p:nvPr/>
        </p:nvPicPr>
        <p:blipFill rotWithShape="1">
          <a:blip r:embed="rId3">
            <a:alphaModFix amt="70000"/>
          </a:blip>
          <a:srcRect/>
          <a:stretch/>
        </p:blipFill>
        <p:spPr>
          <a:xfrm>
            <a:off x="-1057536" y="3439076"/>
            <a:ext cx="2285169" cy="244727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2" name="Google Shape;899;p81">
            <a:extLst>
              <a:ext uri="{FF2B5EF4-FFF2-40B4-BE49-F238E27FC236}">
                <a16:creationId xmlns:a16="http://schemas.microsoft.com/office/drawing/2014/main" id="{89EAE3B3-209C-66A6-3AE0-F2E5AEE931AA}"/>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E.15</a:t>
            </a:r>
            <a:endParaRPr sz="3000" dirty="0">
              <a:solidFill>
                <a:srgbClr val="FF9934"/>
              </a:solidFill>
            </a:endParaRPr>
          </a:p>
        </p:txBody>
      </p:sp>
    </p:spTree>
    <p:extLst>
      <p:ext uri="{BB962C8B-B14F-4D97-AF65-F5344CB8AC3E}">
        <p14:creationId xmlns:p14="http://schemas.microsoft.com/office/powerpoint/2010/main" val="979272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0B288483-16BF-F40C-0F28-AE53D56F40E3}"/>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E652B34A-B26D-0B59-863D-6F70BB6BCE6D}"/>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07AE008D-1AFE-F889-A2C1-B227523477F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DDC9C836-7BAD-B08F-C9FA-588FA452979B}"/>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1DBDEB66-E4B3-8568-0F50-583DB83EEA3F}"/>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5C1FF345-6642-3781-6CD6-DD054C00D144}"/>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6A1BF87B-BD2E-5616-258C-3597D7514F6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28</a:t>
            </a:fld>
            <a:endParaRPr dirty="0"/>
          </a:p>
        </p:txBody>
      </p:sp>
      <p:sp>
        <p:nvSpPr>
          <p:cNvPr id="532" name="Google Shape;532;p70">
            <a:extLst>
              <a:ext uri="{FF2B5EF4-FFF2-40B4-BE49-F238E27FC236}">
                <a16:creationId xmlns:a16="http://schemas.microsoft.com/office/drawing/2014/main" id="{06BC4AAC-AD52-E3EF-96EC-A18B64D5D5C7}"/>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603A400C-7477-3875-CD3B-EDB318165CBE}"/>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0409683B-2C0C-AEEE-93F4-1631F9B03C5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2DE0163-FA66-1B0B-CFC4-A407922B80A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2AABB3A0-C299-EEE3-6107-0EFB9E9B621B}"/>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2F21DBB2-6D0A-B206-1A82-8192EDB10D84}"/>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4F06B9B5-7A7C-0A82-04FF-35DE507BA9CA}"/>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D4461C0-11E9-4DA3-D8AF-2474E46DDBCE}"/>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636423C4-9AE3-FAE7-9156-DD136B98B2E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75C28DCD-4178-56EF-BFEF-C9A37A0BFD4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85F0543-1D32-B0CE-0400-6120025F324C}"/>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F0C4CCEC-86E6-0B3B-2832-3D36F9AF28BE}"/>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73192CD4-EEF8-8F5A-5601-F87D1801C72C}"/>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73BA259C-A492-CB0B-9AA9-59623A3D9BE2}"/>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8FE7B05D-5B79-7C06-EF21-E15D0FD73E38}"/>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24C41F4A-CC60-282A-7D6A-1CA2DC9C36BE}"/>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28E86C84-2554-740C-0E61-6BDD20008423}"/>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B3CE053A-A362-AA9A-252E-5432FEF7E940}"/>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CFB6D22D-054A-8074-39E6-8AD276430B77}"/>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E03C3448-0135-1E10-F700-744CE9A554C0}"/>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31B16D9-C261-F050-8F02-FDDF18F669F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58B4F436-B867-B142-DB72-9FE929FC99C6}"/>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01FDF0C2-E8DC-95DD-C94D-2DFE3EFE9D6B}"/>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4CDDCFCE-0BD7-473E-F731-CDCA0CEC77D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B25454C8-1FA1-524F-FB91-1DE19E2355F9}"/>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0387F1D-AC32-C677-2EE4-46A6CC9A6B1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B9BFD64A-0FF3-09EB-C094-816090094BC0}"/>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294AC6C1-90ED-E408-C636-B40AFC581278}"/>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4776AEBB-4B35-A385-4167-F41AAE5C1690}"/>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42942582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65"/>
          <p:cNvSpPr txBox="1"/>
          <p:nvPr/>
        </p:nvSpPr>
        <p:spPr>
          <a:xfrm>
            <a:off x="364753" y="2169799"/>
            <a:ext cx="2754512" cy="2165941"/>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Being</a:t>
            </a:r>
            <a:r>
              <a:rPr lang="sv-SE" sz="1401" dirty="0">
                <a:solidFill>
                  <a:srgbClr val="6D6E71"/>
                </a:solidFill>
                <a:latin typeface="Calibri"/>
                <a:ea typeface="Calibri"/>
                <a:cs typeface="Calibri"/>
                <a:sym typeface="Calibri"/>
              </a:rPr>
              <a:t> in the present</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Figure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oon</a:t>
            </a:r>
            <a:r>
              <a:rPr lang="sv-SE" sz="1401" dirty="0">
                <a:solidFill>
                  <a:srgbClr val="6D6E71"/>
                </a:solidFill>
                <a:latin typeface="Calibri"/>
                <a:ea typeface="Calibri"/>
                <a:cs typeface="Calibri"/>
                <a:sym typeface="Calibri"/>
              </a:rPr>
              <a:t> my inner </a:t>
            </a:r>
            <a:r>
              <a:rPr lang="sv-SE" sz="1401" dirty="0" err="1">
                <a:solidFill>
                  <a:srgbClr val="6D6E71"/>
                </a:solidFill>
                <a:latin typeface="Calibri"/>
                <a:ea typeface="Calibri"/>
                <a:cs typeface="Calibri"/>
                <a:sym typeface="Calibri"/>
              </a:rPr>
              <a:t>compass</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What</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are</a:t>
            </a:r>
            <a:r>
              <a:rPr lang="sv-SE" sz="1401" dirty="0">
                <a:solidFill>
                  <a:srgbClr val="6D6E71"/>
                </a:solidFill>
                <a:latin typeface="Calibri"/>
                <a:ea typeface="Calibri"/>
                <a:cs typeface="Calibri"/>
                <a:sym typeface="Calibri"/>
              </a:rPr>
              <a:t> ut the </a:t>
            </a:r>
            <a:r>
              <a:rPr lang="sv-SE" sz="1401" dirty="0" err="1">
                <a:solidFill>
                  <a:srgbClr val="6D6E71"/>
                </a:solidFill>
                <a:latin typeface="Calibri"/>
                <a:ea typeface="Calibri"/>
                <a:cs typeface="Calibri"/>
                <a:sym typeface="Calibri"/>
              </a:rPr>
              <a:t>direction</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based</a:t>
            </a:r>
            <a:r>
              <a:rPr lang="sv-SE" sz="1401" dirty="0">
                <a:solidFill>
                  <a:srgbClr val="6D6E71"/>
                </a:solidFill>
                <a:latin typeface="Calibri"/>
                <a:ea typeface="Calibri"/>
                <a:cs typeface="Calibri"/>
                <a:sym typeface="Calibri"/>
              </a:rPr>
              <a:t> my </a:t>
            </a:r>
            <a:r>
              <a:rPr lang="sv-SE" sz="1401" dirty="0" err="1">
                <a:solidFill>
                  <a:srgbClr val="6D6E71"/>
                </a:solidFill>
                <a:latin typeface="Calibri"/>
                <a:ea typeface="Calibri"/>
                <a:cs typeface="Calibri"/>
                <a:sym typeface="Calibri"/>
              </a:rPr>
              <a:t>three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most</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important</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values</a:t>
            </a:r>
            <a:r>
              <a:rPr lang="sv-SE" sz="1401" dirty="0">
                <a:solidFill>
                  <a:srgbClr val="6D6E71"/>
                </a:solidFill>
                <a:latin typeface="Calibri"/>
                <a:ea typeface="Calibri"/>
                <a:cs typeface="Calibri"/>
                <a:sym typeface="Calibri"/>
              </a:rPr>
              <a:t>? </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How</a:t>
            </a:r>
            <a:r>
              <a:rPr lang="sv-SE" sz="1401" dirty="0">
                <a:solidFill>
                  <a:srgbClr val="6D6E71"/>
                </a:solidFill>
                <a:latin typeface="Calibri"/>
                <a:ea typeface="Calibri"/>
                <a:cs typeface="Calibri"/>
                <a:sym typeface="Calibri"/>
              </a:rPr>
              <a:t> do </a:t>
            </a:r>
            <a:r>
              <a:rPr lang="sv-SE" sz="1401" dirty="0" err="1">
                <a:solidFill>
                  <a:srgbClr val="6D6E71"/>
                </a:solidFill>
                <a:latin typeface="Calibri"/>
                <a:ea typeface="Calibri"/>
                <a:cs typeface="Calibri"/>
                <a:sym typeface="Calibri"/>
              </a:rPr>
              <a:t>they</a:t>
            </a:r>
            <a:r>
              <a:rPr lang="sv-SE" sz="1401" dirty="0">
                <a:solidFill>
                  <a:srgbClr val="6D6E71"/>
                </a:solidFill>
                <a:latin typeface="Calibri"/>
                <a:ea typeface="Calibri"/>
                <a:cs typeface="Calibri"/>
                <a:sym typeface="Calibri"/>
              </a:rPr>
              <a:t> express </a:t>
            </a:r>
            <a:r>
              <a:rPr lang="sv-SE" sz="1401" dirty="0" err="1">
                <a:solidFill>
                  <a:srgbClr val="6D6E71"/>
                </a:solidFill>
                <a:latin typeface="Calibri"/>
                <a:ea typeface="Calibri"/>
                <a:cs typeface="Calibri"/>
                <a:sym typeface="Calibri"/>
              </a:rPr>
              <a:t>themselves</a:t>
            </a:r>
            <a:r>
              <a:rPr lang="sv-SE" sz="1401" dirty="0">
                <a:solidFill>
                  <a:srgbClr val="6D6E71"/>
                </a:solidFill>
                <a:latin typeface="Calibri"/>
                <a:ea typeface="Calibri"/>
                <a:cs typeface="Calibri"/>
                <a:sym typeface="Calibri"/>
              </a:rPr>
              <a:t> in my </a:t>
            </a:r>
            <a:r>
              <a:rPr lang="sv-SE" sz="1401" dirty="0" err="1">
                <a:solidFill>
                  <a:srgbClr val="6D6E71"/>
                </a:solidFill>
                <a:latin typeface="Calibri"/>
                <a:ea typeface="Calibri"/>
                <a:cs typeface="Calibri"/>
                <a:sym typeface="Calibri"/>
              </a:rPr>
              <a:t>life</a:t>
            </a:r>
            <a:r>
              <a:rPr lang="sv-SE" sz="1401" dirty="0">
                <a:solidFill>
                  <a:srgbClr val="6D6E71"/>
                </a:solidFill>
                <a:latin typeface="Calibri"/>
                <a:ea typeface="Calibri"/>
                <a:cs typeface="Calibri"/>
                <a:sym typeface="Calibri"/>
              </a:rPr>
              <a:t>?</a:t>
            </a:r>
          </a:p>
          <a:p>
            <a:pPr marL="285750" indent="-285750">
              <a:buClr>
                <a:srgbClr val="97C679"/>
              </a:buClr>
              <a:buSzPts val="1400"/>
              <a:buFont typeface="Wingdings" pitchFamily="2" charset="2"/>
              <a:buChar char="v"/>
            </a:pPr>
            <a:r>
              <a:rPr lang="sv-SE" sz="1401" dirty="0">
                <a:solidFill>
                  <a:srgbClr val="6D6E71"/>
                </a:solidFill>
                <a:latin typeface="Calibri"/>
                <a:ea typeface="Calibri"/>
                <a:cs typeface="Calibri"/>
                <a:sym typeface="Calibri"/>
              </a:rPr>
              <a:t>In </a:t>
            </a:r>
            <a:r>
              <a:rPr lang="sv-SE" sz="1401" dirty="0" err="1">
                <a:solidFill>
                  <a:srgbClr val="6D6E71"/>
                </a:solidFill>
                <a:latin typeface="Calibri"/>
                <a:ea typeface="Calibri"/>
                <a:cs typeface="Calibri"/>
                <a:sym typeface="Calibri"/>
              </a:rPr>
              <a:t>what</a:t>
            </a:r>
            <a:r>
              <a:rPr lang="sv-SE" sz="1401" dirty="0">
                <a:solidFill>
                  <a:srgbClr val="6D6E71"/>
                </a:solidFill>
                <a:latin typeface="Calibri"/>
                <a:ea typeface="Calibri"/>
                <a:cs typeface="Calibri"/>
                <a:sym typeface="Calibri"/>
              </a:rPr>
              <a:t> situations do I stop </a:t>
            </a:r>
            <a:r>
              <a:rPr lang="sv-SE" sz="1401" dirty="0" err="1">
                <a:solidFill>
                  <a:srgbClr val="6D6E71"/>
                </a:solidFill>
                <a:latin typeface="Calibri"/>
                <a:ea typeface="Calibri"/>
                <a:cs typeface="Calibri"/>
                <a:sym typeface="Calibri"/>
              </a:rPr>
              <a:t>being</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myself</a:t>
            </a:r>
            <a:r>
              <a:rPr lang="sv-SE" sz="1401" dirty="0">
                <a:solidFill>
                  <a:srgbClr val="6D6E71"/>
                </a:solidFill>
                <a:latin typeface="Calibri"/>
                <a:ea typeface="Calibri"/>
                <a:cs typeface="Calibri"/>
                <a:sym typeface="Calibri"/>
              </a:rPr>
              <a:t>, or </a:t>
            </a:r>
            <a:r>
              <a:rPr lang="sv-SE" sz="1401" dirty="0" err="1">
                <a:solidFill>
                  <a:srgbClr val="6D6E71"/>
                </a:solidFill>
                <a:latin typeface="Calibri"/>
                <a:ea typeface="Calibri"/>
                <a:cs typeface="Calibri"/>
                <a:sym typeface="Calibri"/>
              </a:rPr>
              <a:t>act</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against</a:t>
            </a:r>
            <a:r>
              <a:rPr lang="sv-SE" sz="1401" dirty="0">
                <a:solidFill>
                  <a:srgbClr val="6D6E71"/>
                </a:solidFill>
                <a:latin typeface="Calibri"/>
                <a:ea typeface="Calibri"/>
                <a:cs typeface="Calibri"/>
                <a:sym typeface="Calibri"/>
              </a:rPr>
              <a:t> my </a:t>
            </a:r>
            <a:r>
              <a:rPr lang="sv-SE" sz="1401" dirty="0" err="1">
                <a:solidFill>
                  <a:srgbClr val="6D6E71"/>
                </a:solidFill>
                <a:latin typeface="Calibri"/>
                <a:ea typeface="Calibri"/>
                <a:cs typeface="Calibri"/>
                <a:sym typeface="Calibri"/>
              </a:rPr>
              <a:t>values</a:t>
            </a:r>
            <a:r>
              <a:rPr lang="sv-SE" sz="1401" dirty="0">
                <a:solidFill>
                  <a:srgbClr val="6D6E71"/>
                </a:solidFill>
                <a:latin typeface="Calibri"/>
                <a:ea typeface="Calibri"/>
                <a:cs typeface="Calibri"/>
                <a:sym typeface="Calibri"/>
              </a:rPr>
              <a:t>?</a:t>
            </a:r>
          </a:p>
          <a:p>
            <a:pPr marL="190493" indent="-190493">
              <a:buClr>
                <a:srgbClr val="97C679"/>
              </a:buClr>
              <a:buSzPts val="1400"/>
              <a:buFont typeface="Arial"/>
              <a:buChar char="•"/>
            </a:pPr>
            <a:endParaRPr lang="sv-SE" sz="1401" dirty="0">
              <a:solidFill>
                <a:srgbClr val="6D6E71"/>
              </a:solidFill>
              <a:latin typeface="Calibri"/>
              <a:ea typeface="Calibri"/>
              <a:cs typeface="Calibri"/>
              <a:sym typeface="Calibri"/>
            </a:endParaRPr>
          </a:p>
          <a:p>
            <a:pPr marL="190493" indent="-101596">
              <a:buClr>
                <a:srgbClr val="97C679"/>
              </a:buClr>
              <a:buSzPts val="1400"/>
            </a:pPr>
            <a:endParaRPr sz="1401" dirty="0">
              <a:solidFill>
                <a:srgbClr val="6D6E71"/>
              </a:solidFill>
              <a:latin typeface="Calibri"/>
              <a:ea typeface="Calibri"/>
              <a:cs typeface="Calibri"/>
              <a:sym typeface="Calibri"/>
            </a:endParaRPr>
          </a:p>
        </p:txBody>
      </p:sp>
      <p:sp>
        <p:nvSpPr>
          <p:cNvPr id="389" name="Google Shape;389;p65"/>
          <p:cNvSpPr/>
          <p:nvPr/>
        </p:nvSpPr>
        <p:spPr>
          <a:xfrm>
            <a:off x="2" y="3"/>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p:cNvSpPr txBox="1"/>
          <p:nvPr/>
        </p:nvSpPr>
        <p:spPr>
          <a:xfrm>
            <a:off x="364474" y="426505"/>
            <a:ext cx="4540679"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err="1">
                <a:solidFill>
                  <a:schemeClr val="lt1"/>
                </a:solidFill>
                <a:latin typeface="Calibri"/>
                <a:ea typeface="Calibri"/>
                <a:cs typeface="Calibri"/>
                <a:sym typeface="Calibri"/>
              </a:rPr>
              <a:t>Useful</a:t>
            </a:r>
            <a:r>
              <a:rPr lang="sv-SE" sz="3500" b="1" dirty="0">
                <a:solidFill>
                  <a:schemeClr val="lt1"/>
                </a:solidFill>
                <a:latin typeface="Calibri"/>
                <a:ea typeface="Calibri"/>
                <a:cs typeface="Calibri"/>
                <a:sym typeface="Calibri"/>
              </a:rPr>
              <a:t> Tips And Trix</a:t>
            </a:r>
          </a:p>
        </p:txBody>
      </p:sp>
      <p:sp>
        <p:nvSpPr>
          <p:cNvPr id="391" name="Google Shape;391;p65"/>
          <p:cNvSpPr txBox="1">
            <a:spLocks noGrp="1"/>
          </p:cNvSpPr>
          <p:nvPr>
            <p:ph type="body" idx="2"/>
          </p:nvPr>
        </p:nvSpPr>
        <p:spPr>
          <a:xfrm>
            <a:off x="364752" y="1474912"/>
            <a:ext cx="2594734" cy="719001"/>
          </a:xfrm>
          <a:prstGeom prst="rect">
            <a:avLst/>
          </a:prstGeom>
          <a:noFill/>
          <a:ln>
            <a:noFill/>
          </a:ln>
        </p:spPr>
        <p:txBody>
          <a:bodyPr spcFirstLastPara="1" vert="horz" wrap="square" lIns="91426" tIns="91426" rIns="91426" bIns="91426" rtlCol="0" anchor="t" anchorCtr="0">
            <a:noAutofit/>
          </a:bodyPr>
          <a:lstStyle/>
          <a:p>
            <a:pPr marL="0" indent="0">
              <a:lnSpc>
                <a:spcPct val="98518"/>
              </a:lnSpc>
            </a:pPr>
            <a:r>
              <a:rPr lang="it" dirty="0">
                <a:solidFill>
                  <a:srgbClr val="8ABF3B"/>
                </a:solidFill>
              </a:rPr>
              <a:t>Being</a:t>
            </a:r>
            <a:endParaRPr dirty="0"/>
          </a:p>
        </p:txBody>
      </p:sp>
      <p:pic>
        <p:nvPicPr>
          <p:cNvPr id="392" name="Google Shape;392;p65"/>
          <p:cNvPicPr preferRelativeResize="0"/>
          <p:nvPr/>
        </p:nvPicPr>
        <p:blipFill rotWithShape="1">
          <a:blip r:embed="rId3">
            <a:alphaModFix amt="70000"/>
          </a:blip>
          <a:srcRect/>
          <a:stretch/>
        </p:blipFill>
        <p:spPr>
          <a:xfrm flipH="1">
            <a:off x="7972769" y="-257995"/>
            <a:ext cx="2160216" cy="2184163"/>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93" name="Google Shape;393;p65"/>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29</a:t>
            </a:fld>
            <a:endParaRPr dirty="0"/>
          </a:p>
        </p:txBody>
      </p:sp>
      <p:sp>
        <p:nvSpPr>
          <p:cNvPr id="394" name="Google Shape;394;p65"/>
          <p:cNvSpPr txBox="1"/>
          <p:nvPr/>
        </p:nvSpPr>
        <p:spPr>
          <a:xfrm>
            <a:off x="3460297" y="2185409"/>
            <a:ext cx="2417692" cy="1950369"/>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Which</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perspectives</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am</a:t>
            </a:r>
            <a:r>
              <a:rPr lang="sv-SE" sz="1401" dirty="0">
                <a:solidFill>
                  <a:srgbClr val="6D6E71"/>
                </a:solidFill>
                <a:latin typeface="Calibri"/>
                <a:ea typeface="Calibri"/>
                <a:cs typeface="Calibri"/>
                <a:sym typeface="Calibri"/>
              </a:rPr>
              <a:t> I </a:t>
            </a:r>
            <a:r>
              <a:rPr lang="sv-SE" sz="1401" dirty="0" err="1">
                <a:solidFill>
                  <a:srgbClr val="6D6E71"/>
                </a:solidFill>
                <a:latin typeface="Calibri"/>
                <a:ea typeface="Calibri"/>
                <a:cs typeface="Calibri"/>
                <a:sym typeface="Calibri"/>
              </a:rPr>
              <a:t>missing</a:t>
            </a:r>
            <a:r>
              <a:rPr lang="sv-SE" sz="1401" dirty="0">
                <a:solidFill>
                  <a:srgbClr val="6D6E71"/>
                </a:solidFill>
                <a:latin typeface="Calibri"/>
                <a:ea typeface="Calibri"/>
                <a:cs typeface="Calibri"/>
                <a:sym typeface="Calibri"/>
              </a:rPr>
              <a:t>, and </a:t>
            </a:r>
            <a:r>
              <a:rPr lang="sv-SE" sz="1401" dirty="0" err="1">
                <a:solidFill>
                  <a:srgbClr val="6D6E71"/>
                </a:solidFill>
                <a:latin typeface="Calibri"/>
                <a:ea typeface="Calibri"/>
                <a:cs typeface="Calibri"/>
                <a:sym typeface="Calibri"/>
              </a:rPr>
              <a:t>which</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ones</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challenge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me</a:t>
            </a:r>
            <a:r>
              <a:rPr lang="sv-SE" sz="1401" dirty="0">
                <a:solidFill>
                  <a:srgbClr val="6D6E71"/>
                </a:solidFill>
                <a:latin typeface="Calibri"/>
                <a:ea typeface="Calibri"/>
                <a:cs typeface="Calibri"/>
                <a:sym typeface="Calibri"/>
              </a:rPr>
              <a:t>?</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Which</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three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things</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are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most</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important</a:t>
            </a:r>
            <a:r>
              <a:rPr lang="sv-SE" sz="1401" dirty="0">
                <a:solidFill>
                  <a:srgbClr val="6D6E71"/>
                </a:solidFill>
                <a:latin typeface="Calibri"/>
                <a:ea typeface="Calibri"/>
                <a:cs typeface="Calibri"/>
                <a:sym typeface="Calibri"/>
              </a:rPr>
              <a:t> in a </a:t>
            </a:r>
            <a:r>
              <a:rPr lang="sv-SE" sz="1401" dirty="0" err="1">
                <a:solidFill>
                  <a:srgbClr val="6D6E71"/>
                </a:solidFill>
                <a:latin typeface="Calibri"/>
                <a:ea typeface="Calibri"/>
                <a:cs typeface="Calibri"/>
                <a:sym typeface="Calibri"/>
              </a:rPr>
              <a:t>perspective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of</a:t>
            </a:r>
            <a:r>
              <a:rPr lang="sv-SE" sz="1401" dirty="0">
                <a:solidFill>
                  <a:srgbClr val="6D6E71"/>
                </a:solidFill>
                <a:latin typeface="Calibri"/>
                <a:ea typeface="Calibri"/>
                <a:cs typeface="Calibri"/>
                <a:sym typeface="Calibri"/>
              </a:rPr>
              <a:t> 1, 10 or 100 </a:t>
            </a:r>
            <a:r>
              <a:rPr lang="sv-SE" sz="1401" dirty="0" err="1">
                <a:solidFill>
                  <a:srgbClr val="6D6E71"/>
                </a:solidFill>
                <a:latin typeface="Calibri"/>
                <a:ea typeface="Calibri"/>
                <a:cs typeface="Calibri"/>
                <a:sym typeface="Calibri"/>
              </a:rPr>
              <a:t>years</a:t>
            </a:r>
            <a:r>
              <a:rPr lang="sv-SE" sz="1401" dirty="0">
                <a:solidFill>
                  <a:srgbClr val="6D6E71"/>
                </a:solidFill>
                <a:latin typeface="Calibri"/>
                <a:ea typeface="Calibri"/>
                <a:cs typeface="Calibri"/>
                <a:sym typeface="Calibri"/>
              </a:rPr>
              <a:t>?</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How</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can</a:t>
            </a:r>
            <a:r>
              <a:rPr lang="sv-SE" sz="1401" dirty="0">
                <a:solidFill>
                  <a:srgbClr val="6D6E71"/>
                </a:solidFill>
                <a:latin typeface="Calibri"/>
                <a:ea typeface="Calibri"/>
                <a:cs typeface="Calibri"/>
                <a:sym typeface="Calibri"/>
              </a:rPr>
              <a:t> I </a:t>
            </a:r>
            <a:r>
              <a:rPr lang="sv-SE" sz="1401" dirty="0" err="1">
                <a:solidFill>
                  <a:srgbClr val="6D6E71"/>
                </a:solidFill>
                <a:latin typeface="Calibri"/>
                <a:ea typeface="Calibri"/>
                <a:cs typeface="Calibri"/>
                <a:sym typeface="Calibri"/>
              </a:rPr>
              <a:t>think</a:t>
            </a:r>
            <a:r>
              <a:rPr lang="sv-SE" sz="1401" dirty="0">
                <a:solidFill>
                  <a:srgbClr val="6D6E71"/>
                </a:solidFill>
                <a:latin typeface="Calibri"/>
                <a:ea typeface="Calibri"/>
                <a:cs typeface="Calibri"/>
                <a:sym typeface="Calibri"/>
              </a:rPr>
              <a:t> in terms </a:t>
            </a:r>
            <a:r>
              <a:rPr lang="sv-SE" sz="1401" dirty="0" err="1">
                <a:solidFill>
                  <a:srgbClr val="6D6E71"/>
                </a:solidFill>
                <a:latin typeface="Calibri"/>
                <a:ea typeface="Calibri"/>
                <a:cs typeface="Calibri"/>
                <a:sym typeface="Calibri"/>
              </a:rPr>
              <a:t>of</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both</a:t>
            </a:r>
            <a:r>
              <a:rPr lang="sv-SE" sz="1401" dirty="0">
                <a:solidFill>
                  <a:srgbClr val="6D6E71"/>
                </a:solidFill>
                <a:latin typeface="Calibri"/>
                <a:ea typeface="Calibri"/>
                <a:cs typeface="Calibri"/>
                <a:sym typeface="Calibri"/>
              </a:rPr>
              <a:t> and?"</a:t>
            </a:r>
          </a:p>
          <a:p>
            <a:pPr marL="190493" indent="-101596">
              <a:buClr>
                <a:srgbClr val="97C679"/>
              </a:buClr>
              <a:buSzPts val="1400"/>
            </a:pPr>
            <a:endParaRPr sz="1401" dirty="0">
              <a:solidFill>
                <a:srgbClr val="6D6E71"/>
              </a:solidFill>
              <a:latin typeface="Calibri"/>
              <a:ea typeface="Calibri"/>
              <a:cs typeface="Calibri"/>
              <a:sym typeface="Calibri"/>
            </a:endParaRPr>
          </a:p>
        </p:txBody>
      </p:sp>
      <p:sp>
        <p:nvSpPr>
          <p:cNvPr id="395" name="Google Shape;395;p65"/>
          <p:cNvSpPr txBox="1"/>
          <p:nvPr/>
        </p:nvSpPr>
        <p:spPr>
          <a:xfrm>
            <a:off x="3388422" y="1466408"/>
            <a:ext cx="2594734"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it" sz="2800" b="1" dirty="0">
                <a:solidFill>
                  <a:srgbClr val="8ABF3B"/>
                </a:solidFill>
                <a:latin typeface="Calibri"/>
                <a:ea typeface="Calibri"/>
                <a:cs typeface="Calibri"/>
                <a:sym typeface="Calibri"/>
              </a:rPr>
              <a:t>Thinking</a:t>
            </a:r>
            <a:endParaRPr sz="1401" dirty="0"/>
          </a:p>
        </p:txBody>
      </p:sp>
      <p:sp>
        <p:nvSpPr>
          <p:cNvPr id="397" name="Google Shape;397;p65"/>
          <p:cNvSpPr txBox="1"/>
          <p:nvPr/>
        </p:nvSpPr>
        <p:spPr>
          <a:xfrm>
            <a:off x="6139853" y="1467980"/>
            <a:ext cx="1610589"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it" sz="2800" b="1" dirty="0">
                <a:solidFill>
                  <a:srgbClr val="8ABF3B"/>
                </a:solidFill>
                <a:latin typeface="Calibri"/>
                <a:ea typeface="Calibri"/>
                <a:cs typeface="Calibri"/>
                <a:sym typeface="Calibri"/>
              </a:rPr>
              <a:t>Relating</a:t>
            </a:r>
            <a:endParaRPr sz="1401" dirty="0"/>
          </a:p>
        </p:txBody>
      </p:sp>
      <p:cxnSp>
        <p:nvCxnSpPr>
          <p:cNvPr id="398" name="Google Shape;398;p65"/>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399" name="Google Shape;399;p65"/>
          <p:cNvCxnSpPr/>
          <p:nvPr/>
        </p:nvCxnSpPr>
        <p:spPr>
          <a:xfrm>
            <a:off x="6062505" y="1396738"/>
            <a:ext cx="0" cy="2960018"/>
          </a:xfrm>
          <a:prstGeom prst="straightConnector1">
            <a:avLst/>
          </a:prstGeom>
          <a:noFill/>
          <a:ln w="19050" cap="flat" cmpd="sng">
            <a:solidFill>
              <a:srgbClr val="8ABF3B"/>
            </a:solidFill>
            <a:prstDash val="solid"/>
            <a:round/>
            <a:headEnd type="none" w="sm" len="sm"/>
            <a:tailEnd type="none" w="sm" len="sm"/>
          </a:ln>
        </p:spPr>
      </p:cxnSp>
      <p:sp>
        <p:nvSpPr>
          <p:cNvPr id="2" name="Google Shape;394;p65">
            <a:extLst>
              <a:ext uri="{FF2B5EF4-FFF2-40B4-BE49-F238E27FC236}">
                <a16:creationId xmlns:a16="http://schemas.microsoft.com/office/drawing/2014/main" id="{8052985C-CDE9-061D-5FFA-F486528373FC}"/>
              </a:ext>
            </a:extLst>
          </p:cNvPr>
          <p:cNvSpPr txBox="1"/>
          <p:nvPr/>
        </p:nvSpPr>
        <p:spPr>
          <a:xfrm>
            <a:off x="6257837" y="2169150"/>
            <a:ext cx="2787681" cy="2381513"/>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Shift</a:t>
            </a:r>
            <a:r>
              <a:rPr lang="sv-SE" sz="1401" dirty="0">
                <a:solidFill>
                  <a:srgbClr val="6D6E71"/>
                </a:solidFill>
                <a:latin typeface="Calibri"/>
                <a:ea typeface="Calibri"/>
                <a:cs typeface="Calibri"/>
                <a:sym typeface="Calibri"/>
              </a:rPr>
              <a:t> focus – from problem-</a:t>
            </a:r>
            <a:r>
              <a:rPr lang="sv-SE" sz="1401" dirty="0" err="1">
                <a:solidFill>
                  <a:srgbClr val="6D6E71"/>
                </a:solidFill>
                <a:latin typeface="Calibri"/>
                <a:ea typeface="Calibri"/>
                <a:cs typeface="Calibri"/>
                <a:sym typeface="Calibri"/>
              </a:rPr>
              <a:t>based</a:t>
            </a:r>
            <a:r>
              <a:rPr lang="sv-SE" sz="1401" dirty="0">
                <a:solidFill>
                  <a:srgbClr val="6D6E71"/>
                </a:solidFill>
                <a:latin typeface="Calibri"/>
                <a:ea typeface="Calibri"/>
                <a:cs typeface="Calibri"/>
                <a:sym typeface="Calibri"/>
              </a:rPr>
              <a:t> to </a:t>
            </a:r>
            <a:r>
              <a:rPr lang="sv-SE" sz="1401" dirty="0" err="1">
                <a:solidFill>
                  <a:srgbClr val="6D6E71"/>
                </a:solidFill>
                <a:latin typeface="Calibri"/>
                <a:ea typeface="Calibri"/>
                <a:cs typeface="Calibri"/>
                <a:sym typeface="Calibri"/>
              </a:rPr>
              <a:t>strength-based</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Pay</a:t>
            </a:r>
            <a:r>
              <a:rPr lang="sv-SE" sz="1401" dirty="0">
                <a:solidFill>
                  <a:srgbClr val="6D6E71"/>
                </a:solidFill>
                <a:latin typeface="Calibri"/>
                <a:ea typeface="Calibri"/>
                <a:cs typeface="Calibri"/>
                <a:sym typeface="Calibri"/>
              </a:rPr>
              <a:t> attention to </a:t>
            </a:r>
            <a:r>
              <a:rPr lang="sv-SE" sz="1401" dirty="0" err="1">
                <a:solidFill>
                  <a:srgbClr val="6D6E71"/>
                </a:solidFill>
                <a:latin typeface="Calibri"/>
                <a:ea typeface="Calibri"/>
                <a:cs typeface="Calibri"/>
                <a:sym typeface="Calibri"/>
              </a:rPr>
              <a:t>what</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you</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want</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more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of</a:t>
            </a:r>
            <a:r>
              <a:rPr lang="sv-SE" sz="1401" dirty="0">
                <a:solidFill>
                  <a:srgbClr val="6D6E71"/>
                </a:solidFill>
                <a:latin typeface="Calibri"/>
                <a:ea typeface="Calibri"/>
                <a:cs typeface="Calibri"/>
                <a:sym typeface="Calibri"/>
              </a:rPr>
              <a:t>, it </a:t>
            </a:r>
            <a:r>
              <a:rPr lang="sv-SE" sz="1401" dirty="0" err="1">
                <a:solidFill>
                  <a:srgbClr val="6D6E71"/>
                </a:solidFill>
                <a:latin typeface="Calibri"/>
                <a:ea typeface="Calibri"/>
                <a:cs typeface="Calibri"/>
                <a:sym typeface="Calibri"/>
              </a:rPr>
              <a:t>grows</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where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you</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water</a:t>
            </a:r>
            <a:r>
              <a:rPr lang="sv-SE" sz="1401" dirty="0">
                <a:solidFill>
                  <a:srgbClr val="6D6E71"/>
                </a:solidFill>
                <a:latin typeface="Calibri"/>
                <a:ea typeface="Calibri"/>
                <a:cs typeface="Calibri"/>
                <a:sym typeface="Calibri"/>
              </a:rPr>
              <a:t>. </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What</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helps</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you</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put</a:t>
            </a:r>
            <a:r>
              <a:rPr lang="sv-SE" sz="1401" dirty="0">
                <a:solidFill>
                  <a:srgbClr val="6D6E71"/>
                </a:solidFill>
                <a:latin typeface="Calibri"/>
                <a:ea typeface="Calibri"/>
                <a:cs typeface="Calibri"/>
                <a:sym typeface="Calibri"/>
              </a:rPr>
              <a:t> the "</a:t>
            </a:r>
            <a:r>
              <a:rPr lang="sv-SE" sz="1401" dirty="0" err="1">
                <a:solidFill>
                  <a:srgbClr val="6D6E71"/>
                </a:solidFill>
                <a:latin typeface="Calibri"/>
                <a:ea typeface="Calibri"/>
                <a:cs typeface="Calibri"/>
                <a:sym typeface="Calibri"/>
              </a:rPr>
              <a:t>we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before</a:t>
            </a:r>
            <a:r>
              <a:rPr lang="sv-SE" sz="1401" dirty="0">
                <a:solidFill>
                  <a:srgbClr val="6D6E71"/>
                </a:solidFill>
                <a:latin typeface="Calibri"/>
                <a:ea typeface="Calibri"/>
                <a:cs typeface="Calibri"/>
                <a:sym typeface="Calibri"/>
              </a:rPr>
              <a:t> the "I" in a situation?</a:t>
            </a:r>
          </a:p>
          <a:p>
            <a:pPr marL="285750" indent="-285750">
              <a:buClr>
                <a:srgbClr val="97C679"/>
              </a:buClr>
              <a:buSzPts val="1400"/>
              <a:buFont typeface="Wingdings" pitchFamily="2" charset="2"/>
              <a:buChar char="v"/>
            </a:pPr>
            <a:r>
              <a:rPr lang="sv-SE" sz="1401" dirty="0">
                <a:solidFill>
                  <a:srgbClr val="6D6E71"/>
                </a:solidFill>
                <a:latin typeface="Calibri"/>
                <a:ea typeface="Calibri"/>
                <a:cs typeface="Calibri"/>
                <a:sym typeface="Calibri"/>
              </a:rPr>
              <a:t>A </a:t>
            </a:r>
            <a:r>
              <a:rPr lang="sv-SE" sz="1401" dirty="0" err="1">
                <a:solidFill>
                  <a:srgbClr val="6D6E71"/>
                </a:solidFill>
                <a:latin typeface="Calibri"/>
                <a:ea typeface="Calibri"/>
                <a:cs typeface="Calibri"/>
                <a:sym typeface="Calibri"/>
              </a:rPr>
              <a:t>forest</a:t>
            </a:r>
            <a:r>
              <a:rPr lang="sv-SE" sz="1401" dirty="0">
                <a:solidFill>
                  <a:srgbClr val="6D6E71"/>
                </a:solidFill>
                <a:latin typeface="Calibri"/>
                <a:ea typeface="Calibri"/>
                <a:cs typeface="Calibri"/>
                <a:sym typeface="Calibri"/>
              </a:rPr>
              <a:t> walk by the </a:t>
            </a:r>
            <a:r>
              <a:rPr lang="sv-SE" sz="1401" dirty="0" err="1">
                <a:solidFill>
                  <a:srgbClr val="6D6E71"/>
                </a:solidFill>
                <a:latin typeface="Calibri"/>
                <a:ea typeface="Calibri"/>
                <a:cs typeface="Calibri"/>
                <a:sym typeface="Calibri"/>
              </a:rPr>
              <a:t>sea</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We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are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completely</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dependent</a:t>
            </a:r>
            <a:r>
              <a:rPr lang="sv-SE" sz="1401" dirty="0">
                <a:solidFill>
                  <a:srgbClr val="6D6E71"/>
                </a:solidFill>
                <a:latin typeface="Calibri"/>
                <a:ea typeface="Calibri"/>
                <a:cs typeface="Calibri"/>
                <a:sym typeface="Calibri"/>
              </a:rPr>
              <a:t> on the </a:t>
            </a:r>
            <a:r>
              <a:rPr lang="sv-SE" sz="1401" dirty="0" err="1">
                <a:solidFill>
                  <a:srgbClr val="6D6E71"/>
                </a:solidFill>
                <a:latin typeface="Calibri"/>
                <a:ea typeface="Calibri"/>
                <a:cs typeface="Calibri"/>
                <a:sym typeface="Calibri"/>
              </a:rPr>
              <a:t>earth</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we</a:t>
            </a:r>
            <a:r>
              <a:rPr lang="sv-SE" sz="1401" dirty="0">
                <a:solidFill>
                  <a:srgbClr val="6D6E71"/>
                </a:solidFill>
                <a:latin typeface="Calibri"/>
                <a:ea typeface="Calibri"/>
                <a:cs typeface="Calibri"/>
                <a:sym typeface="Calibri"/>
              </a:rPr>
              <a:t> live on! </a:t>
            </a:r>
            <a:br>
              <a:rPr lang="sv-SE" sz="1401" dirty="0">
                <a:solidFill>
                  <a:srgbClr val="6D6E71"/>
                </a:solidFill>
                <a:latin typeface="Calibri"/>
                <a:ea typeface="Calibri"/>
                <a:cs typeface="Calibri"/>
                <a:sym typeface="Calibri"/>
              </a:rPr>
            </a:br>
            <a:r>
              <a:rPr lang="sv-SE" sz="1401" dirty="0">
                <a:solidFill>
                  <a:srgbClr val="6D6E71"/>
                </a:solidFill>
                <a:latin typeface="Calibri"/>
                <a:ea typeface="Calibri"/>
                <a:cs typeface="Calibri"/>
                <a:sym typeface="Calibri"/>
              </a:rPr>
              <a:t>…and </a:t>
            </a:r>
            <a:r>
              <a:rPr lang="sv-SE" sz="1401" dirty="0" err="1">
                <a:solidFill>
                  <a:srgbClr val="6D6E71"/>
                </a:solidFill>
                <a:latin typeface="Calibri"/>
                <a:ea typeface="Calibri"/>
                <a:cs typeface="Calibri"/>
                <a:sym typeface="Calibri"/>
              </a:rPr>
              <a:t>of</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each</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other</a:t>
            </a:r>
            <a:endParaRPr lang="sv-SE" sz="1401" dirty="0">
              <a:solidFill>
                <a:srgbClr val="6D6E71"/>
              </a:solidFill>
              <a:latin typeface="Calibri"/>
              <a:ea typeface="Calibri"/>
              <a:cs typeface="Calibri"/>
              <a:sym typeface="Calibri"/>
            </a:endParaRPr>
          </a:p>
          <a:p>
            <a:pPr marL="190493" indent="-101596">
              <a:buClr>
                <a:srgbClr val="97C679"/>
              </a:buClr>
              <a:buSzPts val="1400"/>
            </a:pPr>
            <a:endParaRPr sz="1401" dirty="0">
              <a:solidFill>
                <a:srgbClr val="6D6E7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7">
          <a:extLst>
            <a:ext uri="{FF2B5EF4-FFF2-40B4-BE49-F238E27FC236}">
              <a16:creationId xmlns:a16="http://schemas.microsoft.com/office/drawing/2014/main" id="{8062E1FD-DA46-FE8A-E739-95CA716503D6}"/>
            </a:ext>
          </a:extLst>
        </p:cNvPr>
        <p:cNvGrpSpPr/>
        <p:nvPr/>
      </p:nvGrpSpPr>
      <p:grpSpPr>
        <a:xfrm>
          <a:off x="0" y="0"/>
          <a:ext cx="0" cy="0"/>
          <a:chOff x="0" y="0"/>
          <a:chExt cx="0" cy="0"/>
        </a:xfrm>
      </p:grpSpPr>
      <p:sp>
        <p:nvSpPr>
          <p:cNvPr id="389" name="Google Shape;389;p65">
            <a:extLst>
              <a:ext uri="{FF2B5EF4-FFF2-40B4-BE49-F238E27FC236}">
                <a16:creationId xmlns:a16="http://schemas.microsoft.com/office/drawing/2014/main" id="{08060671-FD35-4D8F-D4B4-E1A6080C0E01}"/>
              </a:ext>
            </a:extLst>
          </p:cNvPr>
          <p:cNvSpPr/>
          <p:nvPr/>
        </p:nvSpPr>
        <p:spPr>
          <a:xfrm>
            <a:off x="2" y="2"/>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a:extLst>
              <a:ext uri="{FF2B5EF4-FFF2-40B4-BE49-F238E27FC236}">
                <a16:creationId xmlns:a16="http://schemas.microsoft.com/office/drawing/2014/main" id="{724AE10B-E840-697F-EA74-F97DE0826319}"/>
              </a:ext>
            </a:extLst>
          </p:cNvPr>
          <p:cNvSpPr txBox="1"/>
          <p:nvPr/>
        </p:nvSpPr>
        <p:spPr>
          <a:xfrm>
            <a:off x="364473" y="426505"/>
            <a:ext cx="4540679"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err="1">
                <a:solidFill>
                  <a:schemeClr val="lt1"/>
                </a:solidFill>
                <a:latin typeface="Calibri"/>
                <a:cs typeface="Calibri"/>
                <a:sym typeface="Calibri"/>
              </a:rPr>
              <a:t>About</a:t>
            </a:r>
            <a:r>
              <a:rPr lang="sv-SE" sz="3500" b="1" dirty="0">
                <a:solidFill>
                  <a:schemeClr val="lt1"/>
                </a:solidFill>
                <a:latin typeface="Calibri"/>
                <a:cs typeface="Calibri"/>
                <a:sym typeface="Calibri"/>
              </a:rPr>
              <a:t> </a:t>
            </a:r>
            <a:r>
              <a:rPr lang="sv-SE" sz="3500" b="1" dirty="0" err="1">
                <a:solidFill>
                  <a:schemeClr val="lt1"/>
                </a:solidFill>
                <a:latin typeface="Calibri"/>
                <a:cs typeface="Calibri"/>
                <a:sym typeface="Calibri"/>
              </a:rPr>
              <a:t>This</a:t>
            </a:r>
            <a:r>
              <a:rPr lang="sv-SE" sz="3500" b="1" dirty="0">
                <a:solidFill>
                  <a:schemeClr val="lt1"/>
                </a:solidFill>
                <a:latin typeface="Calibri"/>
                <a:cs typeface="Calibri"/>
                <a:sym typeface="Calibri"/>
              </a:rPr>
              <a:t> Course</a:t>
            </a:r>
            <a:endParaRPr lang="sv-SE" sz="1401" dirty="0"/>
          </a:p>
        </p:txBody>
      </p:sp>
      <p:sp>
        <p:nvSpPr>
          <p:cNvPr id="391" name="Google Shape;391;p65">
            <a:extLst>
              <a:ext uri="{FF2B5EF4-FFF2-40B4-BE49-F238E27FC236}">
                <a16:creationId xmlns:a16="http://schemas.microsoft.com/office/drawing/2014/main" id="{D5CA052D-F6E5-E64B-F696-A8DC37838966}"/>
              </a:ext>
            </a:extLst>
          </p:cNvPr>
          <p:cNvSpPr txBox="1">
            <a:spLocks noGrp="1"/>
          </p:cNvSpPr>
          <p:nvPr>
            <p:ph type="body" idx="2"/>
          </p:nvPr>
        </p:nvSpPr>
        <p:spPr>
          <a:xfrm>
            <a:off x="506685" y="1609422"/>
            <a:ext cx="2594734" cy="2385438"/>
          </a:xfrm>
          <a:prstGeom prst="rect">
            <a:avLst/>
          </a:prstGeom>
          <a:noFill/>
          <a:ln>
            <a:noFill/>
          </a:ln>
        </p:spPr>
        <p:txBody>
          <a:bodyPr spcFirstLastPara="1" wrap="square" lIns="91426" tIns="91426" rIns="91426" bIns="91426" anchor="t" anchorCtr="0">
            <a:noAutofit/>
          </a:bodyPr>
          <a:lstStyle/>
          <a:p>
            <a:pPr marL="0" indent="0">
              <a:lnSpc>
                <a:spcPct val="98518"/>
              </a:lnSpc>
            </a:pPr>
            <a:r>
              <a:rPr lang="sv-SE" sz="2000" dirty="0" err="1">
                <a:solidFill>
                  <a:schemeClr val="tx2">
                    <a:lumMod val="50000"/>
                  </a:schemeClr>
                </a:solidFill>
              </a:rPr>
              <a:t>This</a:t>
            </a:r>
            <a:r>
              <a:rPr lang="sv-SE" sz="2000" dirty="0">
                <a:solidFill>
                  <a:schemeClr val="tx2">
                    <a:lumMod val="50000"/>
                  </a:schemeClr>
                </a:solidFill>
              </a:rPr>
              <a:t> is the second </a:t>
            </a:r>
            <a:r>
              <a:rPr lang="sv-SE" sz="2000" dirty="0" err="1">
                <a:solidFill>
                  <a:schemeClr val="tx2">
                    <a:lumMod val="50000"/>
                  </a:schemeClr>
                </a:solidFill>
              </a:rPr>
              <a:t>course</a:t>
            </a:r>
            <a:r>
              <a:rPr lang="sv-SE" sz="2000" dirty="0">
                <a:solidFill>
                  <a:schemeClr val="tx2">
                    <a:lumMod val="50000"/>
                  </a:schemeClr>
                </a:solidFill>
              </a:rPr>
              <a:t> in a series </a:t>
            </a:r>
            <a:r>
              <a:rPr lang="sv-SE" sz="2000" dirty="0" err="1">
                <a:solidFill>
                  <a:schemeClr val="tx2">
                    <a:lumMod val="50000"/>
                  </a:schemeClr>
                </a:solidFill>
              </a:rPr>
              <a:t>of</a:t>
            </a:r>
            <a:r>
              <a:rPr lang="sv-SE" sz="2000" dirty="0">
                <a:solidFill>
                  <a:schemeClr val="tx2">
                    <a:lumMod val="50000"/>
                  </a:schemeClr>
                </a:solidFill>
              </a:rPr>
              <a:t> </a:t>
            </a:r>
            <a:r>
              <a:rPr lang="sv-SE" sz="2000" dirty="0" err="1">
                <a:solidFill>
                  <a:schemeClr val="tx2">
                    <a:lumMod val="50000"/>
                  </a:schemeClr>
                </a:solidFill>
              </a:rPr>
              <a:t>three</a:t>
            </a:r>
            <a:endParaRPr sz="2000" dirty="0">
              <a:solidFill>
                <a:schemeClr val="tx2">
                  <a:lumMod val="50000"/>
                </a:schemeClr>
              </a:solidFill>
            </a:endParaRPr>
          </a:p>
        </p:txBody>
      </p:sp>
      <p:sp>
        <p:nvSpPr>
          <p:cNvPr id="393" name="Google Shape;393;p65">
            <a:extLst>
              <a:ext uri="{FF2B5EF4-FFF2-40B4-BE49-F238E27FC236}">
                <a16:creationId xmlns:a16="http://schemas.microsoft.com/office/drawing/2014/main" id="{06D6E48B-275F-D270-7BB5-42C6C738802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a:t>
            </a:fld>
            <a:endParaRPr dirty="0"/>
          </a:p>
        </p:txBody>
      </p:sp>
      <p:sp>
        <p:nvSpPr>
          <p:cNvPr id="395" name="Google Shape;395;p65">
            <a:extLst>
              <a:ext uri="{FF2B5EF4-FFF2-40B4-BE49-F238E27FC236}">
                <a16:creationId xmlns:a16="http://schemas.microsoft.com/office/drawing/2014/main" id="{09B9C873-55D6-A736-3372-FF36938EB2D3}"/>
              </a:ext>
            </a:extLst>
          </p:cNvPr>
          <p:cNvSpPr txBox="1"/>
          <p:nvPr/>
        </p:nvSpPr>
        <p:spPr>
          <a:xfrm>
            <a:off x="3336295" y="1647255"/>
            <a:ext cx="2594734" cy="2603042"/>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It guides participants in exploring their potential personal and professional path in eco-health tourism, using Ikigai to identify their vocation</a:t>
            </a:r>
            <a:endParaRPr lang="en-GB" sz="2000" u="sng" dirty="0">
              <a:solidFill>
                <a:schemeClr val="tx2">
                  <a:lumMod val="50000"/>
                </a:schemeClr>
              </a:solidFill>
            </a:endParaRPr>
          </a:p>
        </p:txBody>
      </p:sp>
      <p:sp>
        <p:nvSpPr>
          <p:cNvPr id="397" name="Google Shape;397;p65">
            <a:extLst>
              <a:ext uri="{FF2B5EF4-FFF2-40B4-BE49-F238E27FC236}">
                <a16:creationId xmlns:a16="http://schemas.microsoft.com/office/drawing/2014/main" id="{A96145EC-9AC8-E3B6-8979-ACEC3FDAFA58}"/>
              </a:ext>
            </a:extLst>
          </p:cNvPr>
          <p:cNvSpPr txBox="1"/>
          <p:nvPr/>
        </p:nvSpPr>
        <p:spPr>
          <a:xfrm>
            <a:off x="6241323" y="1603137"/>
            <a:ext cx="2811552" cy="2691278"/>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The course draws inspiration from the Inner Development Goals, helping participants cultivate key competencies for sustainable entrepreneurship and meaningful engagement in the sector</a:t>
            </a:r>
            <a:endParaRPr lang="sv-SE" sz="2800" b="1" dirty="0">
              <a:solidFill>
                <a:srgbClr val="8ABF3B"/>
              </a:solidFill>
              <a:latin typeface="Calibri"/>
              <a:ea typeface="Calibri"/>
              <a:cs typeface="Calibri"/>
              <a:sym typeface="Calibri"/>
            </a:endParaRPr>
          </a:p>
        </p:txBody>
      </p:sp>
      <p:cxnSp>
        <p:nvCxnSpPr>
          <p:cNvPr id="398" name="Google Shape;398;p65">
            <a:extLst>
              <a:ext uri="{FF2B5EF4-FFF2-40B4-BE49-F238E27FC236}">
                <a16:creationId xmlns:a16="http://schemas.microsoft.com/office/drawing/2014/main" id="{61A1DD41-C110-F8AC-5558-6B7A7D6E2D33}"/>
              </a:ext>
            </a:extLst>
          </p:cNvPr>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399" name="Google Shape;399;p65">
            <a:extLst>
              <a:ext uri="{FF2B5EF4-FFF2-40B4-BE49-F238E27FC236}">
                <a16:creationId xmlns:a16="http://schemas.microsoft.com/office/drawing/2014/main" id="{CE199EE3-2B45-44F7-D524-F03D54ABCC10}"/>
              </a:ext>
            </a:extLst>
          </p:cNvPr>
          <p:cNvCxnSpPr/>
          <p:nvPr/>
        </p:nvCxnSpPr>
        <p:spPr>
          <a:xfrm>
            <a:off x="6147849" y="1396738"/>
            <a:ext cx="0" cy="2960018"/>
          </a:xfrm>
          <a:prstGeom prst="straightConnector1">
            <a:avLst/>
          </a:prstGeom>
          <a:noFill/>
          <a:ln w="19050" cap="flat" cmpd="sng">
            <a:solidFill>
              <a:srgbClr val="8ABF3B"/>
            </a:solidFill>
            <a:prstDash val="solid"/>
            <a:round/>
            <a:headEnd type="none" w="sm" len="sm"/>
            <a:tailEnd type="none" w="sm" len="sm"/>
          </a:ln>
        </p:spPr>
      </p:cxnSp>
    </p:spTree>
    <p:extLst>
      <p:ext uri="{BB962C8B-B14F-4D97-AF65-F5344CB8AC3E}">
        <p14:creationId xmlns:p14="http://schemas.microsoft.com/office/powerpoint/2010/main" val="2192133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7">
          <a:extLst>
            <a:ext uri="{FF2B5EF4-FFF2-40B4-BE49-F238E27FC236}">
              <a16:creationId xmlns:a16="http://schemas.microsoft.com/office/drawing/2014/main" id="{B6319007-2C6D-B400-6F6E-BA2CDC4AA8BA}"/>
            </a:ext>
          </a:extLst>
        </p:cNvPr>
        <p:cNvGrpSpPr/>
        <p:nvPr/>
      </p:nvGrpSpPr>
      <p:grpSpPr>
        <a:xfrm>
          <a:off x="0" y="0"/>
          <a:ext cx="0" cy="0"/>
          <a:chOff x="0" y="0"/>
          <a:chExt cx="0" cy="0"/>
        </a:xfrm>
      </p:grpSpPr>
      <p:sp>
        <p:nvSpPr>
          <p:cNvPr id="388" name="Google Shape;388;p65">
            <a:extLst>
              <a:ext uri="{FF2B5EF4-FFF2-40B4-BE49-F238E27FC236}">
                <a16:creationId xmlns:a16="http://schemas.microsoft.com/office/drawing/2014/main" id="{898AE049-3585-E172-04A8-E248FC736F20}"/>
              </a:ext>
            </a:extLst>
          </p:cNvPr>
          <p:cNvSpPr txBox="1"/>
          <p:nvPr/>
        </p:nvSpPr>
        <p:spPr>
          <a:xfrm>
            <a:off x="578461" y="2191092"/>
            <a:ext cx="2522958" cy="2597085"/>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What</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contributes</a:t>
            </a:r>
            <a:r>
              <a:rPr lang="sv-SE" sz="1401" dirty="0">
                <a:solidFill>
                  <a:srgbClr val="6D6E71"/>
                </a:solidFill>
                <a:latin typeface="Calibri"/>
                <a:ea typeface="Calibri"/>
                <a:cs typeface="Calibri"/>
                <a:sym typeface="Calibri"/>
              </a:rPr>
              <a:t> to real </a:t>
            </a:r>
            <a:r>
              <a:rPr lang="sv-SE" sz="1401" dirty="0" err="1">
                <a:solidFill>
                  <a:srgbClr val="6D6E71"/>
                </a:solidFill>
                <a:latin typeface="Calibri"/>
                <a:ea typeface="Calibri"/>
                <a:cs typeface="Calibri"/>
                <a:sym typeface="Calibri"/>
              </a:rPr>
              <a:t>dialogue</a:t>
            </a:r>
            <a:r>
              <a:rPr lang="sv-SE" sz="1401" dirty="0">
                <a:solidFill>
                  <a:srgbClr val="6D6E71"/>
                </a:solidFill>
                <a:latin typeface="Calibri"/>
                <a:ea typeface="Calibri"/>
                <a:cs typeface="Calibri"/>
                <a:sym typeface="Calibri"/>
              </a:rPr>
              <a:t>? </a:t>
            </a:r>
          </a:p>
          <a:p>
            <a:pPr marL="285750" indent="-285750">
              <a:buClr>
                <a:srgbClr val="97C679"/>
              </a:buClr>
              <a:buSzPts val="1400"/>
              <a:buFont typeface="Wingdings" pitchFamily="2" charset="2"/>
              <a:buChar char="v"/>
            </a:pPr>
            <a:r>
              <a:rPr lang="sv-SE" sz="1401" dirty="0">
                <a:solidFill>
                  <a:srgbClr val="6D6E71"/>
                </a:solidFill>
                <a:latin typeface="Calibri"/>
                <a:ea typeface="Calibri"/>
                <a:cs typeface="Calibri"/>
                <a:sym typeface="Calibri"/>
              </a:rPr>
              <a:t>Non </a:t>
            </a:r>
            <a:r>
              <a:rPr lang="sv-SE" sz="1401" dirty="0" err="1">
                <a:solidFill>
                  <a:srgbClr val="6D6E71"/>
                </a:solidFill>
                <a:latin typeface="Calibri"/>
                <a:ea typeface="Calibri"/>
                <a:cs typeface="Calibri"/>
                <a:sym typeface="Calibri"/>
              </a:rPr>
              <a:t>violent</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communication</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a:solidFill>
                  <a:srgbClr val="6D6E71"/>
                </a:solidFill>
                <a:latin typeface="Calibri"/>
                <a:ea typeface="Calibri"/>
                <a:cs typeface="Calibri"/>
                <a:sym typeface="Calibri"/>
              </a:rPr>
              <a:t>Bubble </a:t>
            </a:r>
            <a:r>
              <a:rPr lang="sv-SE" sz="1401" dirty="0" err="1">
                <a:solidFill>
                  <a:srgbClr val="6D6E71"/>
                </a:solidFill>
                <a:latin typeface="Calibri"/>
                <a:ea typeface="Calibri"/>
                <a:cs typeface="Calibri"/>
                <a:sym typeface="Calibri"/>
              </a:rPr>
              <a:t>jumping</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Listening</a:t>
            </a:r>
            <a:r>
              <a:rPr lang="sv-SE" sz="1401" dirty="0">
                <a:solidFill>
                  <a:srgbClr val="6D6E71"/>
                </a:solidFill>
                <a:latin typeface="Calibri"/>
                <a:ea typeface="Calibri"/>
                <a:cs typeface="Calibri"/>
                <a:sym typeface="Calibri"/>
              </a:rPr>
              <a:t> to </a:t>
            </a:r>
            <a:r>
              <a:rPr lang="sv-SE" sz="1401" dirty="0" err="1">
                <a:solidFill>
                  <a:srgbClr val="6D6E71"/>
                </a:solidFill>
                <a:latin typeface="Calibri"/>
                <a:ea typeface="Calibri"/>
                <a:cs typeface="Calibri"/>
                <a:sym typeface="Calibri"/>
              </a:rPr>
              <a:t>each</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other</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a:solidFill>
                  <a:srgbClr val="6D6E71"/>
                </a:solidFill>
                <a:latin typeface="Calibri"/>
                <a:ea typeface="Calibri"/>
                <a:cs typeface="Calibri"/>
                <a:sym typeface="Calibri"/>
              </a:rPr>
              <a:t>To </a:t>
            </a:r>
            <a:r>
              <a:rPr lang="sv-SE" sz="1401" dirty="0" err="1">
                <a:solidFill>
                  <a:srgbClr val="6D6E71"/>
                </a:solidFill>
                <a:latin typeface="Calibri"/>
                <a:ea typeface="Calibri"/>
                <a:cs typeface="Calibri"/>
                <a:sym typeface="Calibri"/>
              </a:rPr>
              <a:t>dare</a:t>
            </a:r>
            <a:r>
              <a:rPr lang="sv-SE" sz="1401" dirty="0">
                <a:solidFill>
                  <a:srgbClr val="6D6E71"/>
                </a:solidFill>
                <a:latin typeface="Calibri"/>
                <a:ea typeface="Calibri"/>
                <a:cs typeface="Calibri"/>
                <a:sym typeface="Calibri"/>
              </a:rPr>
              <a:t> to co-</a:t>
            </a:r>
            <a:r>
              <a:rPr lang="sv-SE" sz="1401" dirty="0" err="1">
                <a:solidFill>
                  <a:srgbClr val="6D6E71"/>
                </a:solidFill>
                <a:latin typeface="Calibri"/>
                <a:ea typeface="Calibri"/>
                <a:cs typeface="Calibri"/>
                <a:sym typeface="Calibri"/>
              </a:rPr>
              <a:t>create</a:t>
            </a:r>
            <a:r>
              <a:rPr lang="sv-SE" sz="1401" dirty="0">
                <a:solidFill>
                  <a:srgbClr val="6D6E71"/>
                </a:solidFill>
                <a:latin typeface="Calibri"/>
                <a:ea typeface="Calibri"/>
                <a:cs typeface="Calibri"/>
                <a:sym typeface="Calibri"/>
              </a:rPr>
              <a:t>, to </a:t>
            </a:r>
            <a:r>
              <a:rPr lang="sv-SE" sz="1401" dirty="0" err="1">
                <a:solidFill>
                  <a:srgbClr val="6D6E71"/>
                </a:solidFill>
                <a:latin typeface="Calibri"/>
                <a:ea typeface="Calibri"/>
                <a:cs typeface="Calibri"/>
                <a:sym typeface="Calibri"/>
              </a:rPr>
              <a:t>let</a:t>
            </a:r>
            <a:r>
              <a:rPr lang="sv-SE" sz="1401" dirty="0">
                <a:solidFill>
                  <a:srgbClr val="6D6E71"/>
                </a:solidFill>
                <a:latin typeface="Calibri"/>
                <a:ea typeface="Calibri"/>
                <a:cs typeface="Calibri"/>
                <a:sym typeface="Calibri"/>
              </a:rPr>
              <a:t> go </a:t>
            </a:r>
            <a:r>
              <a:rPr lang="sv-SE" sz="1401" dirty="0" err="1">
                <a:solidFill>
                  <a:srgbClr val="6D6E71"/>
                </a:solidFill>
                <a:latin typeface="Calibri"/>
                <a:ea typeface="Calibri"/>
                <a:cs typeface="Calibri"/>
                <a:sym typeface="Calibri"/>
              </a:rPr>
              <a:t>of</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control</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How</a:t>
            </a:r>
            <a:r>
              <a:rPr lang="sv-SE" sz="1401" dirty="0">
                <a:solidFill>
                  <a:srgbClr val="6D6E71"/>
                </a:solidFill>
                <a:latin typeface="Calibri"/>
                <a:ea typeface="Calibri"/>
                <a:cs typeface="Calibri"/>
                <a:sym typeface="Calibri"/>
              </a:rPr>
              <a:t> do I </a:t>
            </a:r>
            <a:r>
              <a:rPr lang="sv-SE" sz="1401" dirty="0" err="1">
                <a:solidFill>
                  <a:srgbClr val="6D6E71"/>
                </a:solidFill>
                <a:latin typeface="Calibri"/>
                <a:ea typeface="Calibri"/>
                <a:cs typeface="Calibri"/>
                <a:sym typeface="Calibri"/>
              </a:rPr>
              <a:t>include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those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who</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think</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differently</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Building</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psychological</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security</a:t>
            </a:r>
            <a:endParaRPr lang="sv-SE" sz="1401" dirty="0">
              <a:solidFill>
                <a:srgbClr val="6D6E71"/>
              </a:solidFill>
              <a:latin typeface="Calibri"/>
              <a:ea typeface="Calibri"/>
              <a:cs typeface="Calibri"/>
              <a:sym typeface="Calibri"/>
            </a:endParaRPr>
          </a:p>
          <a:p>
            <a:pPr marL="190493" indent="-190493">
              <a:buClr>
                <a:srgbClr val="97C679"/>
              </a:buClr>
              <a:buSzPts val="1400"/>
              <a:buFont typeface="Arial"/>
              <a:buChar char="•"/>
            </a:pPr>
            <a:endParaRPr lang="sv-SE" sz="1401" dirty="0">
              <a:solidFill>
                <a:srgbClr val="6D6E71"/>
              </a:solidFill>
              <a:latin typeface="Calibri"/>
              <a:ea typeface="Calibri"/>
              <a:cs typeface="Calibri"/>
              <a:sym typeface="Calibri"/>
            </a:endParaRPr>
          </a:p>
          <a:p>
            <a:pPr marL="190493" indent="-101596">
              <a:buClr>
                <a:srgbClr val="97C679"/>
              </a:buClr>
              <a:buSzPts val="1400"/>
            </a:pPr>
            <a:endParaRPr sz="1401" dirty="0">
              <a:solidFill>
                <a:srgbClr val="6D6E71"/>
              </a:solidFill>
              <a:latin typeface="Calibri"/>
              <a:ea typeface="Calibri"/>
              <a:cs typeface="Calibri"/>
              <a:sym typeface="Calibri"/>
            </a:endParaRPr>
          </a:p>
        </p:txBody>
      </p:sp>
      <p:sp>
        <p:nvSpPr>
          <p:cNvPr id="389" name="Google Shape;389;p65">
            <a:extLst>
              <a:ext uri="{FF2B5EF4-FFF2-40B4-BE49-F238E27FC236}">
                <a16:creationId xmlns:a16="http://schemas.microsoft.com/office/drawing/2014/main" id="{A50C9235-0CF0-0CCB-CDE9-9D0BB37A2B5D}"/>
              </a:ext>
            </a:extLst>
          </p:cNvPr>
          <p:cNvSpPr/>
          <p:nvPr/>
        </p:nvSpPr>
        <p:spPr>
          <a:xfrm>
            <a:off x="2" y="3"/>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a:extLst>
              <a:ext uri="{FF2B5EF4-FFF2-40B4-BE49-F238E27FC236}">
                <a16:creationId xmlns:a16="http://schemas.microsoft.com/office/drawing/2014/main" id="{B0A15A6E-E2DA-253D-80E7-51308B3047D9}"/>
              </a:ext>
            </a:extLst>
          </p:cNvPr>
          <p:cNvSpPr txBox="1"/>
          <p:nvPr/>
        </p:nvSpPr>
        <p:spPr>
          <a:xfrm>
            <a:off x="364474" y="426505"/>
            <a:ext cx="4540679"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err="1">
                <a:solidFill>
                  <a:schemeClr val="lt1"/>
                </a:solidFill>
                <a:latin typeface="Calibri"/>
                <a:ea typeface="Calibri"/>
                <a:cs typeface="Calibri"/>
                <a:sym typeface="Calibri"/>
              </a:rPr>
              <a:t>Useful</a:t>
            </a:r>
            <a:r>
              <a:rPr lang="sv-SE" sz="3500" b="1" dirty="0">
                <a:solidFill>
                  <a:schemeClr val="lt1"/>
                </a:solidFill>
                <a:latin typeface="Calibri"/>
                <a:ea typeface="Calibri"/>
                <a:cs typeface="Calibri"/>
                <a:sym typeface="Calibri"/>
              </a:rPr>
              <a:t> Tips And Trix</a:t>
            </a:r>
          </a:p>
        </p:txBody>
      </p:sp>
      <p:sp>
        <p:nvSpPr>
          <p:cNvPr id="391" name="Google Shape;391;p65">
            <a:extLst>
              <a:ext uri="{FF2B5EF4-FFF2-40B4-BE49-F238E27FC236}">
                <a16:creationId xmlns:a16="http://schemas.microsoft.com/office/drawing/2014/main" id="{92675E2B-9083-9B61-598E-F810415AA9E3}"/>
              </a:ext>
            </a:extLst>
          </p:cNvPr>
          <p:cNvSpPr txBox="1">
            <a:spLocks noGrp="1"/>
          </p:cNvSpPr>
          <p:nvPr>
            <p:ph type="body" idx="2"/>
          </p:nvPr>
        </p:nvSpPr>
        <p:spPr>
          <a:xfrm>
            <a:off x="506685" y="1496205"/>
            <a:ext cx="2594734" cy="719001"/>
          </a:xfrm>
          <a:prstGeom prst="rect">
            <a:avLst/>
          </a:prstGeom>
          <a:noFill/>
          <a:ln>
            <a:noFill/>
          </a:ln>
        </p:spPr>
        <p:txBody>
          <a:bodyPr spcFirstLastPara="1" vert="horz" wrap="square" lIns="91426" tIns="91426" rIns="91426" bIns="91426" rtlCol="0" anchor="t" anchorCtr="0">
            <a:noAutofit/>
          </a:bodyPr>
          <a:lstStyle/>
          <a:p>
            <a:pPr marL="0" indent="0">
              <a:lnSpc>
                <a:spcPct val="98518"/>
              </a:lnSpc>
            </a:pPr>
            <a:r>
              <a:rPr lang="it" dirty="0">
                <a:solidFill>
                  <a:srgbClr val="8ABF3B"/>
                </a:solidFill>
              </a:rPr>
              <a:t>Collaborating</a:t>
            </a:r>
            <a:endParaRPr dirty="0"/>
          </a:p>
        </p:txBody>
      </p:sp>
      <p:pic>
        <p:nvPicPr>
          <p:cNvPr id="392" name="Google Shape;392;p65">
            <a:extLst>
              <a:ext uri="{FF2B5EF4-FFF2-40B4-BE49-F238E27FC236}">
                <a16:creationId xmlns:a16="http://schemas.microsoft.com/office/drawing/2014/main" id="{D33323EC-E934-0B65-175F-620169AC2854}"/>
              </a:ext>
            </a:extLst>
          </p:cNvPr>
          <p:cNvPicPr preferRelativeResize="0"/>
          <p:nvPr/>
        </p:nvPicPr>
        <p:blipFill rotWithShape="1">
          <a:blip r:embed="rId3">
            <a:alphaModFix amt="70000"/>
          </a:blip>
          <a:srcRect/>
          <a:stretch/>
        </p:blipFill>
        <p:spPr>
          <a:xfrm flipH="1">
            <a:off x="7977059" y="-278674"/>
            <a:ext cx="2002360" cy="2052365"/>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93" name="Google Shape;393;p65">
            <a:extLst>
              <a:ext uri="{FF2B5EF4-FFF2-40B4-BE49-F238E27FC236}">
                <a16:creationId xmlns:a16="http://schemas.microsoft.com/office/drawing/2014/main" id="{32F81043-1796-BCB2-9762-2866B86F582F}"/>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30</a:t>
            </a:fld>
            <a:endParaRPr dirty="0"/>
          </a:p>
        </p:txBody>
      </p:sp>
      <p:sp>
        <p:nvSpPr>
          <p:cNvPr id="394" name="Google Shape;394;p65">
            <a:extLst>
              <a:ext uri="{FF2B5EF4-FFF2-40B4-BE49-F238E27FC236}">
                <a16:creationId xmlns:a16="http://schemas.microsoft.com/office/drawing/2014/main" id="{9B8B0E79-ED77-B6B0-5DF9-3B7080EE0E01}"/>
              </a:ext>
            </a:extLst>
          </p:cNvPr>
          <p:cNvSpPr txBox="1"/>
          <p:nvPr/>
        </p:nvSpPr>
        <p:spPr>
          <a:xfrm>
            <a:off x="3549575" y="2207351"/>
            <a:ext cx="2594719" cy="2165941"/>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Ant</a:t>
            </a:r>
            <a:r>
              <a:rPr lang="sv-SE" sz="1401" dirty="0">
                <a:solidFill>
                  <a:srgbClr val="6D6E71"/>
                </a:solidFill>
                <a:latin typeface="Calibri"/>
                <a:ea typeface="Calibri"/>
                <a:cs typeface="Calibri"/>
                <a:sym typeface="Calibri"/>
              </a:rPr>
              <a:t> steps and </a:t>
            </a:r>
            <a:r>
              <a:rPr lang="sv-SE" sz="1401" dirty="0" err="1">
                <a:solidFill>
                  <a:srgbClr val="6D6E71"/>
                </a:solidFill>
                <a:latin typeface="Calibri"/>
                <a:ea typeface="Calibri"/>
                <a:cs typeface="Calibri"/>
                <a:sym typeface="Calibri"/>
              </a:rPr>
              <a:t>elephant</a:t>
            </a:r>
            <a:r>
              <a:rPr lang="sv-SE" sz="1401" dirty="0">
                <a:solidFill>
                  <a:srgbClr val="6D6E71"/>
                </a:solidFill>
                <a:latin typeface="Calibri"/>
                <a:ea typeface="Calibri"/>
                <a:cs typeface="Calibri"/>
                <a:sym typeface="Calibri"/>
              </a:rPr>
              <a:t> steps</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Gradually</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increase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awareness</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Establish</a:t>
            </a:r>
            <a:r>
              <a:rPr lang="sv-SE" sz="1401" dirty="0">
                <a:solidFill>
                  <a:srgbClr val="6D6E71"/>
                </a:solidFill>
                <a:latin typeface="Calibri"/>
                <a:ea typeface="Calibri"/>
                <a:cs typeface="Calibri"/>
                <a:sym typeface="Calibri"/>
              </a:rPr>
              <a:t> a habit (</a:t>
            </a:r>
            <a:r>
              <a:rPr lang="sv-SE" sz="1401" dirty="0" err="1">
                <a:solidFill>
                  <a:srgbClr val="6D6E71"/>
                </a:solidFill>
                <a:latin typeface="Calibri"/>
                <a:ea typeface="Calibri"/>
                <a:cs typeface="Calibri"/>
                <a:sym typeface="Calibri"/>
              </a:rPr>
              <a:t>time</a:t>
            </a:r>
            <a:r>
              <a:rPr lang="sv-SE" sz="1401" dirty="0">
                <a:solidFill>
                  <a:srgbClr val="6D6E71"/>
                </a:solidFill>
                <a:latin typeface="Calibri"/>
                <a:ea typeface="Calibri"/>
                <a:cs typeface="Calibri"/>
                <a:sym typeface="Calibri"/>
              </a:rPr>
              <a:t>/form/</a:t>
            </a:r>
            <a:r>
              <a:rPr lang="sv-SE" sz="1401" dirty="0" err="1">
                <a:solidFill>
                  <a:srgbClr val="6D6E71"/>
                </a:solidFill>
                <a:latin typeface="Calibri"/>
                <a:ea typeface="Calibri"/>
                <a:cs typeface="Calibri"/>
                <a:sym typeface="Calibri"/>
              </a:rPr>
              <a:t>place</a:t>
            </a:r>
            <a:r>
              <a:rPr lang="sv-SE" sz="1401" dirty="0">
                <a:solidFill>
                  <a:srgbClr val="6D6E71"/>
                </a:solidFill>
                <a:latin typeface="Calibri"/>
                <a:ea typeface="Calibri"/>
                <a:cs typeface="Calibri"/>
                <a:sym typeface="Calibri"/>
              </a:rPr>
              <a:t>) to </a:t>
            </a:r>
            <a:r>
              <a:rPr lang="sv-SE" sz="1401" dirty="0" err="1">
                <a:solidFill>
                  <a:srgbClr val="6D6E71"/>
                </a:solidFill>
                <a:latin typeface="Calibri"/>
                <a:ea typeface="Calibri"/>
                <a:cs typeface="Calibri"/>
                <a:sym typeface="Calibri"/>
              </a:rPr>
              <a:t>move</a:t>
            </a:r>
            <a:r>
              <a:rPr lang="sv-SE" sz="1401" dirty="0">
                <a:solidFill>
                  <a:srgbClr val="6D6E71"/>
                </a:solidFill>
                <a:latin typeface="Calibri"/>
                <a:ea typeface="Calibri"/>
                <a:cs typeface="Calibri"/>
                <a:sym typeface="Calibri"/>
              </a:rPr>
              <a:t> from autopilot to </a:t>
            </a:r>
            <a:r>
              <a:rPr lang="sv-SE" sz="1401" dirty="0" err="1">
                <a:solidFill>
                  <a:srgbClr val="6D6E71"/>
                </a:solidFill>
                <a:latin typeface="Calibri"/>
                <a:ea typeface="Calibri"/>
                <a:cs typeface="Calibri"/>
                <a:sym typeface="Calibri"/>
              </a:rPr>
              <a:t>intentional</a:t>
            </a:r>
            <a:r>
              <a:rPr lang="sv-SE" sz="1401" dirty="0">
                <a:solidFill>
                  <a:srgbClr val="6D6E71"/>
                </a:solidFill>
                <a:latin typeface="Calibri"/>
                <a:ea typeface="Calibri"/>
                <a:cs typeface="Calibri"/>
                <a:sym typeface="Calibri"/>
              </a:rPr>
              <a:t> action. </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Reconnect</a:t>
            </a:r>
            <a:r>
              <a:rPr lang="sv-SE" sz="1401" dirty="0">
                <a:solidFill>
                  <a:srgbClr val="6D6E71"/>
                </a:solidFill>
                <a:latin typeface="Calibri"/>
                <a:ea typeface="Calibri"/>
                <a:cs typeface="Calibri"/>
                <a:sym typeface="Calibri"/>
              </a:rPr>
              <a:t> to the inner </a:t>
            </a:r>
            <a:r>
              <a:rPr lang="sv-SE" sz="1401" dirty="0" err="1">
                <a:solidFill>
                  <a:srgbClr val="6D6E71"/>
                </a:solidFill>
                <a:latin typeface="Calibri"/>
                <a:ea typeface="Calibri"/>
                <a:cs typeface="Calibri"/>
                <a:sym typeface="Calibri"/>
              </a:rPr>
              <a:t>compass</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We</a:t>
            </a:r>
            <a:r>
              <a:rPr lang="sv-SE" sz="1401" dirty="0">
                <a:solidFill>
                  <a:srgbClr val="6D6E71"/>
                </a:solidFill>
                <a:latin typeface="Calibri"/>
                <a:ea typeface="Calibri"/>
                <a:cs typeface="Calibri"/>
                <a:sym typeface="Calibri"/>
              </a:rPr>
              <a:t> do it </a:t>
            </a:r>
            <a:r>
              <a:rPr lang="sv-SE" sz="1401" dirty="0" err="1">
                <a:solidFill>
                  <a:srgbClr val="6D6E71"/>
                </a:solidFill>
                <a:latin typeface="Calibri"/>
                <a:ea typeface="Calibri"/>
                <a:cs typeface="Calibri"/>
                <a:sym typeface="Calibri"/>
              </a:rPr>
              <a:t>together</a:t>
            </a:r>
            <a:r>
              <a:rPr lang="sv-SE" sz="1401" dirty="0">
                <a:solidFill>
                  <a:srgbClr val="6D6E71"/>
                </a:solidFill>
                <a:latin typeface="Calibri"/>
                <a:ea typeface="Calibri"/>
                <a:cs typeface="Calibri"/>
                <a:sym typeface="Calibri"/>
              </a:rPr>
              <a:t>!</a:t>
            </a:r>
          </a:p>
          <a:p>
            <a:pPr marL="190493" indent="-101596">
              <a:buClr>
                <a:srgbClr val="97C679"/>
              </a:buClr>
              <a:buSzPts val="1400"/>
            </a:pPr>
            <a:endParaRPr sz="1401" dirty="0">
              <a:solidFill>
                <a:srgbClr val="6D6E71"/>
              </a:solidFill>
              <a:latin typeface="Calibri"/>
              <a:ea typeface="Calibri"/>
              <a:cs typeface="Calibri"/>
              <a:sym typeface="Calibri"/>
            </a:endParaRPr>
          </a:p>
        </p:txBody>
      </p:sp>
      <p:sp>
        <p:nvSpPr>
          <p:cNvPr id="395" name="Google Shape;395;p65">
            <a:extLst>
              <a:ext uri="{FF2B5EF4-FFF2-40B4-BE49-F238E27FC236}">
                <a16:creationId xmlns:a16="http://schemas.microsoft.com/office/drawing/2014/main" id="{CC3CAAA9-FCF1-ADB1-1E9D-FD5061A8B7A0}"/>
              </a:ext>
            </a:extLst>
          </p:cNvPr>
          <p:cNvSpPr txBox="1"/>
          <p:nvPr/>
        </p:nvSpPr>
        <p:spPr>
          <a:xfrm>
            <a:off x="3477701" y="1488350"/>
            <a:ext cx="2594734"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it" sz="2800" b="1" dirty="0">
                <a:solidFill>
                  <a:srgbClr val="8ABF3B"/>
                </a:solidFill>
                <a:latin typeface="Calibri"/>
                <a:ea typeface="Calibri"/>
                <a:cs typeface="Calibri"/>
                <a:sym typeface="Calibri"/>
              </a:rPr>
              <a:t>Acting</a:t>
            </a:r>
            <a:endParaRPr sz="1401" dirty="0"/>
          </a:p>
        </p:txBody>
      </p:sp>
      <p:cxnSp>
        <p:nvCxnSpPr>
          <p:cNvPr id="398" name="Google Shape;398;p65">
            <a:extLst>
              <a:ext uri="{FF2B5EF4-FFF2-40B4-BE49-F238E27FC236}">
                <a16:creationId xmlns:a16="http://schemas.microsoft.com/office/drawing/2014/main" id="{DAFCB79E-1FE8-2FCF-7687-7D5DB26F8675}"/>
              </a:ext>
            </a:extLst>
          </p:cNvPr>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sp>
        <p:nvSpPr>
          <p:cNvPr id="3" name="Google Shape;394;p65">
            <a:extLst>
              <a:ext uri="{FF2B5EF4-FFF2-40B4-BE49-F238E27FC236}">
                <a16:creationId xmlns:a16="http://schemas.microsoft.com/office/drawing/2014/main" id="{48E7D850-3E56-825D-4114-92F17D9A3A06}"/>
              </a:ext>
            </a:extLst>
          </p:cNvPr>
          <p:cNvSpPr txBox="1"/>
          <p:nvPr/>
        </p:nvSpPr>
        <p:spPr>
          <a:xfrm>
            <a:off x="6487299" y="2178116"/>
            <a:ext cx="2417692" cy="1303654"/>
          </a:xfrm>
          <a:prstGeom prst="rect">
            <a:avLst/>
          </a:prstGeom>
          <a:noFill/>
          <a:ln>
            <a:noFill/>
          </a:ln>
        </p:spPr>
        <p:txBody>
          <a:bodyPr spcFirstLastPara="1" wrap="square" lIns="0" tIns="10124" rIns="0" bIns="0" anchor="t" anchorCtr="0">
            <a:spAutoFit/>
          </a:bodyPr>
          <a:lstStyle/>
          <a:p>
            <a:pPr>
              <a:buClr>
                <a:srgbClr val="97C679"/>
              </a:buClr>
              <a:buSzPts val="1400"/>
            </a:pPr>
            <a:r>
              <a:rPr lang="sv-SE" sz="1401" dirty="0">
                <a:solidFill>
                  <a:srgbClr val="6D6E71"/>
                </a:solidFill>
                <a:latin typeface="Calibri"/>
                <a:ea typeface="Calibri"/>
                <a:cs typeface="Calibri"/>
                <a:sym typeface="Calibri"/>
              </a:rPr>
              <a:t>Do </a:t>
            </a:r>
            <a:r>
              <a:rPr lang="sv-SE" sz="1401" dirty="0" err="1">
                <a:solidFill>
                  <a:srgbClr val="6D6E71"/>
                </a:solidFill>
                <a:latin typeface="Calibri"/>
                <a:ea typeface="Calibri"/>
                <a:cs typeface="Calibri"/>
                <a:sym typeface="Calibri"/>
              </a:rPr>
              <a:t>you</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want</a:t>
            </a:r>
            <a:r>
              <a:rPr lang="sv-SE" sz="1401" dirty="0">
                <a:solidFill>
                  <a:srgbClr val="6D6E71"/>
                </a:solidFill>
                <a:latin typeface="Calibri"/>
                <a:ea typeface="Calibri"/>
                <a:cs typeface="Calibri"/>
                <a:sym typeface="Calibri"/>
              </a:rPr>
              <a:t> to </a:t>
            </a:r>
            <a:r>
              <a:rPr lang="sv-SE" sz="1401" dirty="0" err="1">
                <a:solidFill>
                  <a:srgbClr val="6D6E71"/>
                </a:solidFill>
                <a:latin typeface="Calibri"/>
                <a:ea typeface="Calibri"/>
                <a:cs typeface="Calibri"/>
                <a:sym typeface="Calibri"/>
              </a:rPr>
              <a:t>explore</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more</a:t>
            </a:r>
            <a:r>
              <a:rPr lang="sv-SE" sz="1401" dirty="0">
                <a:solidFill>
                  <a:srgbClr val="6D6E71"/>
                </a:solidFill>
                <a:latin typeface="Calibri"/>
                <a:ea typeface="Calibri"/>
                <a:cs typeface="Calibri"/>
                <a:sym typeface="Calibri"/>
              </a:rPr>
              <a:t> tips and </a:t>
            </a:r>
            <a:r>
              <a:rPr lang="sv-SE" sz="1401" dirty="0" err="1">
                <a:solidFill>
                  <a:srgbClr val="6D6E71"/>
                </a:solidFill>
                <a:latin typeface="Calibri"/>
                <a:ea typeface="Calibri"/>
                <a:cs typeface="Calibri"/>
                <a:sym typeface="Calibri"/>
              </a:rPr>
              <a:t>tools</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of</a:t>
            </a:r>
            <a:r>
              <a:rPr lang="sv-SE" sz="1401" dirty="0">
                <a:solidFill>
                  <a:srgbClr val="6D6E71"/>
                </a:solidFill>
                <a:latin typeface="Calibri"/>
                <a:ea typeface="Calibri"/>
                <a:cs typeface="Calibri"/>
                <a:sym typeface="Calibri"/>
              </a:rPr>
              <a:t> to </a:t>
            </a:r>
            <a:r>
              <a:rPr lang="sv-SE" sz="1401" dirty="0" err="1">
                <a:solidFill>
                  <a:srgbClr val="6D6E71"/>
                </a:solidFill>
                <a:latin typeface="Calibri"/>
                <a:ea typeface="Calibri"/>
                <a:cs typeface="Calibri"/>
                <a:sym typeface="Calibri"/>
              </a:rPr>
              <a:t>explore</a:t>
            </a:r>
            <a:r>
              <a:rPr lang="sv-SE" sz="1401" dirty="0">
                <a:solidFill>
                  <a:srgbClr val="6D6E71"/>
                </a:solidFill>
                <a:latin typeface="Calibri"/>
                <a:ea typeface="Calibri"/>
                <a:cs typeface="Calibri"/>
                <a:sym typeface="Calibri"/>
              </a:rPr>
              <a:t> the Inner </a:t>
            </a:r>
            <a:r>
              <a:rPr lang="sv-SE" sz="1401" dirty="0" err="1">
                <a:solidFill>
                  <a:srgbClr val="6D6E71"/>
                </a:solidFill>
                <a:latin typeface="Calibri"/>
                <a:ea typeface="Calibri"/>
                <a:cs typeface="Calibri"/>
                <a:sym typeface="Calibri"/>
              </a:rPr>
              <a:t>Development</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Goals</a:t>
            </a:r>
            <a:r>
              <a:rPr lang="sv-SE" sz="1401" dirty="0">
                <a:solidFill>
                  <a:srgbClr val="6D6E71"/>
                </a:solidFill>
                <a:latin typeface="Calibri"/>
                <a:ea typeface="Calibri"/>
                <a:cs typeface="Calibri"/>
                <a:sym typeface="Calibri"/>
              </a:rPr>
              <a:t>? </a:t>
            </a:r>
            <a:br>
              <a:rPr lang="sv-SE" sz="1401" dirty="0">
                <a:solidFill>
                  <a:srgbClr val="6D6E71"/>
                </a:solidFill>
                <a:latin typeface="Calibri"/>
                <a:ea typeface="Calibri"/>
                <a:cs typeface="Calibri"/>
                <a:sym typeface="Calibri"/>
              </a:rPr>
            </a:br>
            <a:br>
              <a:rPr lang="sv-SE" sz="1401" dirty="0">
                <a:solidFill>
                  <a:srgbClr val="6D6E71"/>
                </a:solidFill>
                <a:latin typeface="Calibri"/>
                <a:ea typeface="Calibri"/>
                <a:cs typeface="Calibri"/>
                <a:sym typeface="Calibri"/>
              </a:rPr>
            </a:br>
            <a:r>
              <a:rPr lang="sv-SE" sz="1401" dirty="0">
                <a:solidFill>
                  <a:srgbClr val="6D6E71"/>
                </a:solidFill>
                <a:latin typeface="Calibri"/>
                <a:ea typeface="Calibri"/>
                <a:cs typeface="Calibri"/>
                <a:sym typeface="Calibri"/>
                <a:hlinkClick r:id="rId4"/>
              </a:rPr>
              <a:t>Go to the </a:t>
            </a:r>
            <a:r>
              <a:rPr lang="sv-SE" sz="1401" dirty="0" err="1">
                <a:solidFill>
                  <a:srgbClr val="6D6E71"/>
                </a:solidFill>
                <a:latin typeface="Calibri"/>
                <a:ea typeface="Calibri"/>
                <a:cs typeface="Calibri"/>
                <a:sym typeface="Calibri"/>
                <a:hlinkClick r:id="rId4"/>
              </a:rPr>
              <a:t>open</a:t>
            </a:r>
            <a:r>
              <a:rPr lang="sv-SE" sz="1401" dirty="0">
                <a:solidFill>
                  <a:srgbClr val="6D6E71"/>
                </a:solidFill>
                <a:latin typeface="Calibri"/>
                <a:ea typeface="Calibri"/>
                <a:cs typeface="Calibri"/>
                <a:sym typeface="Calibri"/>
                <a:hlinkClick r:id="rId4"/>
              </a:rPr>
              <a:t> Inner </a:t>
            </a:r>
            <a:r>
              <a:rPr lang="sv-SE" sz="1401" dirty="0" err="1">
                <a:solidFill>
                  <a:srgbClr val="6D6E71"/>
                </a:solidFill>
                <a:latin typeface="Calibri"/>
                <a:ea typeface="Calibri"/>
                <a:cs typeface="Calibri"/>
                <a:sym typeface="Calibri"/>
                <a:hlinkClick r:id="rId4"/>
              </a:rPr>
              <a:t>Development</a:t>
            </a:r>
            <a:r>
              <a:rPr lang="sv-SE" sz="1401" dirty="0">
                <a:solidFill>
                  <a:srgbClr val="6D6E71"/>
                </a:solidFill>
                <a:latin typeface="Calibri"/>
                <a:ea typeface="Calibri"/>
                <a:cs typeface="Calibri"/>
                <a:sym typeface="Calibri"/>
                <a:hlinkClick r:id="rId4"/>
              </a:rPr>
              <a:t> </a:t>
            </a:r>
            <a:r>
              <a:rPr lang="sv-SE" sz="1401" dirty="0" err="1">
                <a:solidFill>
                  <a:srgbClr val="6D6E71"/>
                </a:solidFill>
                <a:latin typeface="Calibri"/>
                <a:ea typeface="Calibri"/>
                <a:cs typeface="Calibri"/>
                <a:sym typeface="Calibri"/>
                <a:hlinkClick r:id="rId4"/>
              </a:rPr>
              <a:t>Goals</a:t>
            </a:r>
            <a:r>
              <a:rPr lang="sv-SE" sz="1401" dirty="0">
                <a:solidFill>
                  <a:srgbClr val="6D6E71"/>
                </a:solidFill>
                <a:latin typeface="Calibri"/>
                <a:ea typeface="Calibri"/>
                <a:cs typeface="Calibri"/>
                <a:sym typeface="Calibri"/>
                <a:hlinkClick r:id="rId4"/>
              </a:rPr>
              <a:t> </a:t>
            </a:r>
            <a:r>
              <a:rPr lang="sv-SE" sz="1401" dirty="0" err="1">
                <a:solidFill>
                  <a:srgbClr val="6D6E71"/>
                </a:solidFill>
                <a:latin typeface="Calibri"/>
                <a:ea typeface="Calibri"/>
                <a:cs typeface="Calibri"/>
                <a:sym typeface="Calibri"/>
                <a:hlinkClick r:id="rId4"/>
              </a:rPr>
              <a:t>Toolkit</a:t>
            </a:r>
            <a:r>
              <a:rPr lang="sv-SE" sz="1401" dirty="0">
                <a:solidFill>
                  <a:srgbClr val="6D6E71"/>
                </a:solidFill>
                <a:latin typeface="Calibri"/>
                <a:ea typeface="Calibri"/>
                <a:cs typeface="Calibri"/>
                <a:sym typeface="Calibri"/>
                <a:hlinkClick r:id="rId4"/>
              </a:rPr>
              <a:t>!</a:t>
            </a:r>
            <a:endParaRPr sz="1401" dirty="0">
              <a:solidFill>
                <a:srgbClr val="6D6E71"/>
              </a:solidFill>
              <a:latin typeface="Calibri"/>
              <a:ea typeface="Calibri"/>
              <a:cs typeface="Calibri"/>
              <a:sym typeface="Calibri"/>
            </a:endParaRPr>
          </a:p>
        </p:txBody>
      </p:sp>
      <p:sp>
        <p:nvSpPr>
          <p:cNvPr id="4" name="Google Shape;395;p65">
            <a:extLst>
              <a:ext uri="{FF2B5EF4-FFF2-40B4-BE49-F238E27FC236}">
                <a16:creationId xmlns:a16="http://schemas.microsoft.com/office/drawing/2014/main" id="{1A9146C1-C4A4-C768-8859-3D9D5562E38C}"/>
              </a:ext>
            </a:extLst>
          </p:cNvPr>
          <p:cNvSpPr txBox="1"/>
          <p:nvPr/>
        </p:nvSpPr>
        <p:spPr>
          <a:xfrm>
            <a:off x="6415423" y="1459115"/>
            <a:ext cx="2702840"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sv-SE" sz="2800" b="1" dirty="0">
                <a:solidFill>
                  <a:srgbClr val="8ABF3B"/>
                </a:solidFill>
                <a:latin typeface="Calibri"/>
                <a:ea typeface="Calibri"/>
                <a:cs typeface="Calibri"/>
                <a:sym typeface="Calibri"/>
              </a:rPr>
              <a:t>Tips &amp; </a:t>
            </a:r>
            <a:r>
              <a:rPr lang="sv-SE" sz="2800" b="1" dirty="0" err="1">
                <a:solidFill>
                  <a:srgbClr val="8ABF3B"/>
                </a:solidFill>
                <a:latin typeface="Calibri"/>
                <a:ea typeface="Calibri"/>
                <a:cs typeface="Calibri"/>
                <a:sym typeface="Calibri"/>
              </a:rPr>
              <a:t>tools</a:t>
            </a:r>
            <a:endParaRPr lang="sv-SE" sz="1401" dirty="0"/>
          </a:p>
        </p:txBody>
      </p:sp>
      <p:cxnSp>
        <p:nvCxnSpPr>
          <p:cNvPr id="5" name="Google Shape;398;p65">
            <a:extLst>
              <a:ext uri="{FF2B5EF4-FFF2-40B4-BE49-F238E27FC236}">
                <a16:creationId xmlns:a16="http://schemas.microsoft.com/office/drawing/2014/main" id="{9447125A-7CF3-1225-B6C4-47E4DB5FB1E5}"/>
              </a:ext>
            </a:extLst>
          </p:cNvPr>
          <p:cNvCxnSpPr/>
          <p:nvPr/>
        </p:nvCxnSpPr>
        <p:spPr>
          <a:xfrm>
            <a:off x="6180544" y="1367503"/>
            <a:ext cx="0" cy="2960018"/>
          </a:xfrm>
          <a:prstGeom prst="straightConnector1">
            <a:avLst/>
          </a:prstGeom>
          <a:noFill/>
          <a:ln w="19050" cap="flat" cmpd="sng">
            <a:solidFill>
              <a:srgbClr val="8ABF3B"/>
            </a:solidFill>
            <a:prstDash val="solid"/>
            <a:round/>
            <a:headEnd type="none" w="sm" len="sm"/>
            <a:tailEnd type="none" w="sm" len="sm"/>
          </a:ln>
        </p:spPr>
      </p:cxnSp>
    </p:spTree>
    <p:extLst>
      <p:ext uri="{BB962C8B-B14F-4D97-AF65-F5344CB8AC3E}">
        <p14:creationId xmlns:p14="http://schemas.microsoft.com/office/powerpoint/2010/main" val="11386022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50">
          <a:extLst>
            <a:ext uri="{FF2B5EF4-FFF2-40B4-BE49-F238E27FC236}">
              <a16:creationId xmlns:a16="http://schemas.microsoft.com/office/drawing/2014/main" id="{155796C4-F8B4-36FB-F18F-9C68FCB8BAF3}"/>
            </a:ext>
          </a:extLst>
        </p:cNvPr>
        <p:cNvGrpSpPr/>
        <p:nvPr/>
      </p:nvGrpSpPr>
      <p:grpSpPr>
        <a:xfrm>
          <a:off x="0" y="0"/>
          <a:ext cx="0" cy="0"/>
          <a:chOff x="0" y="0"/>
          <a:chExt cx="0" cy="0"/>
        </a:xfrm>
      </p:grpSpPr>
      <p:sp>
        <p:nvSpPr>
          <p:cNvPr id="1351" name="Google Shape;1351;p94">
            <a:extLst>
              <a:ext uri="{FF2B5EF4-FFF2-40B4-BE49-F238E27FC236}">
                <a16:creationId xmlns:a16="http://schemas.microsoft.com/office/drawing/2014/main" id="{004C7DC8-E815-AED4-AAA9-92D2B0B47BA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1352" name="Google Shape;1352;p94">
            <a:extLst>
              <a:ext uri="{FF2B5EF4-FFF2-40B4-BE49-F238E27FC236}">
                <a16:creationId xmlns:a16="http://schemas.microsoft.com/office/drawing/2014/main" id="{4BB75F2E-B7A0-F83D-0C87-1C68BC6727A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1353" name="Google Shape;1353;p94">
            <a:extLst>
              <a:ext uri="{FF2B5EF4-FFF2-40B4-BE49-F238E27FC236}">
                <a16:creationId xmlns:a16="http://schemas.microsoft.com/office/drawing/2014/main" id="{4270A9E6-277A-1669-24BD-EDE63C5A6CA4}"/>
              </a:ext>
            </a:extLst>
          </p:cNvPr>
          <p:cNvSpPr txBox="1">
            <a:spLocks noGrp="1"/>
          </p:cNvSpPr>
          <p:nvPr>
            <p:ph type="body" idx="1"/>
          </p:nvPr>
        </p:nvSpPr>
        <p:spPr>
          <a:xfrm>
            <a:off x="349680" y="1097509"/>
            <a:ext cx="8482799" cy="3248176"/>
          </a:xfrm>
          <a:prstGeom prst="rect">
            <a:avLst/>
          </a:prstGeom>
          <a:noFill/>
          <a:ln>
            <a:noFill/>
          </a:ln>
        </p:spPr>
        <p:txBody>
          <a:bodyPr spcFirstLastPara="1" vert="horz" wrap="square" lIns="91426" tIns="91426" rIns="91426" bIns="91426" rtlCol="0" anchor="t" anchorCtr="0">
            <a:noAutofit/>
          </a:bodyPr>
          <a:lstStyle/>
          <a:p>
            <a:pPr marL="0" indent="0">
              <a:lnSpc>
                <a:spcPct val="100000"/>
              </a:lnSpc>
            </a:pPr>
            <a:r>
              <a:rPr lang="en-GB" sz="1200" dirty="0"/>
              <a:t>Meet Yourself at 90 is a guided exercise that helps you be present with your hopes, dreams, priorities, and values by envisioning yourself at your 90 year old birthday party. This is an exercise that sometimes causes strong feelings. And whatever appears, it's all right. You are big enough to hold all your emotions.</a:t>
            </a:r>
          </a:p>
          <a:p>
            <a:pPr marL="0" indent="0">
              <a:lnSpc>
                <a:spcPct val="100000"/>
              </a:lnSpc>
            </a:pPr>
            <a:endParaRPr lang="en-GB" sz="1400" dirty="0"/>
          </a:p>
          <a:p>
            <a:pPr marL="285746" indent="-285746">
              <a:lnSpc>
                <a:spcPct val="100000"/>
              </a:lnSpc>
              <a:buFont typeface="Wingdings" pitchFamily="2" charset="2"/>
              <a:buChar char="Ø"/>
            </a:pPr>
            <a:r>
              <a:rPr lang="en-GB" sz="1200" dirty="0"/>
              <a:t>Sit yourself comfortably on the chair with a straight yet relaxed back. Let the body rest in itself. How do you feel about the pollution generated by tourism activities, including plastic waste, noise pollution, and sewage pollution?</a:t>
            </a:r>
          </a:p>
          <a:p>
            <a:pPr marL="285746" indent="-285746">
              <a:lnSpc>
                <a:spcPct val="100000"/>
              </a:lnSpc>
              <a:buFont typeface="Wingdings" pitchFamily="2" charset="2"/>
              <a:buChar char="Ø"/>
            </a:pPr>
            <a:r>
              <a:rPr lang="en-GB" sz="1200" dirty="0"/>
              <a:t>Be aware of where you are right now. Gently shut your eyes. Feel that you are completely present in your body. Be aware of the touch of the feet against the ground, the arms touching the legs.</a:t>
            </a:r>
          </a:p>
          <a:p>
            <a:pPr marL="285746" indent="-285746">
              <a:lnSpc>
                <a:spcPct val="100000"/>
              </a:lnSpc>
              <a:buFont typeface="Wingdings" pitchFamily="2" charset="2"/>
              <a:buChar char="Ø"/>
            </a:pPr>
            <a:r>
              <a:rPr lang="en-GB" sz="1200" dirty="0"/>
              <a:t>Now focus your consciousness on breathing. See how your breath enters your body and then leaves your body. Do not change how you breathe. Just follow the breath, breath for breath.</a:t>
            </a:r>
          </a:p>
          <a:p>
            <a:pPr marL="285746" indent="-285746">
              <a:lnSpc>
                <a:spcPct val="100000"/>
              </a:lnSpc>
              <a:buFont typeface="Wingdings" pitchFamily="2" charset="2"/>
              <a:buChar char="Ø"/>
            </a:pPr>
            <a:r>
              <a:rPr lang="en-GB" sz="1200" dirty="0"/>
              <a:t>Imagine that you have managed to move forward in time and become yourself when you are 90 years old. You can freely decide where you are. Are you in a room? Are you outdoors? Decide how you want it to look where you are. Imagine that you are there, really place you there.</a:t>
            </a:r>
          </a:p>
          <a:p>
            <a:pPr marL="285746" indent="-285746">
              <a:lnSpc>
                <a:spcPct val="100000"/>
              </a:lnSpc>
              <a:buFont typeface="Wingdings" pitchFamily="2" charset="2"/>
              <a:buChar char="Ø"/>
            </a:pPr>
            <a:r>
              <a:rPr lang="en-GB" sz="1200" dirty="0"/>
              <a:t>You will soon be visited by a friend or relative who has meant or means a lot to you. In this future, everyone lives so anyone can come, even people who are already dead or who may not live when you are 90. Now decide what you want these important people in your life to remember you for.</a:t>
            </a:r>
          </a:p>
          <a:p>
            <a:pPr marL="285746" indent="-285746">
              <a:lnSpc>
                <a:spcPct val="100000"/>
              </a:lnSpc>
              <a:buFont typeface="Wingdings" pitchFamily="2" charset="2"/>
              <a:buChar char="Ø"/>
            </a:pPr>
            <a:r>
              <a:rPr lang="en-GB" sz="1200" dirty="0"/>
              <a:t>Choose one person. Let this person come up to you. What do you want this person to say about you as a friend, partner, son / daughter or colleague? Imagine that the person says it. Be courageous, imagine this person says what you most of all want them to say. Even if you do not think you lived up to what you want them to say, let them say it anyway. Do not hold back anything.</a:t>
            </a:r>
          </a:p>
        </p:txBody>
      </p:sp>
      <p:sp>
        <p:nvSpPr>
          <p:cNvPr id="1354" name="Google Shape;1354;p94">
            <a:extLst>
              <a:ext uri="{FF2B5EF4-FFF2-40B4-BE49-F238E27FC236}">
                <a16:creationId xmlns:a16="http://schemas.microsoft.com/office/drawing/2014/main" id="{4D564E89-FB69-F292-00B8-7B4049E99C3F}"/>
              </a:ext>
            </a:extLst>
          </p:cNvPr>
          <p:cNvSpPr txBox="1">
            <a:spLocks noGrp="1"/>
          </p:cNvSpPr>
          <p:nvPr>
            <p:ph type="body" idx="2"/>
          </p:nvPr>
        </p:nvSpPr>
        <p:spPr>
          <a:xfrm>
            <a:off x="1421645" y="336000"/>
            <a:ext cx="7228721" cy="602741"/>
          </a:xfrm>
          <a:prstGeom prst="rect">
            <a:avLst/>
          </a:prstGeom>
          <a:noFill/>
          <a:ln>
            <a:noFill/>
          </a:ln>
        </p:spPr>
        <p:txBody>
          <a:bodyPr spcFirstLastPara="1" vert="horz" wrap="square" lIns="91426" tIns="91426" rIns="91426" bIns="91426" rtlCol="0" anchor="t" anchorCtr="0">
            <a:noAutofit/>
          </a:bodyPr>
          <a:lstStyle/>
          <a:p>
            <a:pPr marL="0" indent="0"/>
            <a:r>
              <a:rPr lang="en-GB" sz="2000" dirty="0">
                <a:solidFill>
                  <a:srgbClr val="FF9933"/>
                </a:solidFill>
              </a:rPr>
              <a:t>Exercise: </a:t>
            </a:r>
            <a:r>
              <a:rPr lang="en-GB" sz="1600" b="0" dirty="0">
                <a:solidFill>
                  <a:schemeClr val="tx2">
                    <a:lumMod val="50000"/>
                  </a:schemeClr>
                </a:solidFill>
              </a:rPr>
              <a:t>Meet Yourself At 90</a:t>
            </a:r>
          </a:p>
        </p:txBody>
      </p:sp>
      <p:sp>
        <p:nvSpPr>
          <p:cNvPr id="1355" name="Google Shape;1355;p94">
            <a:extLst>
              <a:ext uri="{FF2B5EF4-FFF2-40B4-BE49-F238E27FC236}">
                <a16:creationId xmlns:a16="http://schemas.microsoft.com/office/drawing/2014/main" id="{F802C5D6-4CBD-B4DE-1BD3-11DC4015121D}"/>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sp>
        <p:nvSpPr>
          <p:cNvPr id="1357" name="Google Shape;1357;p94">
            <a:extLst>
              <a:ext uri="{FF2B5EF4-FFF2-40B4-BE49-F238E27FC236}">
                <a16:creationId xmlns:a16="http://schemas.microsoft.com/office/drawing/2014/main" id="{B7CD8EF1-DBD3-1E0C-7D57-370461DA920A}"/>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en-GB" smtClean="0"/>
              <a:pPr/>
              <a:t>31</a:t>
            </a:fld>
            <a:endParaRPr lang="en-GB" dirty="0"/>
          </a:p>
        </p:txBody>
      </p:sp>
      <p:grpSp>
        <p:nvGrpSpPr>
          <p:cNvPr id="1358" name="Google Shape;1358;p94">
            <a:extLst>
              <a:ext uri="{FF2B5EF4-FFF2-40B4-BE49-F238E27FC236}">
                <a16:creationId xmlns:a16="http://schemas.microsoft.com/office/drawing/2014/main" id="{9C675C2F-3FAF-B4A3-CC7B-54F4C52F1CAC}"/>
              </a:ext>
            </a:extLst>
          </p:cNvPr>
          <p:cNvGrpSpPr/>
          <p:nvPr/>
        </p:nvGrpSpPr>
        <p:grpSpPr>
          <a:xfrm>
            <a:off x="294471" y="278971"/>
            <a:ext cx="819230" cy="809886"/>
            <a:chOff x="3987863" y="749845"/>
            <a:chExt cx="1138917" cy="1002207"/>
          </a:xfrm>
        </p:grpSpPr>
        <p:grpSp>
          <p:nvGrpSpPr>
            <p:cNvPr id="1359" name="Google Shape;1359;p94">
              <a:extLst>
                <a:ext uri="{FF2B5EF4-FFF2-40B4-BE49-F238E27FC236}">
                  <a16:creationId xmlns:a16="http://schemas.microsoft.com/office/drawing/2014/main" id="{1E283327-649F-468A-1DA5-926D401FD750}"/>
                </a:ext>
              </a:extLst>
            </p:cNvPr>
            <p:cNvGrpSpPr/>
            <p:nvPr/>
          </p:nvGrpSpPr>
          <p:grpSpPr>
            <a:xfrm>
              <a:off x="4384008" y="972375"/>
              <a:ext cx="346627" cy="558795"/>
              <a:chOff x="4384008" y="972375"/>
              <a:chExt cx="346627" cy="558795"/>
            </a:xfrm>
          </p:grpSpPr>
          <p:sp>
            <p:nvSpPr>
              <p:cNvPr id="1360" name="Google Shape;1360;p94">
                <a:extLst>
                  <a:ext uri="{FF2B5EF4-FFF2-40B4-BE49-F238E27FC236}">
                    <a16:creationId xmlns:a16="http://schemas.microsoft.com/office/drawing/2014/main" id="{7E1E1065-7995-17E4-F6E2-3CC5921D6D92}"/>
                  </a:ext>
                </a:extLst>
              </p:cNvPr>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1" name="Google Shape;1361;p94">
                <a:extLst>
                  <a:ext uri="{FF2B5EF4-FFF2-40B4-BE49-F238E27FC236}">
                    <a16:creationId xmlns:a16="http://schemas.microsoft.com/office/drawing/2014/main" id="{B248F2D7-E370-DD07-538B-F81079454428}"/>
                  </a:ext>
                </a:extLst>
              </p:cNvPr>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2" name="Google Shape;1362;p94">
                <a:extLst>
                  <a:ext uri="{FF2B5EF4-FFF2-40B4-BE49-F238E27FC236}">
                    <a16:creationId xmlns:a16="http://schemas.microsoft.com/office/drawing/2014/main" id="{260DD71B-ECF1-53E8-82AD-2D1AD787436B}"/>
                  </a:ext>
                </a:extLst>
              </p:cNvPr>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3" name="Google Shape;1363;p94">
                <a:extLst>
                  <a:ext uri="{FF2B5EF4-FFF2-40B4-BE49-F238E27FC236}">
                    <a16:creationId xmlns:a16="http://schemas.microsoft.com/office/drawing/2014/main" id="{43C1B90C-5933-0D43-7358-DE456B15EE08}"/>
                  </a:ext>
                </a:extLst>
              </p:cNvPr>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64" name="Google Shape;1364;p94">
              <a:extLst>
                <a:ext uri="{FF2B5EF4-FFF2-40B4-BE49-F238E27FC236}">
                  <a16:creationId xmlns:a16="http://schemas.microsoft.com/office/drawing/2014/main" id="{D6A38E40-AEE8-AFAA-4AC8-A9564749AEE5}"/>
                </a:ext>
              </a:extLst>
            </p:cNvPr>
            <p:cNvGrpSpPr/>
            <p:nvPr/>
          </p:nvGrpSpPr>
          <p:grpSpPr>
            <a:xfrm>
              <a:off x="3987863" y="749845"/>
              <a:ext cx="1138917" cy="1002207"/>
              <a:chOff x="3987863" y="749845"/>
              <a:chExt cx="1138917" cy="1002207"/>
            </a:xfrm>
          </p:grpSpPr>
          <p:sp>
            <p:nvSpPr>
              <p:cNvPr id="1365" name="Google Shape;1365;p94">
                <a:extLst>
                  <a:ext uri="{FF2B5EF4-FFF2-40B4-BE49-F238E27FC236}">
                    <a16:creationId xmlns:a16="http://schemas.microsoft.com/office/drawing/2014/main" id="{FF8DE512-EABB-DCBA-8ABA-5F86EB8C1A5C}"/>
                  </a:ext>
                </a:extLst>
              </p:cNvPr>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6" name="Google Shape;1366;p94">
                <a:extLst>
                  <a:ext uri="{FF2B5EF4-FFF2-40B4-BE49-F238E27FC236}">
                    <a16:creationId xmlns:a16="http://schemas.microsoft.com/office/drawing/2014/main" id="{CA4586CE-64D0-6857-53E6-9B9806C03F3B}"/>
                  </a:ext>
                </a:extLst>
              </p:cNvPr>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7" name="Google Shape;1367;p94">
                <a:extLst>
                  <a:ext uri="{FF2B5EF4-FFF2-40B4-BE49-F238E27FC236}">
                    <a16:creationId xmlns:a16="http://schemas.microsoft.com/office/drawing/2014/main" id="{F3B0A24D-6772-AD7C-E684-2D5B3ACE6A4D}"/>
                  </a:ext>
                </a:extLst>
              </p:cNvPr>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8" name="Google Shape;1368;p94">
                <a:extLst>
                  <a:ext uri="{FF2B5EF4-FFF2-40B4-BE49-F238E27FC236}">
                    <a16:creationId xmlns:a16="http://schemas.microsoft.com/office/drawing/2014/main" id="{DE073C64-C71C-369A-AB3C-7F51E4C41B0E}"/>
                  </a:ext>
                </a:extLst>
              </p:cNvPr>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 name="Google Shape;899;p81">
            <a:extLst>
              <a:ext uri="{FF2B5EF4-FFF2-40B4-BE49-F238E27FC236}">
                <a16:creationId xmlns:a16="http://schemas.microsoft.com/office/drawing/2014/main" id="{30AE9BBD-F00B-9045-C427-03CBC4238B51}"/>
              </a:ext>
            </a:extLst>
          </p:cNvPr>
          <p:cNvSpPr txBox="1"/>
          <p:nvPr/>
        </p:nvSpPr>
        <p:spPr>
          <a:xfrm>
            <a:off x="53197" y="4775258"/>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E.16</a:t>
            </a:r>
            <a:endParaRPr sz="3000" dirty="0">
              <a:solidFill>
                <a:srgbClr val="FF9934"/>
              </a:solidFill>
            </a:endParaRPr>
          </a:p>
        </p:txBody>
      </p:sp>
    </p:spTree>
    <p:extLst>
      <p:ext uri="{BB962C8B-B14F-4D97-AF65-F5344CB8AC3E}">
        <p14:creationId xmlns:p14="http://schemas.microsoft.com/office/powerpoint/2010/main" val="29585345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982CA5F-666B-688D-208A-3BC4AE6A5523}"/>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3E1EA61-02AC-E6E9-B7F9-97B1232C113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4FE2B640-A790-5BB4-3BC9-9BD95E78156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79717E26-0078-8D53-91EA-1D01C15CF42B}"/>
              </a:ext>
            </a:extLst>
          </p:cNvPr>
          <p:cNvSpPr txBox="1">
            <a:spLocks noGrp="1"/>
          </p:cNvSpPr>
          <p:nvPr>
            <p:ph type="body" idx="1"/>
          </p:nvPr>
        </p:nvSpPr>
        <p:spPr>
          <a:xfrm>
            <a:off x="1405053" y="1416207"/>
            <a:ext cx="7299332" cy="2987927"/>
          </a:xfrm>
          <a:prstGeom prst="rect">
            <a:avLst/>
          </a:prstGeom>
          <a:noFill/>
          <a:ln>
            <a:noFill/>
          </a:ln>
        </p:spPr>
        <p:txBody>
          <a:bodyPr spcFirstLastPara="1" vert="horz" wrap="square" lIns="91426" tIns="91426" rIns="91426" bIns="91426" rtlCol="0" anchor="t" anchorCtr="0">
            <a:normAutofit/>
          </a:bodyPr>
          <a:lstStyle/>
          <a:p>
            <a:pPr marL="0" indent="0"/>
            <a:r>
              <a:rPr lang="it" dirty="0"/>
              <a:t>Write down your thoughts and feelings after the exersice</a:t>
            </a:r>
            <a:endParaRPr dirty="0"/>
          </a:p>
        </p:txBody>
      </p:sp>
      <p:sp>
        <p:nvSpPr>
          <p:cNvPr id="529" name="Google Shape;529;p70">
            <a:extLst>
              <a:ext uri="{FF2B5EF4-FFF2-40B4-BE49-F238E27FC236}">
                <a16:creationId xmlns:a16="http://schemas.microsoft.com/office/drawing/2014/main" id="{8CBE72F0-1A69-FF81-4E9D-A6BF905808BF}"/>
              </a:ext>
            </a:extLst>
          </p:cNvPr>
          <p:cNvSpPr txBox="1">
            <a:spLocks noGrp="1"/>
          </p:cNvSpPr>
          <p:nvPr>
            <p:ph type="body" idx="2"/>
          </p:nvPr>
        </p:nvSpPr>
        <p:spPr>
          <a:xfrm>
            <a:off x="1332868" y="335998"/>
            <a:ext cx="6624558" cy="602741"/>
          </a:xfrm>
          <a:prstGeom prst="rect">
            <a:avLst/>
          </a:prstGeom>
          <a:noFill/>
          <a:ln>
            <a:noFill/>
          </a:ln>
        </p:spPr>
        <p:txBody>
          <a:bodyPr spcFirstLastPara="1" vert="horz" wrap="square" lIns="91426" tIns="91426" rIns="91426" bIns="91426" rtlCol="0"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2DB0851A-3E32-8C27-6D7E-58E50293BD83}"/>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AA683633-3F39-9E2D-A826-2CFDA0BBDD0E}"/>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32</a:t>
            </a:fld>
            <a:endParaRPr dirty="0"/>
          </a:p>
        </p:txBody>
      </p:sp>
      <p:sp>
        <p:nvSpPr>
          <p:cNvPr id="532" name="Google Shape;532;p70">
            <a:extLst>
              <a:ext uri="{FF2B5EF4-FFF2-40B4-BE49-F238E27FC236}">
                <a16:creationId xmlns:a16="http://schemas.microsoft.com/office/drawing/2014/main" id="{9EF3ED6B-8F50-63E2-536F-F6E147D2FCAA}"/>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9E586DE7-FBDF-9155-1087-F0D5BA4777D4}"/>
              </a:ext>
            </a:extLst>
          </p:cNvPr>
          <p:cNvGrpSpPr/>
          <p:nvPr/>
        </p:nvGrpSpPr>
        <p:grpSpPr>
          <a:xfrm>
            <a:off x="383892" y="298769"/>
            <a:ext cx="794914" cy="804197"/>
            <a:chOff x="2932901" y="1728093"/>
            <a:chExt cx="1458439" cy="1475473"/>
          </a:xfrm>
        </p:grpSpPr>
        <p:sp>
          <p:nvSpPr>
            <p:cNvPr id="534" name="Google Shape;534;p70">
              <a:extLst>
                <a:ext uri="{FF2B5EF4-FFF2-40B4-BE49-F238E27FC236}">
                  <a16:creationId xmlns:a16="http://schemas.microsoft.com/office/drawing/2014/main" id="{BC0C74ED-E52E-AF25-1F95-8C403E9BCB4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7DD64771-7510-D4EF-2185-FD69473684B2}"/>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E0E54892-5F45-2B20-B2D2-16E3F95DDAB3}"/>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02C4C3B-9885-40D2-B719-50404AF7C868}"/>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BA06BBD-3167-1363-8E11-B1924339A499}"/>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DD5C310B-2C10-ED12-A695-98EE89CD819E}"/>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A1796B0A-5401-2802-0B86-74334ECB5C80}"/>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342CEFD9-BDF6-27DA-E80F-7DB0EC9496F6}"/>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8D79C5C3-4622-29A7-1A97-611D6540B8ED}"/>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531D9FE7-0132-09A2-DF87-C1368698DE96}"/>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D8EB524E-EBC4-1D98-AF4A-CDC7466FEB20}"/>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A32E9E40-DB2B-64E0-FF1C-9AD897E9FD0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8FFD23AE-6944-660A-6CAF-EB0879ACCB5C}"/>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2FC2C4A-8DBE-1C6A-0695-B3BFD27DE921}"/>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2492EBDE-811A-7B17-55C8-BE065DA51468}"/>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44F62631-F323-013A-263C-01550CE3DDD7}"/>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12D42F3-832C-D45A-AF77-B6802E034B1B}"/>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C5223203-3F23-C822-ED42-A397328299D6}"/>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20FF946A-6D4C-B5C6-2836-73982EFC33D2}"/>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9966E98A-EF5A-B4BC-3D7C-D57C86FDFD6A}"/>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B1770854-1A24-7284-9F6B-99EC81245E44}"/>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7242EFAC-160F-066C-D4D2-EF1A4C279DDA}"/>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2707630-047A-FE35-CAAD-C784ACE7FCC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D55CFE8D-B188-FEF7-2CC6-51E18ECD1D4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D403EA1B-EA6C-C369-9310-4BC894BF942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36E51FE9-A481-54E2-B745-B7830E6A4EA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5C161AEC-7FEB-2787-084B-8CA92F5DA9B3}"/>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6866444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A0B2932D-6828-E570-618F-8012732CECA9}"/>
            </a:ext>
          </a:extLst>
        </p:cNvPr>
        <p:cNvGrpSpPr/>
        <p:nvPr/>
      </p:nvGrpSpPr>
      <p:grpSpPr>
        <a:xfrm>
          <a:off x="0" y="0"/>
          <a:ext cx="0" cy="0"/>
          <a:chOff x="0" y="0"/>
          <a:chExt cx="0" cy="0"/>
        </a:xfrm>
      </p:grpSpPr>
      <p:pic>
        <p:nvPicPr>
          <p:cNvPr id="2" name="Bildobjekt 1" descr="En bild som visar klädsel, person, inomhus, person&#10;&#10;AI-genererat innehåll kan vara felaktigt.">
            <a:extLst>
              <a:ext uri="{FF2B5EF4-FFF2-40B4-BE49-F238E27FC236}">
                <a16:creationId xmlns:a16="http://schemas.microsoft.com/office/drawing/2014/main" id="{C7EC8B80-F0C8-B3BF-5156-CC4D188E3469}"/>
              </a:ext>
            </a:extLst>
          </p:cNvPr>
          <p:cNvPicPr>
            <a:picLocks noChangeAspect="1"/>
          </p:cNvPicPr>
          <p:nvPr/>
        </p:nvPicPr>
        <p:blipFill>
          <a:blip r:embed="rId3"/>
          <a:stretch>
            <a:fillRect/>
          </a:stretch>
        </p:blipFill>
        <p:spPr>
          <a:xfrm>
            <a:off x="5071913" y="-287548"/>
            <a:ext cx="4371507" cy="4371507"/>
          </a:xfrm>
          <a:prstGeom prst="rect">
            <a:avLst/>
          </a:prstGeom>
        </p:spPr>
      </p:pic>
      <p:sp>
        <p:nvSpPr>
          <p:cNvPr id="565" name="Google Shape;565;p71">
            <a:extLst>
              <a:ext uri="{FF2B5EF4-FFF2-40B4-BE49-F238E27FC236}">
                <a16:creationId xmlns:a16="http://schemas.microsoft.com/office/drawing/2014/main" id="{4408A90C-1F7E-94CB-0DAC-3964EEA2B517}"/>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77A23D"/>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567" name="Google Shape;567;p71">
            <a:extLst>
              <a:ext uri="{FF2B5EF4-FFF2-40B4-BE49-F238E27FC236}">
                <a16:creationId xmlns:a16="http://schemas.microsoft.com/office/drawing/2014/main" id="{DDB22DF0-57BB-835F-7C02-21E06EFC83F6}"/>
              </a:ext>
            </a:extLst>
          </p:cNvPr>
          <p:cNvSpPr txBox="1"/>
          <p:nvPr/>
        </p:nvSpPr>
        <p:spPr>
          <a:xfrm>
            <a:off x="1268151" y="1784142"/>
            <a:ext cx="3377649"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000" dirty="0" err="1">
                <a:solidFill>
                  <a:schemeClr val="lt1"/>
                </a:solidFill>
                <a:latin typeface="Calibri"/>
                <a:ea typeface="Calibri"/>
                <a:cs typeface="Calibri"/>
                <a:sym typeface="Calibri"/>
              </a:rPr>
              <a:t>Competencies</a:t>
            </a:r>
            <a:r>
              <a:rPr lang="sv-SE" sz="4000" dirty="0">
                <a:solidFill>
                  <a:schemeClr val="lt1"/>
                </a:solidFill>
                <a:latin typeface="Calibri"/>
                <a:ea typeface="Calibri"/>
                <a:cs typeface="Calibri"/>
                <a:sym typeface="Calibri"/>
              </a:rPr>
              <a:t> In Ecotourism</a:t>
            </a:r>
            <a:endParaRPr lang="sv-SE" sz="1200" dirty="0"/>
          </a:p>
          <a:p>
            <a:pPr>
              <a:lnSpc>
                <a:spcPct val="80444"/>
              </a:lnSpc>
            </a:pPr>
            <a:endParaRPr lang="sv-SE" sz="4500" dirty="0">
              <a:solidFill>
                <a:schemeClr val="lt1"/>
              </a:solidFill>
              <a:latin typeface="Calibri"/>
              <a:ea typeface="Calibri"/>
              <a:cs typeface="Calibri"/>
              <a:sym typeface="Calibri"/>
            </a:endParaRPr>
          </a:p>
        </p:txBody>
      </p:sp>
      <p:sp>
        <p:nvSpPr>
          <p:cNvPr id="568" name="Google Shape;568;p71">
            <a:extLst>
              <a:ext uri="{FF2B5EF4-FFF2-40B4-BE49-F238E27FC236}">
                <a16:creationId xmlns:a16="http://schemas.microsoft.com/office/drawing/2014/main" id="{2C8AB39F-9F45-D9F6-44C9-D7262E9CE6B1}"/>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2C</a:t>
            </a:r>
            <a:endParaRPr sz="1401" dirty="0"/>
          </a:p>
        </p:txBody>
      </p:sp>
      <p:cxnSp>
        <p:nvCxnSpPr>
          <p:cNvPr id="569" name="Google Shape;569;p71">
            <a:extLst>
              <a:ext uri="{FF2B5EF4-FFF2-40B4-BE49-F238E27FC236}">
                <a16:creationId xmlns:a16="http://schemas.microsoft.com/office/drawing/2014/main" id="{91F3CA58-FD08-7171-F2ED-56482D8697BA}"/>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570" name="Google Shape;570;p71">
            <a:extLst>
              <a:ext uri="{FF2B5EF4-FFF2-40B4-BE49-F238E27FC236}">
                <a16:creationId xmlns:a16="http://schemas.microsoft.com/office/drawing/2014/main" id="{A2065D65-DA2A-5CE3-5BB1-A2214D65310C}"/>
              </a:ext>
            </a:extLst>
          </p:cNvPr>
          <p:cNvSpPr/>
          <p:nvPr/>
        </p:nvSpPr>
        <p:spPr>
          <a:xfrm>
            <a:off x="4864054" y="-469654"/>
            <a:ext cx="4716254" cy="4716254"/>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571" name="Google Shape;571;p71">
            <a:extLst>
              <a:ext uri="{FF2B5EF4-FFF2-40B4-BE49-F238E27FC236}">
                <a16:creationId xmlns:a16="http://schemas.microsoft.com/office/drawing/2014/main" id="{CF1B6410-3D16-E892-5975-4D0CE6EDD480}"/>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33</a:t>
            </a:fld>
            <a:endParaRPr sz="1600" dirty="0">
              <a:solidFill>
                <a:srgbClr val="8AC03B"/>
              </a:solidFill>
              <a:latin typeface="Calibri"/>
              <a:ea typeface="Calibri"/>
              <a:cs typeface="Calibri"/>
              <a:sym typeface="Calibri"/>
            </a:endParaRPr>
          </a:p>
        </p:txBody>
      </p:sp>
      <p:pic>
        <p:nvPicPr>
          <p:cNvPr id="572" name="Google Shape;572;p71">
            <a:extLst>
              <a:ext uri="{FF2B5EF4-FFF2-40B4-BE49-F238E27FC236}">
                <a16:creationId xmlns:a16="http://schemas.microsoft.com/office/drawing/2014/main" id="{2A035316-04B1-42F0-84C0-7134AC462F1F}"/>
              </a:ext>
            </a:extLst>
          </p:cNvPr>
          <p:cNvPicPr preferRelativeResize="0"/>
          <p:nvPr/>
        </p:nvPicPr>
        <p:blipFill rotWithShape="1">
          <a:blip r:embed="rId4">
            <a:alphaModFix amt="70000"/>
          </a:blip>
          <a:srcRect/>
          <a:stretch/>
        </p:blipFill>
        <p:spPr>
          <a:xfrm rot="-3551750">
            <a:off x="2442918" y="3255573"/>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grpSp>
        <p:nvGrpSpPr>
          <p:cNvPr id="573" name="Google Shape;573;p71">
            <a:extLst>
              <a:ext uri="{FF2B5EF4-FFF2-40B4-BE49-F238E27FC236}">
                <a16:creationId xmlns:a16="http://schemas.microsoft.com/office/drawing/2014/main" id="{80BA9643-B09C-16B9-D3F6-1EBE2621B41E}"/>
              </a:ext>
            </a:extLst>
          </p:cNvPr>
          <p:cNvGrpSpPr/>
          <p:nvPr/>
        </p:nvGrpSpPr>
        <p:grpSpPr>
          <a:xfrm>
            <a:off x="417171" y="3026293"/>
            <a:ext cx="1488748" cy="1737182"/>
            <a:chOff x="2307546" y="2307551"/>
            <a:chExt cx="929291" cy="1082976"/>
          </a:xfrm>
        </p:grpSpPr>
        <p:grpSp>
          <p:nvGrpSpPr>
            <p:cNvPr id="574" name="Google Shape;574;p71">
              <a:extLst>
                <a:ext uri="{FF2B5EF4-FFF2-40B4-BE49-F238E27FC236}">
                  <a16:creationId xmlns:a16="http://schemas.microsoft.com/office/drawing/2014/main" id="{53D25173-7195-2154-80BC-FA48B12CDC99}"/>
                </a:ext>
              </a:extLst>
            </p:cNvPr>
            <p:cNvGrpSpPr/>
            <p:nvPr/>
          </p:nvGrpSpPr>
          <p:grpSpPr>
            <a:xfrm>
              <a:off x="2536980" y="2723928"/>
              <a:ext cx="470423" cy="276595"/>
              <a:chOff x="2536980" y="2723928"/>
              <a:chExt cx="470423" cy="276595"/>
            </a:xfrm>
          </p:grpSpPr>
          <p:sp>
            <p:nvSpPr>
              <p:cNvPr id="575" name="Google Shape;575;p71">
                <a:extLst>
                  <a:ext uri="{FF2B5EF4-FFF2-40B4-BE49-F238E27FC236}">
                    <a16:creationId xmlns:a16="http://schemas.microsoft.com/office/drawing/2014/main" id="{CF58E5D8-21EE-C750-7606-8A48B67A62B0}"/>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76" name="Google Shape;576;p71">
                <a:extLst>
                  <a:ext uri="{FF2B5EF4-FFF2-40B4-BE49-F238E27FC236}">
                    <a16:creationId xmlns:a16="http://schemas.microsoft.com/office/drawing/2014/main" id="{5F939608-996A-1998-90E3-01B8FD6227EC}"/>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577" name="Google Shape;577;p71">
              <a:extLst>
                <a:ext uri="{FF2B5EF4-FFF2-40B4-BE49-F238E27FC236}">
                  <a16:creationId xmlns:a16="http://schemas.microsoft.com/office/drawing/2014/main" id="{91CFBA4C-B1FD-39C9-579A-370A1E2EA17E}"/>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78" name="Google Shape;578;p71">
              <a:extLst>
                <a:ext uri="{FF2B5EF4-FFF2-40B4-BE49-F238E27FC236}">
                  <a16:creationId xmlns:a16="http://schemas.microsoft.com/office/drawing/2014/main" id="{040DAA97-908C-8659-63D4-551493357CED}"/>
                </a:ext>
              </a:extLst>
            </p:cNvPr>
            <p:cNvGrpSpPr/>
            <p:nvPr/>
          </p:nvGrpSpPr>
          <p:grpSpPr>
            <a:xfrm>
              <a:off x="2307546" y="2307551"/>
              <a:ext cx="929291" cy="1082976"/>
              <a:chOff x="2307546" y="2307551"/>
              <a:chExt cx="929291" cy="1082976"/>
            </a:xfrm>
          </p:grpSpPr>
          <p:sp>
            <p:nvSpPr>
              <p:cNvPr id="579" name="Google Shape;579;p71">
                <a:extLst>
                  <a:ext uri="{FF2B5EF4-FFF2-40B4-BE49-F238E27FC236}">
                    <a16:creationId xmlns:a16="http://schemas.microsoft.com/office/drawing/2014/main" id="{3C8E367A-7993-3111-88BE-F9E2266333DC}"/>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80" name="Google Shape;580;p71">
                <a:extLst>
                  <a:ext uri="{FF2B5EF4-FFF2-40B4-BE49-F238E27FC236}">
                    <a16:creationId xmlns:a16="http://schemas.microsoft.com/office/drawing/2014/main" id="{FD5C4FD6-9952-A375-CD23-2481F75DFB7B}"/>
                  </a:ext>
                </a:extLst>
              </p:cNvPr>
              <p:cNvGrpSpPr/>
              <p:nvPr/>
            </p:nvGrpSpPr>
            <p:grpSpPr>
              <a:xfrm>
                <a:off x="2362016" y="2746017"/>
                <a:ext cx="820351" cy="644510"/>
                <a:chOff x="2362016" y="2746017"/>
                <a:chExt cx="820351" cy="644510"/>
              </a:xfrm>
            </p:grpSpPr>
            <p:grpSp>
              <p:nvGrpSpPr>
                <p:cNvPr id="581" name="Google Shape;581;p71">
                  <a:extLst>
                    <a:ext uri="{FF2B5EF4-FFF2-40B4-BE49-F238E27FC236}">
                      <a16:creationId xmlns:a16="http://schemas.microsoft.com/office/drawing/2014/main" id="{D1ABD5CF-A849-7557-EA36-DD8C6AF5D5E0}"/>
                    </a:ext>
                  </a:extLst>
                </p:cNvPr>
                <p:cNvGrpSpPr/>
                <p:nvPr/>
              </p:nvGrpSpPr>
              <p:grpSpPr>
                <a:xfrm>
                  <a:off x="2810981" y="2747665"/>
                  <a:ext cx="371386" cy="642862"/>
                  <a:chOff x="2810981" y="2747665"/>
                  <a:chExt cx="371386" cy="642862"/>
                </a:xfrm>
              </p:grpSpPr>
              <p:sp>
                <p:nvSpPr>
                  <p:cNvPr id="582" name="Google Shape;582;p71">
                    <a:extLst>
                      <a:ext uri="{FF2B5EF4-FFF2-40B4-BE49-F238E27FC236}">
                        <a16:creationId xmlns:a16="http://schemas.microsoft.com/office/drawing/2014/main" id="{2B0488DB-396A-AE73-8C1B-5FAE15B5765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3" name="Google Shape;583;p71">
                    <a:extLst>
                      <a:ext uri="{FF2B5EF4-FFF2-40B4-BE49-F238E27FC236}">
                        <a16:creationId xmlns:a16="http://schemas.microsoft.com/office/drawing/2014/main" id="{10658243-2FF8-1FB9-7E88-DB0A2423733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4" name="Google Shape;584;p71">
                    <a:extLst>
                      <a:ext uri="{FF2B5EF4-FFF2-40B4-BE49-F238E27FC236}">
                        <a16:creationId xmlns:a16="http://schemas.microsoft.com/office/drawing/2014/main" id="{5486E2B6-B178-5AC8-4C6F-2A5D0C51584C}"/>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585" name="Google Shape;585;p71">
                  <a:extLst>
                    <a:ext uri="{FF2B5EF4-FFF2-40B4-BE49-F238E27FC236}">
                      <a16:creationId xmlns:a16="http://schemas.microsoft.com/office/drawing/2014/main" id="{B6223485-A049-6E39-8D74-760528E687E4}"/>
                    </a:ext>
                  </a:extLst>
                </p:cNvPr>
                <p:cNvGrpSpPr/>
                <p:nvPr/>
              </p:nvGrpSpPr>
              <p:grpSpPr>
                <a:xfrm>
                  <a:off x="2362016" y="2746017"/>
                  <a:ext cx="369735" cy="644510"/>
                  <a:chOff x="2362016" y="2746017"/>
                  <a:chExt cx="369735" cy="644510"/>
                </a:xfrm>
              </p:grpSpPr>
              <p:sp>
                <p:nvSpPr>
                  <p:cNvPr id="586" name="Google Shape;586;p71">
                    <a:extLst>
                      <a:ext uri="{FF2B5EF4-FFF2-40B4-BE49-F238E27FC236}">
                        <a16:creationId xmlns:a16="http://schemas.microsoft.com/office/drawing/2014/main" id="{7FDE8B1C-D017-D110-A5DF-6B6D23196304}"/>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7" name="Google Shape;587;p71">
                    <a:extLst>
                      <a:ext uri="{FF2B5EF4-FFF2-40B4-BE49-F238E27FC236}">
                        <a16:creationId xmlns:a16="http://schemas.microsoft.com/office/drawing/2014/main" id="{EADDA609-D27B-6BDB-9DFC-C1CF94B41D1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8" name="Google Shape;588;p71">
                    <a:extLst>
                      <a:ext uri="{FF2B5EF4-FFF2-40B4-BE49-F238E27FC236}">
                        <a16:creationId xmlns:a16="http://schemas.microsoft.com/office/drawing/2014/main" id="{64562581-A600-8214-23E4-2A80787995E3}"/>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grpSp>
      </p:grpSp>
    </p:spTree>
    <p:extLst>
      <p:ext uri="{BB962C8B-B14F-4D97-AF65-F5344CB8AC3E}">
        <p14:creationId xmlns:p14="http://schemas.microsoft.com/office/powerpoint/2010/main" val="20029148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440B99FC-8875-52C9-A0A6-AE86F454AA9C}"/>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6B18B2D4-CE81-35BD-C8E8-0B4B8CB340FE}"/>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77A23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0F530CA2-1295-46D5-02AC-51F106C50DFD}"/>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6" name="Google Shape;596;p72">
            <a:extLst>
              <a:ext uri="{FF2B5EF4-FFF2-40B4-BE49-F238E27FC236}">
                <a16:creationId xmlns:a16="http://schemas.microsoft.com/office/drawing/2014/main" id="{2545BB7C-E747-35BD-67DB-53988D980A67}"/>
              </a:ext>
            </a:extLst>
          </p:cNvPr>
          <p:cNvSpPr txBox="1">
            <a:spLocks noGrp="1"/>
          </p:cNvSpPr>
          <p:nvPr>
            <p:ph type="body" idx="2"/>
          </p:nvPr>
        </p:nvSpPr>
        <p:spPr>
          <a:xfrm>
            <a:off x="408700" y="706335"/>
            <a:ext cx="897977" cy="289173"/>
          </a:xfrm>
          <a:prstGeom prst="rect">
            <a:avLst/>
          </a:prstGeom>
          <a:noFill/>
          <a:ln>
            <a:noFill/>
          </a:ln>
        </p:spPr>
        <p:txBody>
          <a:bodyPr spcFirstLastPara="1" wrap="square" lIns="91426" tIns="91426" rIns="91426" bIns="91426" anchor="t" anchorCtr="0">
            <a:noAutofit/>
          </a:bodyPr>
          <a:lstStyle/>
          <a:p>
            <a:pPr marL="0" indent="0"/>
            <a:r>
              <a:rPr lang="it" sz="4000" dirty="0"/>
              <a:t>2C</a:t>
            </a:r>
            <a:endParaRPr dirty="0"/>
          </a:p>
        </p:txBody>
      </p:sp>
      <p:sp>
        <p:nvSpPr>
          <p:cNvPr id="597" name="Google Shape;597;p72">
            <a:extLst>
              <a:ext uri="{FF2B5EF4-FFF2-40B4-BE49-F238E27FC236}">
                <a16:creationId xmlns:a16="http://schemas.microsoft.com/office/drawing/2014/main" id="{47CEE3C5-B5A0-419D-81B7-020556835945}"/>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cxnSp>
        <p:nvCxnSpPr>
          <p:cNvPr id="599" name="Google Shape;599;p72">
            <a:extLst>
              <a:ext uri="{FF2B5EF4-FFF2-40B4-BE49-F238E27FC236}">
                <a16:creationId xmlns:a16="http://schemas.microsoft.com/office/drawing/2014/main" id="{E14CA168-1159-5560-B1FC-E73E5AE95A02}"/>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00" name="Google Shape;600;p72">
            <a:extLst>
              <a:ext uri="{FF2B5EF4-FFF2-40B4-BE49-F238E27FC236}">
                <a16:creationId xmlns:a16="http://schemas.microsoft.com/office/drawing/2014/main" id="{7C602662-9651-E6FF-53BB-AC485931551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34</a:t>
            </a:fld>
            <a:endParaRPr dirty="0"/>
          </a:p>
        </p:txBody>
      </p:sp>
      <p:sp>
        <p:nvSpPr>
          <p:cNvPr id="6" name="Google Shape;460;p68">
            <a:extLst>
              <a:ext uri="{FF2B5EF4-FFF2-40B4-BE49-F238E27FC236}">
                <a16:creationId xmlns:a16="http://schemas.microsoft.com/office/drawing/2014/main" id="{C704354D-07DB-C084-7B27-3BA695C1A089}"/>
              </a:ext>
            </a:extLst>
          </p:cNvPr>
          <p:cNvSpPr txBox="1"/>
          <p:nvPr/>
        </p:nvSpPr>
        <p:spPr>
          <a:xfrm>
            <a:off x="2284169" y="1485583"/>
            <a:ext cx="6277129" cy="2226214"/>
          </a:xfrm>
          <a:prstGeom prst="rect">
            <a:avLst/>
          </a:prstGeom>
          <a:noFill/>
          <a:ln>
            <a:noFill/>
          </a:ln>
        </p:spPr>
        <p:txBody>
          <a:bodyPr spcFirstLastPara="1" wrap="square" lIns="0" tIns="10124" rIns="0" bIns="0" anchor="t" anchorCtr="0">
            <a:spAutoFit/>
          </a:bodyPr>
          <a:lstStyle/>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this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module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you</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will</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work</a:t>
            </a:r>
            <a:r>
              <a:rPr lang="sv-SE" sz="1600" dirty="0">
                <a:solidFill>
                  <a:schemeClr val="tx2">
                    <a:lumMod val="50000"/>
                  </a:schemeClr>
                </a:solidFill>
                <a:latin typeface="Calibri" panose="020F0502020204030204" pitchFamily="34" charset="0"/>
                <a:cs typeface="Calibri" panose="020F0502020204030204" pitchFamily="34" charset="0"/>
              </a:rPr>
              <a:t> on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aligning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passions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strengths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skills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competencies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needed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succeed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ecotourism</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By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connecting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ikigai</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purpose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competencies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sector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gain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insights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into</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potential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paths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including</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opportunities</a:t>
            </a:r>
            <a:r>
              <a:rPr lang="sv-SE" sz="1600" dirty="0">
                <a:solidFill>
                  <a:schemeClr val="tx2">
                    <a:lumMod val="50000"/>
                  </a:schemeClr>
                </a:solidFill>
                <a:latin typeface="Calibri" panose="020F0502020204030204" pitchFamily="34" charset="0"/>
                <a:cs typeface="Calibri" panose="020F0502020204030204" pitchFamily="34" charset="0"/>
              </a:rPr>
              <a:t> 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entrepreneurship</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algn="l"/>
            <a:b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b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also</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help</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 personal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cycle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exploring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tools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exercises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map</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out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actionable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steps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reaching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while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evolving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as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professional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field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7" name="Google Shape;594;p72">
            <a:extLst>
              <a:ext uri="{FF2B5EF4-FFF2-40B4-BE49-F238E27FC236}">
                <a16:creationId xmlns:a16="http://schemas.microsoft.com/office/drawing/2014/main" id="{0B5E8BD0-DE64-FEE2-AE5D-A8DE902AD5AD}"/>
              </a:ext>
            </a:extLst>
          </p:cNvPr>
          <p:cNvSpPr txBox="1">
            <a:spLocks/>
          </p:cNvSpPr>
          <p:nvPr/>
        </p:nvSpPr>
        <p:spPr>
          <a:xfrm>
            <a:off x="2167467" y="571203"/>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Overview</a:t>
            </a:r>
            <a:endParaRPr lang="sv-SE" dirty="0"/>
          </a:p>
        </p:txBody>
      </p:sp>
    </p:spTree>
    <p:extLst>
      <p:ext uri="{BB962C8B-B14F-4D97-AF65-F5344CB8AC3E}">
        <p14:creationId xmlns:p14="http://schemas.microsoft.com/office/powerpoint/2010/main" val="410932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7A490A8F-B008-73F0-1DD1-7B8E50F6DFF5}"/>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45B843E5-628B-28C7-8DD0-4096DB96AA0C}"/>
              </a:ext>
            </a:extLst>
          </p:cNvPr>
          <p:cNvSpPr txBox="1"/>
          <p:nvPr/>
        </p:nvSpPr>
        <p:spPr>
          <a:xfrm>
            <a:off x="2740686" y="1057235"/>
            <a:ext cx="5138068" cy="2472435"/>
          </a:xfrm>
          <a:prstGeom prst="rect">
            <a:avLst/>
          </a:prstGeom>
          <a:noFill/>
          <a:ln>
            <a:noFill/>
          </a:ln>
        </p:spPr>
        <p:txBody>
          <a:bodyPr spcFirstLastPara="1" wrap="square" lIns="0" tIns="10124" rIns="0" bIns="0" anchor="t" anchorCtr="0">
            <a:spAutoFit/>
          </a:bodyPr>
          <a:lstStyle/>
          <a:p>
            <a:pPr marL="285750" indent="-285750" algn="l">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Environmental</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Awareness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Knowledge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ecosystems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biodiversity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conservation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efforts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Cultural</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Sensitivity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Respect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local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traditions,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fostering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responsible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tourism</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Communication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Skills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Engaging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visitors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educating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advocating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sustainability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Leadership</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&amp; Teamwork</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Managing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projects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inspiring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sustainable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behavior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Adaptability</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&amp;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Resilience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 Handling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challenges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diverse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environments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379" name="Google Shape;379;p64">
            <a:extLst>
              <a:ext uri="{FF2B5EF4-FFF2-40B4-BE49-F238E27FC236}">
                <a16:creationId xmlns:a16="http://schemas.microsoft.com/office/drawing/2014/main" id="{368FE8AE-01A2-7559-0541-302178B9E2C3}"/>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3DA7624A-D6F8-428D-2FD6-096C2215845F}"/>
              </a:ext>
            </a:extLst>
          </p:cNvPr>
          <p:cNvSpPr txBox="1">
            <a:spLocks noGrp="1"/>
          </p:cNvSpPr>
          <p:nvPr>
            <p:ph type="body" idx="2"/>
          </p:nvPr>
        </p:nvSpPr>
        <p:spPr>
          <a:xfrm>
            <a:off x="2710206"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Key</a:t>
            </a:r>
            <a:r>
              <a:rPr lang="sv-SE" dirty="0"/>
              <a:t> </a:t>
            </a:r>
            <a:r>
              <a:rPr lang="sv-SE" dirty="0" err="1"/>
              <a:t>Competencies</a:t>
            </a:r>
            <a:r>
              <a:rPr lang="sv-SE" dirty="0"/>
              <a:t> In Ecotourism</a:t>
            </a:r>
          </a:p>
        </p:txBody>
      </p:sp>
      <p:pic>
        <p:nvPicPr>
          <p:cNvPr id="382" name="Google Shape;382;p64">
            <a:extLst>
              <a:ext uri="{FF2B5EF4-FFF2-40B4-BE49-F238E27FC236}">
                <a16:creationId xmlns:a16="http://schemas.microsoft.com/office/drawing/2014/main" id="{07874BD3-C270-A9C4-CF3E-B5CB34645FF4}"/>
              </a:ext>
            </a:extLst>
          </p:cNvPr>
          <p:cNvPicPr preferRelativeResize="0"/>
          <p:nvPr/>
        </p:nvPicPr>
        <p:blipFill rotWithShape="1">
          <a:blip r:embed="rId3">
            <a:alphaModFix amt="70000"/>
          </a:blip>
          <a:srcRect/>
          <a:stretch/>
        </p:blipFill>
        <p:spPr>
          <a:xfrm flipH="1">
            <a:off x="6529084" y="287508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948D75AB-9B36-7D7D-BD11-F628D4FD413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35</a:t>
            </a:fld>
            <a:endParaRPr dirty="0"/>
          </a:p>
        </p:txBody>
      </p:sp>
      <p:sp>
        <p:nvSpPr>
          <p:cNvPr id="2" name="Google Shape;456;p68">
            <a:extLst>
              <a:ext uri="{FF2B5EF4-FFF2-40B4-BE49-F238E27FC236}">
                <a16:creationId xmlns:a16="http://schemas.microsoft.com/office/drawing/2014/main" id="{A3AE30D3-4518-1BF7-2F7A-49554DB808C2}"/>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Forging</a:t>
            </a:r>
            <a:r>
              <a:rPr lang="sv-SE" sz="2400" dirty="0">
                <a:solidFill>
                  <a:schemeClr val="lt1"/>
                </a:solidFill>
                <a:latin typeface="Calibri" panose="020F0502020204030204" pitchFamily="34" charset="0"/>
                <a:cs typeface="Calibri" panose="020F0502020204030204" pitchFamily="34" charset="0"/>
                <a:sym typeface="Calibri"/>
              </a:rPr>
              <a:t> A </a:t>
            </a:r>
            <a:r>
              <a:rPr lang="sv-SE" sz="2400" dirty="0" err="1">
                <a:solidFill>
                  <a:schemeClr val="lt1"/>
                </a:solidFill>
                <a:latin typeface="Calibri" panose="020F0502020204030204" pitchFamily="34" charset="0"/>
                <a:cs typeface="Calibri" panose="020F0502020204030204" pitchFamily="34" charset="0"/>
                <a:sym typeface="Calibri"/>
              </a:rPr>
              <a:t>Successful</a:t>
            </a:r>
            <a:r>
              <a:rPr lang="sv-SE" sz="2400" dirty="0">
                <a:solidFill>
                  <a:schemeClr val="lt1"/>
                </a:solidFill>
                <a:latin typeface="Calibri" panose="020F0502020204030204" pitchFamily="34" charset="0"/>
                <a:cs typeface="Calibri" panose="020F0502020204030204" pitchFamily="34" charset="0"/>
                <a:sym typeface="Calibri"/>
              </a:rPr>
              <a:t> </a:t>
            </a:r>
          </a:p>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Career</a:t>
            </a:r>
            <a:r>
              <a:rPr lang="sv-SE" sz="2400" dirty="0">
                <a:solidFill>
                  <a:schemeClr val="lt1"/>
                </a:solidFill>
                <a:latin typeface="Calibri" panose="020F0502020204030204" pitchFamily="34" charset="0"/>
                <a:cs typeface="Calibri" panose="020F0502020204030204" pitchFamily="34" charset="0"/>
                <a:sym typeface="Calibri"/>
              </a:rPr>
              <a:t> </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A4071B2A-8E2E-BD59-FF2D-C5F63BC76718}"/>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B535B58F-04FA-020F-7AD4-1BEE84095EF8}"/>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28253620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F67AA56D-3683-DC56-FB4A-7A456DD30A1D}"/>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F7BB912-A440-548D-3EEC-79C986B7C258}"/>
              </a:ext>
            </a:extLst>
          </p:cNvPr>
          <p:cNvSpPr txBox="1"/>
          <p:nvPr/>
        </p:nvSpPr>
        <p:spPr>
          <a:xfrm>
            <a:off x="2740686" y="1057235"/>
            <a:ext cx="5138068" cy="2472435"/>
          </a:xfrm>
          <a:prstGeom prst="rect">
            <a:avLst/>
          </a:prstGeom>
          <a:noFill/>
          <a:ln>
            <a:noFill/>
          </a:ln>
        </p:spPr>
        <p:txBody>
          <a:bodyPr spcFirstLastPara="1" wrap="square" lIns="0" tIns="10124" rIns="0" bIns="0" anchor="t" anchorCtr="0">
            <a:spAutoFit/>
          </a:bodyPr>
          <a:lstStyle/>
          <a:p>
            <a:pPr marL="285750" indent="-285750" algn="l">
              <a:buFont typeface="Wingdings" pitchFamily="2" charset="2"/>
              <a:buChar char="v"/>
            </a:pPr>
            <a:r>
              <a:rPr lang="sv-SE" sz="1600" b="1" dirty="0">
                <a:solidFill>
                  <a:schemeClr val="tx2">
                    <a:lumMod val="50000"/>
                  </a:schemeClr>
                </a:solidFill>
                <a:latin typeface="Calibri" panose="020F0502020204030204" pitchFamily="34" charset="0"/>
                <a:cs typeface="Calibri" panose="020F0502020204030204" pitchFamily="34" charset="0"/>
              </a:rPr>
              <a:t>Problem-</a:t>
            </a:r>
            <a:r>
              <a:rPr lang="sv-SE" sz="1600" b="1" dirty="0" err="1">
                <a:solidFill>
                  <a:schemeClr val="tx2">
                    <a:lumMod val="50000"/>
                  </a:schemeClr>
                </a:solidFill>
                <a:latin typeface="Calibri" panose="020F0502020204030204" pitchFamily="34" charset="0"/>
                <a:cs typeface="Calibri" panose="020F0502020204030204" pitchFamily="34" charset="0"/>
              </a:rPr>
              <a:t>Solving</a:t>
            </a:r>
            <a:r>
              <a:rPr lang="sv-SE" sz="1600" b="1" dirty="0">
                <a:solidFill>
                  <a:schemeClr val="tx2">
                    <a:lumMod val="50000"/>
                  </a:schemeClr>
                </a:solidFill>
                <a:latin typeface="Calibri" panose="020F0502020204030204" pitchFamily="34" charset="0"/>
                <a:cs typeface="Calibri" panose="020F0502020204030204" pitchFamily="34" charset="0"/>
              </a:rPr>
              <a:t> </a:t>
            </a:r>
            <a:r>
              <a:rPr lang="sv-SE" sz="1600" b="1" dirty="0" err="1">
                <a:solidFill>
                  <a:schemeClr val="tx2">
                    <a:lumMod val="50000"/>
                  </a:schemeClr>
                </a:solidFill>
                <a:latin typeface="Calibri" panose="020F0502020204030204" pitchFamily="34" charset="0"/>
                <a:cs typeface="Calibri" panose="020F0502020204030204" pitchFamily="34" charset="0"/>
              </a:rPr>
              <a:t>Abilities</a:t>
            </a:r>
            <a:r>
              <a:rPr lang="sv-SE" sz="1600" dirty="0">
                <a:solidFill>
                  <a:schemeClr val="tx2">
                    <a:lumMod val="50000"/>
                  </a:schemeClr>
                </a:solidFill>
                <a:latin typeface="Calibri" panose="020F0502020204030204" pitchFamily="34" charset="0"/>
                <a:cs typeface="Calibri" panose="020F0502020204030204" pitchFamily="34" charset="0"/>
              </a:rPr>
              <a:t> – </a:t>
            </a:r>
            <a:r>
              <a:rPr lang="sv-SE" sz="1600" dirty="0" err="1">
                <a:solidFill>
                  <a:schemeClr val="tx2">
                    <a:lumMod val="50000"/>
                  </a:schemeClr>
                </a:solidFill>
                <a:latin typeface="Calibri" panose="020F0502020204030204" pitchFamily="34" charset="0"/>
                <a:cs typeface="Calibri" panose="020F0502020204030204" pitchFamily="34" charset="0"/>
              </a:rPr>
              <a:t>Addressing</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conservation</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challenges</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creatively</a:t>
            </a:r>
            <a:r>
              <a:rPr lang="sv-SE" sz="1600" dirty="0">
                <a:solidFill>
                  <a:schemeClr val="tx2">
                    <a:lumMod val="50000"/>
                  </a:schemeClr>
                </a:solidFill>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dirty="0" err="1">
                <a:solidFill>
                  <a:schemeClr val="tx2">
                    <a:lumMod val="50000"/>
                  </a:schemeClr>
                </a:solidFill>
                <a:latin typeface="Calibri" panose="020F0502020204030204" pitchFamily="34" charset="0"/>
                <a:cs typeface="Calibri" panose="020F0502020204030204" pitchFamily="34" charset="0"/>
              </a:rPr>
              <a:t>Customer</a:t>
            </a:r>
            <a:r>
              <a:rPr lang="sv-SE" sz="1600" b="1" dirty="0">
                <a:solidFill>
                  <a:schemeClr val="tx2">
                    <a:lumMod val="50000"/>
                  </a:schemeClr>
                </a:solidFill>
                <a:latin typeface="Calibri" panose="020F0502020204030204" pitchFamily="34" charset="0"/>
                <a:cs typeface="Calibri" panose="020F0502020204030204" pitchFamily="34" charset="0"/>
              </a:rPr>
              <a:t> Service </a:t>
            </a:r>
            <a:r>
              <a:rPr lang="sv-SE" sz="1600" b="1" dirty="0" err="1">
                <a:solidFill>
                  <a:schemeClr val="tx2">
                    <a:lumMod val="50000"/>
                  </a:schemeClr>
                </a:solidFill>
                <a:latin typeface="Calibri" panose="020F0502020204030204" pitchFamily="34" charset="0"/>
                <a:cs typeface="Calibri" panose="020F0502020204030204" pitchFamily="34" charset="0"/>
              </a:rPr>
              <a:t>Orientation</a:t>
            </a:r>
            <a:r>
              <a:rPr lang="sv-SE" sz="1600" dirty="0">
                <a:solidFill>
                  <a:schemeClr val="tx2">
                    <a:lumMod val="50000"/>
                  </a:schemeClr>
                </a:solidFill>
                <a:latin typeface="Calibri" panose="020F0502020204030204" pitchFamily="34" charset="0"/>
                <a:cs typeface="Calibri" panose="020F0502020204030204" pitchFamily="34" charset="0"/>
              </a:rPr>
              <a:t> – </a:t>
            </a:r>
            <a:r>
              <a:rPr lang="sv-SE" sz="1600" dirty="0" err="1">
                <a:solidFill>
                  <a:schemeClr val="tx2">
                    <a:lumMod val="50000"/>
                  </a:schemeClr>
                </a:solidFill>
                <a:latin typeface="Calibri" panose="020F0502020204030204" pitchFamily="34" charset="0"/>
                <a:cs typeface="Calibri" panose="020F0502020204030204" pitchFamily="34" charset="0"/>
              </a:rPr>
              <a:t>Enhancing</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visitor</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experiences</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responsibly</a:t>
            </a:r>
            <a:r>
              <a:rPr lang="sv-SE" sz="1600" dirty="0">
                <a:solidFill>
                  <a:schemeClr val="tx2">
                    <a:lumMod val="50000"/>
                  </a:schemeClr>
                </a:solidFill>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dirty="0" err="1">
                <a:solidFill>
                  <a:schemeClr val="tx2">
                    <a:lumMod val="50000"/>
                  </a:schemeClr>
                </a:solidFill>
                <a:latin typeface="Calibri" panose="020F0502020204030204" pitchFamily="34" charset="0"/>
                <a:cs typeface="Calibri" panose="020F0502020204030204" pitchFamily="34" charset="0"/>
              </a:rPr>
              <a:t>Ethical</a:t>
            </a:r>
            <a:r>
              <a:rPr lang="sv-SE" sz="1600" b="1" dirty="0">
                <a:solidFill>
                  <a:schemeClr val="tx2">
                    <a:lumMod val="50000"/>
                  </a:schemeClr>
                </a:solidFill>
                <a:latin typeface="Calibri" panose="020F0502020204030204" pitchFamily="34" charset="0"/>
                <a:cs typeface="Calibri" panose="020F0502020204030204" pitchFamily="34" charset="0"/>
              </a:rPr>
              <a:t> &amp; </a:t>
            </a:r>
            <a:r>
              <a:rPr lang="sv-SE" sz="1600" b="1" dirty="0" err="1">
                <a:solidFill>
                  <a:schemeClr val="tx2">
                    <a:lumMod val="50000"/>
                  </a:schemeClr>
                </a:solidFill>
                <a:latin typeface="Calibri" panose="020F0502020204030204" pitchFamily="34" charset="0"/>
                <a:cs typeface="Calibri" panose="020F0502020204030204" pitchFamily="34" charset="0"/>
              </a:rPr>
              <a:t>Responsible</a:t>
            </a:r>
            <a:r>
              <a:rPr lang="sv-SE" sz="1600" b="1" dirty="0">
                <a:solidFill>
                  <a:schemeClr val="tx2">
                    <a:lumMod val="50000"/>
                  </a:schemeClr>
                </a:solidFill>
                <a:latin typeface="Calibri" panose="020F0502020204030204" pitchFamily="34" charset="0"/>
                <a:cs typeface="Calibri" panose="020F0502020204030204" pitchFamily="34" charset="0"/>
              </a:rPr>
              <a:t> </a:t>
            </a:r>
            <a:r>
              <a:rPr lang="sv-SE" sz="1600" b="1" dirty="0" err="1">
                <a:solidFill>
                  <a:schemeClr val="tx2">
                    <a:lumMod val="50000"/>
                  </a:schemeClr>
                </a:solidFill>
                <a:latin typeface="Calibri" panose="020F0502020204030204" pitchFamily="34" charset="0"/>
                <a:cs typeface="Calibri" panose="020F0502020204030204" pitchFamily="34" charset="0"/>
              </a:rPr>
              <a:t>Behavior</a:t>
            </a:r>
            <a:r>
              <a:rPr lang="sv-SE" sz="1600" dirty="0">
                <a:solidFill>
                  <a:schemeClr val="tx2">
                    <a:lumMod val="50000"/>
                  </a:schemeClr>
                </a:solidFill>
                <a:latin typeface="Calibri" panose="020F0502020204030204" pitchFamily="34" charset="0"/>
                <a:cs typeface="Calibri" panose="020F0502020204030204" pitchFamily="34" charset="0"/>
              </a:rPr>
              <a:t> – </a:t>
            </a:r>
            <a:r>
              <a:rPr lang="sv-SE" sz="1600" dirty="0" err="1">
                <a:solidFill>
                  <a:schemeClr val="tx2">
                    <a:lumMod val="50000"/>
                  </a:schemeClr>
                </a:solidFill>
                <a:latin typeface="Calibri" panose="020F0502020204030204" pitchFamily="34" charset="0"/>
                <a:cs typeface="Calibri" panose="020F0502020204030204" pitchFamily="34" charset="0"/>
              </a:rPr>
              <a:t>Upholding</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sustainability</a:t>
            </a:r>
            <a:r>
              <a:rPr lang="sv-SE" sz="1600" dirty="0">
                <a:solidFill>
                  <a:schemeClr val="tx2">
                    <a:lumMod val="50000"/>
                  </a:schemeClr>
                </a:solidFill>
                <a:latin typeface="Calibri" panose="020F0502020204030204" pitchFamily="34" charset="0"/>
                <a:cs typeface="Calibri" panose="020F0502020204030204" pitchFamily="34" charset="0"/>
              </a:rPr>
              <a:t> and </a:t>
            </a:r>
            <a:r>
              <a:rPr lang="sv-SE" sz="1600" dirty="0" err="1">
                <a:solidFill>
                  <a:schemeClr val="tx2">
                    <a:lumMod val="50000"/>
                  </a:schemeClr>
                </a:solidFill>
                <a:latin typeface="Calibri" panose="020F0502020204030204" pitchFamily="34" charset="0"/>
                <a:cs typeface="Calibri" panose="020F0502020204030204" pitchFamily="34" charset="0"/>
              </a:rPr>
              <a:t>community</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well-being</a:t>
            </a:r>
            <a:r>
              <a:rPr lang="sv-SE" sz="1600" dirty="0">
                <a:solidFill>
                  <a:schemeClr val="tx2">
                    <a:lumMod val="50000"/>
                  </a:schemeClr>
                </a:solidFill>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dirty="0" err="1">
                <a:solidFill>
                  <a:schemeClr val="tx2">
                    <a:lumMod val="50000"/>
                  </a:schemeClr>
                </a:solidFill>
                <a:latin typeface="Calibri" panose="020F0502020204030204" pitchFamily="34" charset="0"/>
                <a:cs typeface="Calibri" panose="020F0502020204030204" pitchFamily="34" charset="0"/>
              </a:rPr>
              <a:t>Entrepreneurial</a:t>
            </a:r>
            <a:r>
              <a:rPr lang="sv-SE" sz="1600" b="1" dirty="0">
                <a:solidFill>
                  <a:schemeClr val="tx2">
                    <a:lumMod val="50000"/>
                  </a:schemeClr>
                </a:solidFill>
                <a:latin typeface="Calibri" panose="020F0502020204030204" pitchFamily="34" charset="0"/>
                <a:cs typeface="Calibri" panose="020F0502020204030204" pitchFamily="34" charset="0"/>
              </a:rPr>
              <a:t> </a:t>
            </a:r>
            <a:r>
              <a:rPr lang="sv-SE" sz="1600" b="1" dirty="0" err="1">
                <a:solidFill>
                  <a:schemeClr val="tx2">
                    <a:lumMod val="50000"/>
                  </a:schemeClr>
                </a:solidFill>
                <a:latin typeface="Calibri" panose="020F0502020204030204" pitchFamily="34" charset="0"/>
                <a:cs typeface="Calibri" panose="020F0502020204030204" pitchFamily="34" charset="0"/>
              </a:rPr>
              <a:t>Mindset</a:t>
            </a:r>
            <a:r>
              <a:rPr lang="sv-SE" sz="1600" dirty="0">
                <a:solidFill>
                  <a:schemeClr val="tx2">
                    <a:lumMod val="50000"/>
                  </a:schemeClr>
                </a:solidFill>
                <a:latin typeface="Calibri" panose="020F0502020204030204" pitchFamily="34" charset="0"/>
                <a:cs typeface="Calibri" panose="020F0502020204030204" pitchFamily="34" charset="0"/>
              </a:rPr>
              <a:t> – </a:t>
            </a:r>
            <a:r>
              <a:rPr lang="sv-SE" sz="1600" dirty="0" err="1">
                <a:solidFill>
                  <a:schemeClr val="tx2">
                    <a:lumMod val="50000"/>
                  </a:schemeClr>
                </a:solidFill>
                <a:latin typeface="Calibri" panose="020F0502020204030204" pitchFamily="34" charset="0"/>
                <a:cs typeface="Calibri" panose="020F0502020204030204" pitchFamily="34" charset="0"/>
              </a:rPr>
              <a:t>Innovating</a:t>
            </a:r>
            <a:r>
              <a:rPr lang="sv-SE" sz="1600" dirty="0">
                <a:solidFill>
                  <a:schemeClr val="tx2">
                    <a:lumMod val="50000"/>
                  </a:schemeClr>
                </a:solidFill>
                <a:latin typeface="Calibri" panose="020F0502020204030204" pitchFamily="34" charset="0"/>
                <a:cs typeface="Calibri" panose="020F0502020204030204" pitchFamily="34" charset="0"/>
              </a:rPr>
              <a:t> and </a:t>
            </a:r>
            <a:r>
              <a:rPr lang="sv-SE" sz="1600" dirty="0" err="1">
                <a:solidFill>
                  <a:schemeClr val="tx2">
                    <a:lumMod val="50000"/>
                  </a:schemeClr>
                </a:solidFill>
                <a:latin typeface="Calibri" panose="020F0502020204030204" pitchFamily="34" charset="0"/>
                <a:cs typeface="Calibri" panose="020F0502020204030204" pitchFamily="34" charset="0"/>
              </a:rPr>
              <a:t>developing</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sustainable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ventures</a:t>
            </a:r>
            <a:r>
              <a:rPr lang="sv-SE" sz="1600" dirty="0">
                <a:solidFill>
                  <a:schemeClr val="tx2">
                    <a:lumMod val="50000"/>
                  </a:schemeClr>
                </a:solidFill>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dirty="0" err="1">
                <a:solidFill>
                  <a:schemeClr val="tx2">
                    <a:lumMod val="50000"/>
                  </a:schemeClr>
                </a:solidFill>
                <a:latin typeface="Calibri" panose="020F0502020204030204" pitchFamily="34" charset="0"/>
                <a:cs typeface="Calibri" panose="020F0502020204030204" pitchFamily="34" charset="0"/>
              </a:rPr>
              <a:t>Continuous</a:t>
            </a:r>
            <a:r>
              <a:rPr lang="sv-SE" sz="1600" b="1" dirty="0">
                <a:solidFill>
                  <a:schemeClr val="tx2">
                    <a:lumMod val="50000"/>
                  </a:schemeClr>
                </a:solidFill>
                <a:latin typeface="Calibri" panose="020F0502020204030204" pitchFamily="34" charset="0"/>
                <a:cs typeface="Calibri" panose="020F0502020204030204" pitchFamily="34" charset="0"/>
              </a:rPr>
              <a:t> Learning &amp; </a:t>
            </a:r>
            <a:r>
              <a:rPr lang="sv-SE" sz="1600" b="1" dirty="0" err="1">
                <a:solidFill>
                  <a:schemeClr val="tx2">
                    <a:lumMod val="50000"/>
                  </a:schemeClr>
                </a:solidFill>
                <a:latin typeface="Calibri" panose="020F0502020204030204" pitchFamily="34" charset="0"/>
                <a:cs typeface="Calibri" panose="020F0502020204030204" pitchFamily="34" charset="0"/>
              </a:rPr>
              <a:t>Improvement</a:t>
            </a:r>
            <a:r>
              <a:rPr lang="sv-SE" sz="1600" dirty="0">
                <a:solidFill>
                  <a:schemeClr val="tx2">
                    <a:lumMod val="50000"/>
                  </a:schemeClr>
                </a:solidFill>
                <a:latin typeface="Calibri" panose="020F0502020204030204" pitchFamily="34" charset="0"/>
                <a:cs typeface="Calibri" panose="020F0502020204030204" pitchFamily="34" charset="0"/>
              </a:rPr>
              <a:t> – </a:t>
            </a:r>
            <a:r>
              <a:rPr lang="sv-SE" sz="1600" dirty="0" err="1">
                <a:solidFill>
                  <a:schemeClr val="tx2">
                    <a:lumMod val="50000"/>
                  </a:schemeClr>
                </a:solidFill>
                <a:latin typeface="Calibri" panose="020F0502020204030204" pitchFamily="34" charset="0"/>
                <a:cs typeface="Calibri" panose="020F0502020204030204" pitchFamily="34" charset="0"/>
              </a:rPr>
              <a:t>Staying</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updated</a:t>
            </a:r>
            <a:r>
              <a:rPr lang="sv-SE" sz="1600" dirty="0">
                <a:solidFill>
                  <a:schemeClr val="tx2">
                    <a:lumMod val="50000"/>
                  </a:schemeClr>
                </a:solidFill>
                <a:latin typeface="Calibri" panose="020F0502020204030204" pitchFamily="34" charset="0"/>
                <a:cs typeface="Calibri" panose="020F0502020204030204" pitchFamily="34" charset="0"/>
              </a:rPr>
              <a:t> on best </a:t>
            </a:r>
            <a:r>
              <a:rPr lang="sv-SE" sz="1600" dirty="0" err="1">
                <a:solidFill>
                  <a:schemeClr val="tx2">
                    <a:lumMod val="50000"/>
                  </a:schemeClr>
                </a:solidFill>
                <a:latin typeface="Calibri" panose="020F0502020204030204" pitchFamily="34" charset="0"/>
                <a:cs typeface="Calibri" panose="020F0502020204030204" pitchFamily="34" charset="0"/>
              </a:rPr>
              <a:t>practices</a:t>
            </a:r>
            <a:r>
              <a:rPr lang="sv-SE" sz="1600" dirty="0">
                <a:solidFill>
                  <a:schemeClr val="tx2">
                    <a:lumMod val="50000"/>
                  </a:schemeClr>
                </a:solidFill>
                <a:latin typeface="Calibri" panose="020F0502020204030204" pitchFamily="34" charset="0"/>
                <a:cs typeface="Calibri" panose="020F0502020204030204" pitchFamily="34" charset="0"/>
              </a:rPr>
              <a:t> and trends.</a:t>
            </a: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5360F884-FB51-0C8C-CA5F-582BA488AEBB}"/>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A36BC7B4-9F1B-9454-9FEA-E272A093BBAB}"/>
              </a:ext>
            </a:extLst>
          </p:cNvPr>
          <p:cNvSpPr txBox="1">
            <a:spLocks noGrp="1"/>
          </p:cNvSpPr>
          <p:nvPr>
            <p:ph type="body" idx="2"/>
          </p:nvPr>
        </p:nvSpPr>
        <p:spPr>
          <a:xfrm>
            <a:off x="2710206"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Key</a:t>
            </a:r>
            <a:r>
              <a:rPr lang="sv-SE" sz="2000" dirty="0"/>
              <a:t> </a:t>
            </a:r>
            <a:r>
              <a:rPr lang="sv-SE" sz="2000" dirty="0" err="1"/>
              <a:t>Competencies</a:t>
            </a:r>
            <a:r>
              <a:rPr lang="sv-SE" sz="2000" dirty="0"/>
              <a:t> In Ecotourism</a:t>
            </a:r>
          </a:p>
        </p:txBody>
      </p:sp>
      <p:pic>
        <p:nvPicPr>
          <p:cNvPr id="382" name="Google Shape;382;p64">
            <a:extLst>
              <a:ext uri="{FF2B5EF4-FFF2-40B4-BE49-F238E27FC236}">
                <a16:creationId xmlns:a16="http://schemas.microsoft.com/office/drawing/2014/main" id="{150C9B78-FC14-CB21-EE95-1E9051EFC26E}"/>
              </a:ext>
            </a:extLst>
          </p:cNvPr>
          <p:cNvPicPr preferRelativeResize="0"/>
          <p:nvPr/>
        </p:nvPicPr>
        <p:blipFill rotWithShape="1">
          <a:blip r:embed="rId3">
            <a:alphaModFix amt="70000"/>
          </a:blip>
          <a:srcRect/>
          <a:stretch/>
        </p:blipFill>
        <p:spPr>
          <a:xfrm flipH="1">
            <a:off x="6529084" y="287508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98FA845-CB95-F6DB-70BD-952DABF6312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36</a:t>
            </a:fld>
            <a:endParaRPr dirty="0"/>
          </a:p>
        </p:txBody>
      </p:sp>
      <p:sp>
        <p:nvSpPr>
          <p:cNvPr id="2" name="Google Shape;456;p68">
            <a:extLst>
              <a:ext uri="{FF2B5EF4-FFF2-40B4-BE49-F238E27FC236}">
                <a16:creationId xmlns:a16="http://schemas.microsoft.com/office/drawing/2014/main" id="{FD22A783-0A4C-3DE9-749B-92ECC2B1FAE3}"/>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Forging</a:t>
            </a:r>
            <a:r>
              <a:rPr lang="sv-SE" sz="2400" dirty="0">
                <a:solidFill>
                  <a:schemeClr val="lt1"/>
                </a:solidFill>
                <a:latin typeface="Calibri" panose="020F0502020204030204" pitchFamily="34" charset="0"/>
                <a:cs typeface="Calibri" panose="020F0502020204030204" pitchFamily="34" charset="0"/>
                <a:sym typeface="Calibri"/>
              </a:rPr>
              <a:t> A </a:t>
            </a:r>
            <a:r>
              <a:rPr lang="sv-SE" sz="2400" dirty="0" err="1">
                <a:solidFill>
                  <a:schemeClr val="lt1"/>
                </a:solidFill>
                <a:latin typeface="Calibri" panose="020F0502020204030204" pitchFamily="34" charset="0"/>
                <a:cs typeface="Calibri" panose="020F0502020204030204" pitchFamily="34" charset="0"/>
                <a:sym typeface="Calibri"/>
              </a:rPr>
              <a:t>Successful</a:t>
            </a:r>
            <a:r>
              <a:rPr lang="sv-SE" sz="2400" dirty="0">
                <a:solidFill>
                  <a:schemeClr val="lt1"/>
                </a:solidFill>
                <a:latin typeface="Calibri" panose="020F0502020204030204" pitchFamily="34" charset="0"/>
                <a:cs typeface="Calibri" panose="020F0502020204030204" pitchFamily="34" charset="0"/>
                <a:sym typeface="Calibri"/>
              </a:rPr>
              <a:t> </a:t>
            </a:r>
          </a:p>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Career</a:t>
            </a:r>
            <a:r>
              <a:rPr lang="sv-SE" sz="2400" dirty="0">
                <a:solidFill>
                  <a:schemeClr val="lt1"/>
                </a:solidFill>
                <a:latin typeface="Calibri" panose="020F0502020204030204" pitchFamily="34" charset="0"/>
                <a:cs typeface="Calibri" panose="020F0502020204030204" pitchFamily="34" charset="0"/>
                <a:sym typeface="Calibri"/>
              </a:rPr>
              <a:t> </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5AED2F6A-54A3-5B48-703C-C8404BB6A2D1}"/>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9561808D-6CCC-F331-B730-89F185C190D8}"/>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14822707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C17E3E7D-D8DC-B96D-02E0-E4C57415A8AD}"/>
            </a:ext>
          </a:extLst>
        </p:cNvPr>
        <p:cNvGrpSpPr/>
        <p:nvPr/>
      </p:nvGrpSpPr>
      <p:grpSpPr>
        <a:xfrm>
          <a:off x="0" y="0"/>
          <a:ext cx="0" cy="0"/>
          <a:chOff x="0" y="0"/>
          <a:chExt cx="0" cy="0"/>
        </a:xfrm>
      </p:grpSpPr>
      <p:pic>
        <p:nvPicPr>
          <p:cNvPr id="6" name="Bildobjekt 5" descr="En bild som visar person, Människoansikte, klädsel, person&#10;&#10;AI-genererat innehåll kan vara felaktigt.">
            <a:extLst>
              <a:ext uri="{FF2B5EF4-FFF2-40B4-BE49-F238E27FC236}">
                <a16:creationId xmlns:a16="http://schemas.microsoft.com/office/drawing/2014/main" id="{D6C38659-D466-63ED-415F-9C555A41E70F}"/>
              </a:ext>
            </a:extLst>
          </p:cNvPr>
          <p:cNvPicPr>
            <a:picLocks noChangeAspect="1"/>
          </p:cNvPicPr>
          <p:nvPr/>
        </p:nvPicPr>
        <p:blipFill>
          <a:blip r:embed="rId3"/>
          <a:stretch>
            <a:fillRect/>
          </a:stretch>
        </p:blipFill>
        <p:spPr>
          <a:xfrm>
            <a:off x="1" y="0"/>
            <a:ext cx="3366670" cy="3762531"/>
          </a:xfrm>
          <a:prstGeom prst="rect">
            <a:avLst/>
          </a:prstGeom>
        </p:spPr>
      </p:pic>
      <p:sp>
        <p:nvSpPr>
          <p:cNvPr id="1375" name="Google Shape;1375;p95">
            <a:extLst>
              <a:ext uri="{FF2B5EF4-FFF2-40B4-BE49-F238E27FC236}">
                <a16:creationId xmlns:a16="http://schemas.microsoft.com/office/drawing/2014/main" id="{43175859-8F1C-C9D9-E628-88B0B740B0A7}"/>
              </a:ext>
            </a:extLst>
          </p:cNvPr>
          <p:cNvSpPr txBox="1"/>
          <p:nvPr/>
        </p:nvSpPr>
        <p:spPr>
          <a:xfrm>
            <a:off x="3761412" y="558171"/>
            <a:ext cx="4427969"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ea typeface="Calibri"/>
                <a:cs typeface="Calibri"/>
                <a:sym typeface="Calibri"/>
              </a:rPr>
              <a:t>Return</a:t>
            </a:r>
            <a:r>
              <a:rPr lang="sv-SE" sz="3500" b="1" dirty="0">
                <a:solidFill>
                  <a:srgbClr val="8ABF3B"/>
                </a:solidFill>
                <a:latin typeface="Calibri"/>
                <a:ea typeface="Calibri"/>
                <a:cs typeface="Calibri"/>
                <a:sym typeface="Calibri"/>
              </a:rPr>
              <a:t> To </a:t>
            </a:r>
            <a:r>
              <a:rPr lang="sv-SE" sz="3500" b="1" dirty="0" err="1">
                <a:solidFill>
                  <a:srgbClr val="8ABF3B"/>
                </a:solidFill>
                <a:latin typeface="Calibri"/>
                <a:ea typeface="Calibri"/>
                <a:cs typeface="Calibri"/>
                <a:sym typeface="Calibri"/>
              </a:rPr>
              <a:t>Your</a:t>
            </a:r>
            <a:r>
              <a:rPr lang="sv-SE" sz="3500" b="1" dirty="0">
                <a:solidFill>
                  <a:srgbClr val="8ABF3B"/>
                </a:solidFill>
                <a:latin typeface="Calibri"/>
                <a:ea typeface="Calibri"/>
                <a:cs typeface="Calibri"/>
                <a:sym typeface="Calibri"/>
              </a:rPr>
              <a:t> </a:t>
            </a:r>
            <a:r>
              <a:rPr lang="sv-SE" sz="3500" b="1" dirty="0" err="1">
                <a:solidFill>
                  <a:srgbClr val="8ABF3B"/>
                </a:solidFill>
                <a:latin typeface="Calibri"/>
                <a:ea typeface="Calibri"/>
                <a:cs typeface="Calibri"/>
                <a:sym typeface="Calibri"/>
              </a:rPr>
              <a:t>Ikigai</a:t>
            </a:r>
            <a:r>
              <a:rPr lang="sv-SE" sz="3500" b="1" dirty="0">
                <a:solidFill>
                  <a:srgbClr val="8ABF3B"/>
                </a:solidFill>
                <a:latin typeface="Calibri"/>
                <a:ea typeface="Calibri"/>
                <a:cs typeface="Calibri"/>
                <a:sym typeface="Calibri"/>
              </a:rPr>
              <a:t>!</a:t>
            </a:r>
            <a:endParaRPr lang="sv-SE" sz="1401" dirty="0"/>
          </a:p>
        </p:txBody>
      </p:sp>
      <p:sp>
        <p:nvSpPr>
          <p:cNvPr id="1376" name="Google Shape;1376;p95">
            <a:extLst>
              <a:ext uri="{FF2B5EF4-FFF2-40B4-BE49-F238E27FC236}">
                <a16:creationId xmlns:a16="http://schemas.microsoft.com/office/drawing/2014/main" id="{04FB69E6-DE00-BC01-F8AE-0CA22EBD4139}"/>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37</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A273E861-595D-9331-7016-38F86FCED21C}"/>
              </a:ext>
            </a:extLst>
          </p:cNvPr>
          <p:cNvSpPr txBox="1">
            <a:spLocks noGrp="1"/>
          </p:cNvSpPr>
          <p:nvPr>
            <p:ph type="body" idx="1"/>
          </p:nvPr>
        </p:nvSpPr>
        <p:spPr>
          <a:xfrm>
            <a:off x="3746422" y="1281111"/>
            <a:ext cx="5101868" cy="2927872"/>
          </a:xfrm>
          <a:prstGeom prst="rect">
            <a:avLst/>
          </a:prstGeom>
          <a:noFill/>
          <a:ln>
            <a:noFill/>
          </a:ln>
        </p:spPr>
        <p:txBody>
          <a:bodyPr spcFirstLastPara="1" wrap="square" lIns="91426" tIns="91426" rIns="91426" bIns="91426" anchor="t" anchorCtr="0">
            <a:normAutofit/>
          </a:bodyPr>
          <a:lstStyle/>
          <a:p>
            <a:pPr marL="0" indent="0"/>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Once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figured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out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ikigai</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use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questions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on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following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slides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match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discoveries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insights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skills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needed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for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ecotourism</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Lets</a:t>
            </a:r>
            <a:r>
              <a:rPr lang="sv-SE" sz="1600" dirty="0">
                <a:solidFill>
                  <a:schemeClr val="tx2">
                    <a:lumMod val="50000"/>
                  </a:schemeClr>
                </a:solidFill>
                <a:latin typeface="Calibri" panose="020F0502020204030204" pitchFamily="34" charset="0"/>
                <a:cs typeface="Calibri" panose="020F0502020204030204" pitchFamily="34" charset="0"/>
              </a:rPr>
              <a:t> go!</a:t>
            </a:r>
          </a:p>
        </p:txBody>
      </p:sp>
      <p:grpSp>
        <p:nvGrpSpPr>
          <p:cNvPr id="1378" name="Google Shape;1378;p95">
            <a:extLst>
              <a:ext uri="{FF2B5EF4-FFF2-40B4-BE49-F238E27FC236}">
                <a16:creationId xmlns:a16="http://schemas.microsoft.com/office/drawing/2014/main" id="{724A0485-37F2-94F8-6A66-93AA315C7E2A}"/>
              </a:ext>
            </a:extLst>
          </p:cNvPr>
          <p:cNvGrpSpPr/>
          <p:nvPr/>
        </p:nvGrpSpPr>
        <p:grpSpPr>
          <a:xfrm>
            <a:off x="3763191" y="3224936"/>
            <a:ext cx="1883980" cy="1360393"/>
            <a:chOff x="12744325" y="814046"/>
            <a:chExt cx="1299026" cy="938006"/>
          </a:xfrm>
        </p:grpSpPr>
        <p:grpSp>
          <p:nvGrpSpPr>
            <p:cNvPr id="1379" name="Google Shape;1379;p95">
              <a:extLst>
                <a:ext uri="{FF2B5EF4-FFF2-40B4-BE49-F238E27FC236}">
                  <a16:creationId xmlns:a16="http://schemas.microsoft.com/office/drawing/2014/main" id="{584FEA69-324C-4D0F-E7A6-0813D1C41CDF}"/>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C7694182-C589-C045-DCF7-3F089627FD38}"/>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A4C341FA-A47A-1226-6505-25CA81764535}"/>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10A418C1-87C3-F988-1022-478574C6AC67}"/>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CC3622F5-B152-9AC3-D1FB-702D0CC4919B}"/>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BA5FE7F4-1B5D-7376-222A-6F7AAB4C730F}"/>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FD85A609-280E-8B9A-CE57-7B393BC46315}"/>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3EEDE71A-24C5-6FF1-7289-781D45BFE4FF}"/>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pic>
        <p:nvPicPr>
          <p:cNvPr id="3" name="Google Shape;1374;p95">
            <a:extLst>
              <a:ext uri="{FF2B5EF4-FFF2-40B4-BE49-F238E27FC236}">
                <a16:creationId xmlns:a16="http://schemas.microsoft.com/office/drawing/2014/main" id="{557581FD-1DCC-C885-1350-544B55E333D8}"/>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 name="Google Shape;1387;p95">
            <a:extLst>
              <a:ext uri="{FF2B5EF4-FFF2-40B4-BE49-F238E27FC236}">
                <a16:creationId xmlns:a16="http://schemas.microsoft.com/office/drawing/2014/main" id="{E8C2268E-B384-087F-9B89-CEE66095CD36}"/>
              </a:ext>
            </a:extLst>
          </p:cNvPr>
          <p:cNvSpPr/>
          <p:nvPr/>
        </p:nvSpPr>
        <p:spPr>
          <a:xfrm>
            <a:off x="-1763010" y="-98248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Tree>
    <p:extLst>
      <p:ext uri="{BB962C8B-B14F-4D97-AF65-F5344CB8AC3E}">
        <p14:creationId xmlns:p14="http://schemas.microsoft.com/office/powerpoint/2010/main" val="37022352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3670794-39DA-D9FC-760E-29A52302ED76}"/>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AAB32C75-DB54-56A7-1B47-0A0D136B7796}"/>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B55C9C77-1ECE-1D95-CF4F-8B1A2EBAC8B6}"/>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AF77AAA5-27B2-8F1C-9C4A-D05CB18FBA7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6C144881-B174-661D-3139-C6D18E4F154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9431AF8A-4A83-D466-E2ED-DBF5809C4437}"/>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27DDD071-D068-F0B9-283C-59A65F8BA15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425C6F7F-0116-127C-7FB1-AA4636DBD16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0C2B06EF-6240-2A0D-70C2-624555253BE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5EA56B8-93D5-3A32-2B45-84307C7D4464}"/>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D206ACD-3828-48B3-CDD4-B4C9746EDC2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80E963A-4C69-023C-FB6C-7BD913466E7B}"/>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A6FC47BB-2B58-A8CB-EB9A-0F81DE571D4F}"/>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20DD0BC3-016A-9FBC-D76F-91FC56377C03}"/>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3DC2CCD-F2AF-EAFF-58BF-FA71A17475BE}"/>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715653A-559B-0FBF-6BE3-4E00A758FB8B}"/>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64406B1-4977-72FF-377E-12B5473A1968}"/>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CF7D0B94-43A3-2428-C535-7E58A117EAA0}"/>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060EAC2D-5C99-DA99-4A32-90B6E9C6014A}"/>
              </a:ext>
            </a:extLst>
          </p:cNvPr>
          <p:cNvSpPr txBox="1">
            <a:spLocks noGrp="1"/>
          </p:cNvSpPr>
          <p:nvPr>
            <p:ph type="body" idx="2"/>
          </p:nvPr>
        </p:nvSpPr>
        <p:spPr>
          <a:xfrm>
            <a:off x="1332868" y="335997"/>
            <a:ext cx="7371516" cy="602741"/>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FF9933"/>
                </a:solidFill>
              </a:rPr>
              <a:t>Worksheet</a:t>
            </a:r>
            <a:r>
              <a:rPr lang="sv-SE" dirty="0">
                <a:solidFill>
                  <a:srgbClr val="FF9933"/>
                </a:solidFill>
              </a:rPr>
              <a:t>: </a:t>
            </a:r>
            <a:r>
              <a:rPr lang="sv-SE" sz="1800" b="0" dirty="0">
                <a:solidFill>
                  <a:schemeClr val="tx2">
                    <a:lumMod val="50000"/>
                  </a:schemeClr>
                </a:solidFill>
              </a:rPr>
              <a:t>Match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Ikigai</a:t>
            </a:r>
            <a:r>
              <a:rPr lang="sv-SE" sz="1800" b="0" dirty="0">
                <a:solidFill>
                  <a:schemeClr val="tx2">
                    <a:lumMod val="50000"/>
                  </a:schemeClr>
                </a:solidFill>
              </a:rPr>
              <a:t> </a:t>
            </a:r>
            <a:r>
              <a:rPr lang="sv-SE" sz="1800" b="0" dirty="0" err="1">
                <a:solidFill>
                  <a:schemeClr val="tx2">
                    <a:lumMod val="50000"/>
                  </a:schemeClr>
                </a:solidFill>
              </a:rPr>
              <a:t>With</a:t>
            </a:r>
            <a:r>
              <a:rPr lang="sv-SE" sz="1800" b="0" dirty="0">
                <a:solidFill>
                  <a:schemeClr val="tx2">
                    <a:lumMod val="50000"/>
                  </a:schemeClr>
                </a:solidFill>
              </a:rPr>
              <a:t> </a:t>
            </a:r>
            <a:r>
              <a:rPr lang="sv-SE" sz="1800" b="0" dirty="0" err="1">
                <a:solidFill>
                  <a:schemeClr val="tx2">
                    <a:lumMod val="50000"/>
                  </a:schemeClr>
                </a:solidFill>
              </a:rPr>
              <a:t>Key</a:t>
            </a:r>
            <a:r>
              <a:rPr lang="sv-SE" sz="1800" b="0" dirty="0">
                <a:solidFill>
                  <a:schemeClr val="tx2">
                    <a:lumMod val="50000"/>
                  </a:schemeClr>
                </a:solidFill>
              </a:rPr>
              <a:t> </a:t>
            </a:r>
            <a:r>
              <a:rPr lang="sv-SE" sz="1800" b="0" dirty="0" err="1">
                <a:solidFill>
                  <a:schemeClr val="tx2">
                    <a:lumMod val="50000"/>
                  </a:schemeClr>
                </a:solidFill>
              </a:rPr>
              <a:t>Competencies</a:t>
            </a:r>
            <a:r>
              <a:rPr lang="sv-SE" sz="1800" b="0" dirty="0">
                <a:solidFill>
                  <a:schemeClr val="tx2">
                    <a:lumMod val="50000"/>
                  </a:schemeClr>
                </a:solidFill>
              </a:rPr>
              <a:t> In Ecotourism</a:t>
            </a:r>
            <a:endParaRPr lang="sv-SE" sz="2000" b="0" dirty="0">
              <a:solidFill>
                <a:schemeClr val="tx2">
                  <a:lumMod val="50000"/>
                </a:schemeClr>
              </a:solidFill>
            </a:endParaRPr>
          </a:p>
        </p:txBody>
      </p:sp>
      <p:graphicFrame>
        <p:nvGraphicFramePr>
          <p:cNvPr id="9" name="Tabell 8">
            <a:extLst>
              <a:ext uri="{FF2B5EF4-FFF2-40B4-BE49-F238E27FC236}">
                <a16:creationId xmlns:a16="http://schemas.microsoft.com/office/drawing/2014/main" id="{8FD25229-B896-5F9C-993C-F84DF221B32A}"/>
              </a:ext>
            </a:extLst>
          </p:cNvPr>
          <p:cNvGraphicFramePr>
            <a:graphicFrameLocks noGrp="1"/>
          </p:cNvGraphicFramePr>
          <p:nvPr>
            <p:extLst>
              <p:ext uri="{D42A27DB-BD31-4B8C-83A1-F6EECF244321}">
                <p14:modId xmlns:p14="http://schemas.microsoft.com/office/powerpoint/2010/main" val="3224001219"/>
              </p:ext>
            </p:extLst>
          </p:nvPr>
        </p:nvGraphicFramePr>
        <p:xfrm>
          <a:off x="358628" y="1330182"/>
          <a:ext cx="8455172" cy="2652649"/>
        </p:xfrm>
        <a:graphic>
          <a:graphicData uri="http://schemas.openxmlformats.org/drawingml/2006/table">
            <a:tbl>
              <a:tblPr firstRow="1" bandRow="1">
                <a:tableStyleId>{538008DE-9CB5-49C0-B233-6C6E2AA0C65B}</a:tableStyleId>
              </a:tblPr>
              <a:tblGrid>
                <a:gridCol w="4227586">
                  <a:extLst>
                    <a:ext uri="{9D8B030D-6E8A-4147-A177-3AD203B41FA5}">
                      <a16:colId xmlns:a16="http://schemas.microsoft.com/office/drawing/2014/main" val="2365136716"/>
                    </a:ext>
                  </a:extLst>
                </a:gridCol>
                <a:gridCol w="4227586">
                  <a:extLst>
                    <a:ext uri="{9D8B030D-6E8A-4147-A177-3AD203B41FA5}">
                      <a16:colId xmlns:a16="http://schemas.microsoft.com/office/drawing/2014/main" val="3958599992"/>
                    </a:ext>
                  </a:extLst>
                </a:gridCol>
              </a:tblGrid>
              <a:tr h="1008544">
                <a:tc>
                  <a:txBody>
                    <a:bodyPr/>
                    <a:lstStyle/>
                    <a:p>
                      <a:pPr marL="0" indent="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Passion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Alignment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does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my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ikigai</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align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my passion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environmental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conservation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sustainable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travel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txBody>
                  <a:tcPr/>
                </a:tc>
                <a:tc>
                  <a:txBody>
                    <a:bodyPr/>
                    <a:lstStyle/>
                    <a:p>
                      <a:pPr marL="0" indent="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Skills</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Assessment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Which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my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strengths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skills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contribute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key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competencies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mentioned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such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environmental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awareness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communication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or problem-</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solving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2347310150"/>
                  </a:ext>
                </a:extLst>
              </a:tr>
              <a:tr h="1499248">
                <a:tc>
                  <a:txBody>
                    <a:bodyPr/>
                    <a:lstStyle/>
                    <a:p>
                      <a:endParaRPr lang="sv-SE" dirty="0"/>
                    </a:p>
                    <a:p>
                      <a:endParaRPr lang="sv-SE" dirty="0"/>
                    </a:p>
                    <a:p>
                      <a:endParaRPr lang="sv-SE" dirty="0"/>
                    </a:p>
                    <a:p>
                      <a:endParaRPr lang="sv-SE" dirty="0"/>
                    </a:p>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895;p81">
            <a:extLst>
              <a:ext uri="{FF2B5EF4-FFF2-40B4-BE49-F238E27FC236}">
                <a16:creationId xmlns:a16="http://schemas.microsoft.com/office/drawing/2014/main" id="{77F9C313-2411-7FE4-2D32-E59BDB2ADDA2}"/>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899;p81">
            <a:extLst>
              <a:ext uri="{FF2B5EF4-FFF2-40B4-BE49-F238E27FC236}">
                <a16:creationId xmlns:a16="http://schemas.microsoft.com/office/drawing/2014/main" id="{6C60463C-A406-BC1D-18EA-1D2A31E86D31}"/>
              </a:ext>
            </a:extLst>
          </p:cNvPr>
          <p:cNvSpPr txBox="1"/>
          <p:nvPr/>
        </p:nvSpPr>
        <p:spPr>
          <a:xfrm>
            <a:off x="105753" y="4379338"/>
            <a:ext cx="2239881"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W.06</a:t>
            </a:r>
            <a:endParaRPr sz="1401" dirty="0"/>
          </a:p>
        </p:txBody>
      </p:sp>
      <p:sp>
        <p:nvSpPr>
          <p:cNvPr id="4" name="Google Shape;526;p70">
            <a:extLst>
              <a:ext uri="{FF2B5EF4-FFF2-40B4-BE49-F238E27FC236}">
                <a16:creationId xmlns:a16="http://schemas.microsoft.com/office/drawing/2014/main" id="{70B23331-95FE-6019-7D15-25B1ED3CAC5D}"/>
              </a:ext>
            </a:extLst>
          </p:cNvPr>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6" name="Google Shape;527;p70">
            <a:extLst>
              <a:ext uri="{FF2B5EF4-FFF2-40B4-BE49-F238E27FC236}">
                <a16:creationId xmlns:a16="http://schemas.microsoft.com/office/drawing/2014/main" id="{8C2CDAC1-8666-AD24-51EC-F3DBAFB526D9}"/>
              </a:ext>
            </a:extLst>
          </p:cNvPr>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Tree>
    <p:extLst>
      <p:ext uri="{BB962C8B-B14F-4D97-AF65-F5344CB8AC3E}">
        <p14:creationId xmlns:p14="http://schemas.microsoft.com/office/powerpoint/2010/main" val="13681255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D6D39498-D5FC-B574-F88B-56D8A16FDA7A}"/>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F583420D-9491-F299-CF7E-5E18B1C18301}"/>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2056D9B-6DE5-633A-AFCD-D83C6EA3F51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7090F0E1-DF6D-23ED-C37B-F60E02AB38C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E1F22A2-45CB-E323-55D0-6264F6A38FFA}"/>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802905E4-4794-9E75-9DA3-3ACAB20B165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1622CA5C-0E16-8953-75FE-08AEE868551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AB1341E-7D27-E274-72A9-D50D1D841C8D}"/>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B578683-9750-0FFA-86A1-3BDE50A332F5}"/>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4D099D28-A749-0F5C-4CA8-E910E57C5E90}"/>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D102755-25EB-9FB9-4D6D-B723B900DB9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914330D-0117-EE86-D83C-665E630847A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91AA40D-6C25-3BE7-759F-E0B8296AA273}"/>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D0FD3870-74E9-8FC6-7852-70951F9074E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A5AE7C53-69B3-150D-BA04-78744BBCA4AD}"/>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247D97D-CA57-3B77-ACA8-33D09E960A8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7AEA791F-804F-E7F9-D029-7114DF25DB0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9382FE9B-D306-8DBE-57BD-5798DC4CB640}"/>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5DC69A21-ACC4-57F6-2B85-A0C3B5954B84}"/>
              </a:ext>
            </a:extLst>
          </p:cNvPr>
          <p:cNvSpPr txBox="1">
            <a:spLocks noGrp="1"/>
          </p:cNvSpPr>
          <p:nvPr>
            <p:ph type="body" idx="2"/>
          </p:nvPr>
        </p:nvSpPr>
        <p:spPr>
          <a:xfrm>
            <a:off x="1332868" y="335997"/>
            <a:ext cx="7371516" cy="602741"/>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FF9933"/>
                </a:solidFill>
              </a:rPr>
              <a:t>Worksheet</a:t>
            </a:r>
            <a:r>
              <a:rPr lang="sv-SE" dirty="0">
                <a:solidFill>
                  <a:srgbClr val="FF9933"/>
                </a:solidFill>
              </a:rPr>
              <a:t>: </a:t>
            </a:r>
            <a:r>
              <a:rPr lang="sv-SE" sz="1800" b="0" dirty="0">
                <a:solidFill>
                  <a:schemeClr val="tx2">
                    <a:lumMod val="50000"/>
                  </a:schemeClr>
                </a:solidFill>
              </a:rPr>
              <a:t>Match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Ikigai</a:t>
            </a:r>
            <a:r>
              <a:rPr lang="sv-SE" sz="1800" b="0" dirty="0">
                <a:solidFill>
                  <a:schemeClr val="tx2">
                    <a:lumMod val="50000"/>
                  </a:schemeClr>
                </a:solidFill>
              </a:rPr>
              <a:t> </a:t>
            </a:r>
            <a:r>
              <a:rPr lang="sv-SE" sz="1800" b="0" dirty="0" err="1">
                <a:solidFill>
                  <a:schemeClr val="tx2">
                    <a:lumMod val="50000"/>
                  </a:schemeClr>
                </a:solidFill>
              </a:rPr>
              <a:t>With</a:t>
            </a:r>
            <a:r>
              <a:rPr lang="sv-SE" sz="1800" b="0" dirty="0">
                <a:solidFill>
                  <a:schemeClr val="tx2">
                    <a:lumMod val="50000"/>
                  </a:schemeClr>
                </a:solidFill>
              </a:rPr>
              <a:t> </a:t>
            </a:r>
            <a:r>
              <a:rPr lang="sv-SE" sz="1800" b="0" dirty="0" err="1">
                <a:solidFill>
                  <a:schemeClr val="tx2">
                    <a:lumMod val="50000"/>
                  </a:schemeClr>
                </a:solidFill>
              </a:rPr>
              <a:t>Key</a:t>
            </a:r>
            <a:r>
              <a:rPr lang="sv-SE" sz="1800" b="0" dirty="0">
                <a:solidFill>
                  <a:schemeClr val="tx2">
                    <a:lumMod val="50000"/>
                  </a:schemeClr>
                </a:solidFill>
              </a:rPr>
              <a:t> </a:t>
            </a:r>
            <a:r>
              <a:rPr lang="sv-SE" sz="1800" b="0" dirty="0" err="1">
                <a:solidFill>
                  <a:schemeClr val="tx2">
                    <a:lumMod val="50000"/>
                  </a:schemeClr>
                </a:solidFill>
              </a:rPr>
              <a:t>Competencies</a:t>
            </a:r>
            <a:r>
              <a:rPr lang="sv-SE" sz="1800" b="0" dirty="0">
                <a:solidFill>
                  <a:schemeClr val="tx2">
                    <a:lumMod val="50000"/>
                  </a:schemeClr>
                </a:solidFill>
              </a:rPr>
              <a:t> In Ecotourism</a:t>
            </a:r>
            <a:endParaRPr lang="sv-SE" sz="2000" b="0" dirty="0">
              <a:solidFill>
                <a:schemeClr val="tx2">
                  <a:lumMod val="50000"/>
                </a:schemeClr>
              </a:solidFill>
            </a:endParaRPr>
          </a:p>
        </p:txBody>
      </p:sp>
      <p:graphicFrame>
        <p:nvGraphicFramePr>
          <p:cNvPr id="9" name="Tabell 8">
            <a:extLst>
              <a:ext uri="{FF2B5EF4-FFF2-40B4-BE49-F238E27FC236}">
                <a16:creationId xmlns:a16="http://schemas.microsoft.com/office/drawing/2014/main" id="{D7A75A74-29CE-BD62-5437-E21B400F8419}"/>
              </a:ext>
            </a:extLst>
          </p:cNvPr>
          <p:cNvGraphicFramePr>
            <a:graphicFrameLocks noGrp="1"/>
          </p:cNvGraphicFramePr>
          <p:nvPr>
            <p:extLst>
              <p:ext uri="{D42A27DB-BD31-4B8C-83A1-F6EECF244321}">
                <p14:modId xmlns:p14="http://schemas.microsoft.com/office/powerpoint/2010/main" val="1301979195"/>
              </p:ext>
            </p:extLst>
          </p:nvPr>
        </p:nvGraphicFramePr>
        <p:xfrm>
          <a:off x="383892" y="1237244"/>
          <a:ext cx="8320492" cy="2781251"/>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1231879">
                <a:tc>
                  <a:txBody>
                    <a:bodyPr/>
                    <a:lstStyle/>
                    <a:p>
                      <a:pPr marL="0" indent="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Purpose</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Fulfillment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does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pursuing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ecotourism</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fulfill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my sense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purpose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contributing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environmental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conservation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cultural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preservation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sustainable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txBody>
                  <a:tcPr/>
                </a:tc>
                <a:tc>
                  <a:txBody>
                    <a:bodyPr/>
                    <a:lstStyle/>
                    <a:p>
                      <a:pPr marL="0" indent="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Market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Demand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there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opportunities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within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ecotourism</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industry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match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both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my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skills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world's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need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responsible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tourism</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practices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2347310150"/>
                  </a:ext>
                </a:extLst>
              </a:tr>
              <a:tr h="1470611">
                <a:tc>
                  <a:txBody>
                    <a:bodyPr/>
                    <a:lstStyle/>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895;p81">
            <a:extLst>
              <a:ext uri="{FF2B5EF4-FFF2-40B4-BE49-F238E27FC236}">
                <a16:creationId xmlns:a16="http://schemas.microsoft.com/office/drawing/2014/main" id="{F976550A-430E-92B6-3C65-D652A7B7B3C6}"/>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899;p81">
            <a:extLst>
              <a:ext uri="{FF2B5EF4-FFF2-40B4-BE49-F238E27FC236}">
                <a16:creationId xmlns:a16="http://schemas.microsoft.com/office/drawing/2014/main" id="{96E5CD37-9CCB-ED67-804B-13F836212B3D}"/>
              </a:ext>
            </a:extLst>
          </p:cNvPr>
          <p:cNvSpPr txBox="1"/>
          <p:nvPr/>
        </p:nvSpPr>
        <p:spPr>
          <a:xfrm>
            <a:off x="105754" y="4379338"/>
            <a:ext cx="1583898"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W.07</a:t>
            </a:r>
            <a:endParaRPr sz="1401" dirty="0"/>
          </a:p>
        </p:txBody>
      </p:sp>
      <p:sp>
        <p:nvSpPr>
          <p:cNvPr id="10" name="Google Shape;526;p70">
            <a:extLst>
              <a:ext uri="{FF2B5EF4-FFF2-40B4-BE49-F238E27FC236}">
                <a16:creationId xmlns:a16="http://schemas.microsoft.com/office/drawing/2014/main" id="{A2BCDE96-9DB8-009E-EBE1-99281544979A}"/>
              </a:ext>
            </a:extLst>
          </p:cNvPr>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11" name="Google Shape;527;p70">
            <a:extLst>
              <a:ext uri="{FF2B5EF4-FFF2-40B4-BE49-F238E27FC236}">
                <a16:creationId xmlns:a16="http://schemas.microsoft.com/office/drawing/2014/main" id="{8908E38D-3728-496F-8AC0-1010E7DCD4D8}"/>
              </a:ext>
            </a:extLst>
          </p:cNvPr>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Tree>
    <p:extLst>
      <p:ext uri="{BB962C8B-B14F-4D97-AF65-F5344CB8AC3E}">
        <p14:creationId xmlns:p14="http://schemas.microsoft.com/office/powerpoint/2010/main" val="1900003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0F3555B5-0497-A771-8817-72CB4B9CAE1C}"/>
            </a:ext>
          </a:extLst>
        </p:cNvPr>
        <p:cNvGrpSpPr/>
        <p:nvPr/>
      </p:nvGrpSpPr>
      <p:grpSpPr>
        <a:xfrm>
          <a:off x="0" y="0"/>
          <a:ext cx="0" cy="0"/>
          <a:chOff x="0" y="0"/>
          <a:chExt cx="0" cy="0"/>
        </a:xfrm>
      </p:grpSpPr>
      <p:sp>
        <p:nvSpPr>
          <p:cNvPr id="415" name="Google Shape;415;p67">
            <a:extLst>
              <a:ext uri="{FF2B5EF4-FFF2-40B4-BE49-F238E27FC236}">
                <a16:creationId xmlns:a16="http://schemas.microsoft.com/office/drawing/2014/main" id="{A2B21172-E5B4-0F18-8760-6ECA0770988A}"/>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8ABF3B"/>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16" name="Google Shape;416;p67">
            <a:extLst>
              <a:ext uri="{FF2B5EF4-FFF2-40B4-BE49-F238E27FC236}">
                <a16:creationId xmlns:a16="http://schemas.microsoft.com/office/drawing/2014/main" id="{4E01B3ED-3D89-1265-81ED-BABEDF560F3E}"/>
              </a:ext>
            </a:extLst>
          </p:cNvPr>
          <p:cNvSpPr/>
          <p:nvPr/>
        </p:nvSpPr>
        <p:spPr>
          <a:xfrm flipH="1">
            <a:off x="5251865" y="-380001"/>
            <a:ext cx="4374681" cy="4374683"/>
          </a:xfrm>
          <a:prstGeom prst="ellipse">
            <a:avLst/>
          </a:prstGeom>
          <a:blipFill rotWithShape="1">
            <a:blip r:embed="rId3">
              <a:alphaModFix/>
            </a:blip>
            <a:stretch>
              <a:fillRect l="-24991" r="-24991"/>
            </a:stretch>
          </a:blipFill>
          <a:ln>
            <a:noFill/>
          </a:ln>
        </p:spPr>
        <p:txBody>
          <a:bodyPr spcFirstLastPara="1" wrap="square" lIns="91426" tIns="45700" rIns="91426" bIns="45700" anchor="ctr" anchorCtr="0">
            <a:noAutofit/>
          </a:bodyPr>
          <a:lstStyle/>
          <a:p>
            <a:pPr algn="ctr"/>
            <a:endParaRPr sz="1867" dirty="0">
              <a:solidFill>
                <a:schemeClr val="lt1"/>
              </a:solidFill>
            </a:endParaRPr>
          </a:p>
        </p:txBody>
      </p:sp>
      <p:pic>
        <p:nvPicPr>
          <p:cNvPr id="417" name="Google Shape;417;p67">
            <a:extLst>
              <a:ext uri="{FF2B5EF4-FFF2-40B4-BE49-F238E27FC236}">
                <a16:creationId xmlns:a16="http://schemas.microsoft.com/office/drawing/2014/main" id="{D355E5AA-DEBD-1855-D491-157AD614A591}"/>
              </a:ext>
            </a:extLst>
          </p:cNvPr>
          <p:cNvPicPr preferRelativeResize="0"/>
          <p:nvPr/>
        </p:nvPicPr>
        <p:blipFill rotWithShape="1">
          <a:blip r:embed="rId4">
            <a:alphaModFix amt="70000"/>
          </a:blip>
          <a:srcRect/>
          <a:stretch/>
        </p:blipFill>
        <p:spPr>
          <a:xfrm rot="17290667">
            <a:off x="6811355" y="1608442"/>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18" name="Google Shape;418;p67">
            <a:extLst>
              <a:ext uri="{FF2B5EF4-FFF2-40B4-BE49-F238E27FC236}">
                <a16:creationId xmlns:a16="http://schemas.microsoft.com/office/drawing/2014/main" id="{870AD347-53E0-A9E5-07B9-A79061416616}"/>
              </a:ext>
            </a:extLst>
          </p:cNvPr>
          <p:cNvSpPr txBox="1"/>
          <p:nvPr/>
        </p:nvSpPr>
        <p:spPr>
          <a:xfrm>
            <a:off x="1197936" y="1873367"/>
            <a:ext cx="3323634" cy="2299817"/>
          </a:xfrm>
          <a:prstGeom prst="rect">
            <a:avLst/>
          </a:prstGeom>
          <a:noFill/>
          <a:ln>
            <a:noFill/>
          </a:ln>
        </p:spPr>
        <p:txBody>
          <a:bodyPr spcFirstLastPara="1" wrap="square" lIns="91426" tIns="45700" rIns="91426" bIns="45700" anchor="t" anchorCtr="0">
            <a:normAutofit/>
          </a:bodyPr>
          <a:lstStyle/>
          <a:p>
            <a:pPr>
              <a:lnSpc>
                <a:spcPct val="80444"/>
              </a:lnSpc>
            </a:pPr>
            <a:r>
              <a:rPr lang="it" sz="4000" dirty="0">
                <a:solidFill>
                  <a:schemeClr val="lt1"/>
                </a:solidFill>
                <a:latin typeface="Calibri"/>
                <a:ea typeface="Calibri"/>
                <a:cs typeface="Calibri"/>
                <a:sym typeface="Calibri"/>
              </a:rPr>
              <a:t>Ikigai &amp; Career Development</a:t>
            </a:r>
            <a:endParaRPr sz="4000" dirty="0"/>
          </a:p>
        </p:txBody>
      </p:sp>
      <p:sp>
        <p:nvSpPr>
          <p:cNvPr id="419" name="Google Shape;419;p67">
            <a:extLst>
              <a:ext uri="{FF2B5EF4-FFF2-40B4-BE49-F238E27FC236}">
                <a16:creationId xmlns:a16="http://schemas.microsoft.com/office/drawing/2014/main" id="{C20B39CC-5D73-FD7E-07EB-1557F0168D8D}"/>
              </a:ext>
            </a:extLst>
          </p:cNvPr>
          <p:cNvSpPr txBox="1"/>
          <p:nvPr/>
        </p:nvSpPr>
        <p:spPr>
          <a:xfrm>
            <a:off x="262216" y="1844729"/>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2A </a:t>
            </a:r>
            <a:endParaRPr sz="1401" dirty="0"/>
          </a:p>
        </p:txBody>
      </p:sp>
      <p:cxnSp>
        <p:nvCxnSpPr>
          <p:cNvPr id="420" name="Google Shape;420;p67">
            <a:extLst>
              <a:ext uri="{FF2B5EF4-FFF2-40B4-BE49-F238E27FC236}">
                <a16:creationId xmlns:a16="http://schemas.microsoft.com/office/drawing/2014/main" id="{C84CBD2B-39DF-5854-6D76-5D14A8722ABA}"/>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421" name="Google Shape;421;p67">
            <a:extLst>
              <a:ext uri="{FF2B5EF4-FFF2-40B4-BE49-F238E27FC236}">
                <a16:creationId xmlns:a16="http://schemas.microsoft.com/office/drawing/2014/main" id="{CA694439-1F2B-1E91-28F5-DC8EBD836945}"/>
              </a:ext>
            </a:extLst>
          </p:cNvPr>
          <p:cNvSpPr/>
          <p:nvPr/>
        </p:nvSpPr>
        <p:spPr>
          <a:xfrm>
            <a:off x="4947933" y="-703776"/>
            <a:ext cx="4982548" cy="4982548"/>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422" name="Google Shape;422;p67">
            <a:extLst>
              <a:ext uri="{FF2B5EF4-FFF2-40B4-BE49-F238E27FC236}">
                <a16:creationId xmlns:a16="http://schemas.microsoft.com/office/drawing/2014/main" id="{5BC4BA6B-6774-C54E-6378-C9F61C8F1D64}"/>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a:t>
            </a:fld>
            <a:endParaRPr sz="1600" dirty="0">
              <a:solidFill>
                <a:srgbClr val="8AC03B"/>
              </a:solidFill>
              <a:latin typeface="Calibri"/>
              <a:ea typeface="Calibri"/>
              <a:cs typeface="Calibri"/>
              <a:sym typeface="Calibri"/>
            </a:endParaRPr>
          </a:p>
        </p:txBody>
      </p:sp>
      <p:grpSp>
        <p:nvGrpSpPr>
          <p:cNvPr id="423" name="Google Shape;423;p67">
            <a:extLst>
              <a:ext uri="{FF2B5EF4-FFF2-40B4-BE49-F238E27FC236}">
                <a16:creationId xmlns:a16="http://schemas.microsoft.com/office/drawing/2014/main" id="{7E6DC2A4-2027-1445-8F9A-C1CA620327C0}"/>
              </a:ext>
            </a:extLst>
          </p:cNvPr>
          <p:cNvGrpSpPr/>
          <p:nvPr/>
        </p:nvGrpSpPr>
        <p:grpSpPr>
          <a:xfrm>
            <a:off x="350842" y="3194891"/>
            <a:ext cx="1678274" cy="1697874"/>
            <a:chOff x="2932901" y="1728093"/>
            <a:chExt cx="1458439" cy="1475473"/>
          </a:xfrm>
        </p:grpSpPr>
        <p:sp>
          <p:nvSpPr>
            <p:cNvPr id="424" name="Google Shape;424;p67">
              <a:extLst>
                <a:ext uri="{FF2B5EF4-FFF2-40B4-BE49-F238E27FC236}">
                  <a16:creationId xmlns:a16="http://schemas.microsoft.com/office/drawing/2014/main" id="{F238A04F-FE6B-B6BA-EE64-DC786F44B34E}"/>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5" name="Google Shape;425;p67">
              <a:extLst>
                <a:ext uri="{FF2B5EF4-FFF2-40B4-BE49-F238E27FC236}">
                  <a16:creationId xmlns:a16="http://schemas.microsoft.com/office/drawing/2014/main" id="{C37230C4-8FE6-5672-70B6-2A11DBCE2060}"/>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6" name="Google Shape;426;p67">
              <a:extLst>
                <a:ext uri="{FF2B5EF4-FFF2-40B4-BE49-F238E27FC236}">
                  <a16:creationId xmlns:a16="http://schemas.microsoft.com/office/drawing/2014/main" id="{C6FF78D1-6850-4CF7-DB13-801B56150D1A}"/>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7" name="Google Shape;427;p67">
              <a:extLst>
                <a:ext uri="{FF2B5EF4-FFF2-40B4-BE49-F238E27FC236}">
                  <a16:creationId xmlns:a16="http://schemas.microsoft.com/office/drawing/2014/main" id="{758E385A-DDC1-5E84-60E8-773B0D056B8A}"/>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8" name="Google Shape;428;p67">
              <a:extLst>
                <a:ext uri="{FF2B5EF4-FFF2-40B4-BE49-F238E27FC236}">
                  <a16:creationId xmlns:a16="http://schemas.microsoft.com/office/drawing/2014/main" id="{458E704E-7FE5-50CF-62D7-A749A70EB015}"/>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9" name="Google Shape;429;p67">
              <a:extLst>
                <a:ext uri="{FF2B5EF4-FFF2-40B4-BE49-F238E27FC236}">
                  <a16:creationId xmlns:a16="http://schemas.microsoft.com/office/drawing/2014/main" id="{1C032958-B892-4371-3638-CC8AC269AE34}"/>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0" name="Google Shape;430;p67">
              <a:extLst>
                <a:ext uri="{FF2B5EF4-FFF2-40B4-BE49-F238E27FC236}">
                  <a16:creationId xmlns:a16="http://schemas.microsoft.com/office/drawing/2014/main" id="{5407F9F1-F66F-2AB6-E6F0-FB783AEE6F1B}"/>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1" name="Google Shape;431;p67">
              <a:extLst>
                <a:ext uri="{FF2B5EF4-FFF2-40B4-BE49-F238E27FC236}">
                  <a16:creationId xmlns:a16="http://schemas.microsoft.com/office/drawing/2014/main" id="{4075819E-FE82-3D8A-818F-268D6F9CE502}"/>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2" name="Google Shape;432;p67">
              <a:extLst>
                <a:ext uri="{FF2B5EF4-FFF2-40B4-BE49-F238E27FC236}">
                  <a16:creationId xmlns:a16="http://schemas.microsoft.com/office/drawing/2014/main" id="{661088BD-8869-220E-DEAB-BB564E0A30D8}"/>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3" name="Google Shape;433;p67">
              <a:extLst>
                <a:ext uri="{FF2B5EF4-FFF2-40B4-BE49-F238E27FC236}">
                  <a16:creationId xmlns:a16="http://schemas.microsoft.com/office/drawing/2014/main" id="{E73048DB-F8FD-5B76-E18F-579D62EAB689}"/>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4" name="Google Shape;434;p67">
              <a:extLst>
                <a:ext uri="{FF2B5EF4-FFF2-40B4-BE49-F238E27FC236}">
                  <a16:creationId xmlns:a16="http://schemas.microsoft.com/office/drawing/2014/main" id="{A5ABF857-0277-6DAB-B941-30146F3A06E7}"/>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5" name="Google Shape;435;p67">
              <a:extLst>
                <a:ext uri="{FF2B5EF4-FFF2-40B4-BE49-F238E27FC236}">
                  <a16:creationId xmlns:a16="http://schemas.microsoft.com/office/drawing/2014/main" id="{A4F722A2-2514-0D14-8DD5-92F5564BCFC1}"/>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6" name="Google Shape;436;p67">
              <a:extLst>
                <a:ext uri="{FF2B5EF4-FFF2-40B4-BE49-F238E27FC236}">
                  <a16:creationId xmlns:a16="http://schemas.microsoft.com/office/drawing/2014/main" id="{B4205882-86E2-DB33-5709-276C48AF35BF}"/>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7" name="Google Shape;437;p67">
              <a:extLst>
                <a:ext uri="{FF2B5EF4-FFF2-40B4-BE49-F238E27FC236}">
                  <a16:creationId xmlns:a16="http://schemas.microsoft.com/office/drawing/2014/main" id="{6EB853D2-FE54-4B40-6871-3E522C6FD1A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8" name="Google Shape;438;p67">
              <a:extLst>
                <a:ext uri="{FF2B5EF4-FFF2-40B4-BE49-F238E27FC236}">
                  <a16:creationId xmlns:a16="http://schemas.microsoft.com/office/drawing/2014/main" id="{C73552F5-1D23-1AB7-8167-F17FA9E38B0D}"/>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9" name="Google Shape;439;p67">
              <a:extLst>
                <a:ext uri="{FF2B5EF4-FFF2-40B4-BE49-F238E27FC236}">
                  <a16:creationId xmlns:a16="http://schemas.microsoft.com/office/drawing/2014/main" id="{C7A81169-69A5-15C5-8470-DCFA85D64752}"/>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0" name="Google Shape;440;p67">
              <a:extLst>
                <a:ext uri="{FF2B5EF4-FFF2-40B4-BE49-F238E27FC236}">
                  <a16:creationId xmlns:a16="http://schemas.microsoft.com/office/drawing/2014/main" id="{72CA4335-D961-2DDA-9CAD-FE2657F060BA}"/>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1" name="Google Shape;441;p67">
              <a:extLst>
                <a:ext uri="{FF2B5EF4-FFF2-40B4-BE49-F238E27FC236}">
                  <a16:creationId xmlns:a16="http://schemas.microsoft.com/office/drawing/2014/main" id="{E7DC43F2-3D8D-D543-C315-609780AB7D39}"/>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2" name="Google Shape;442;p67">
              <a:extLst>
                <a:ext uri="{FF2B5EF4-FFF2-40B4-BE49-F238E27FC236}">
                  <a16:creationId xmlns:a16="http://schemas.microsoft.com/office/drawing/2014/main" id="{5E97D765-7846-4051-FD30-7D84A8088752}"/>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3" name="Google Shape;443;p67">
              <a:extLst>
                <a:ext uri="{FF2B5EF4-FFF2-40B4-BE49-F238E27FC236}">
                  <a16:creationId xmlns:a16="http://schemas.microsoft.com/office/drawing/2014/main" id="{CA6794F6-7594-2B30-5536-0981666C7E0C}"/>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4" name="Google Shape;444;p67">
              <a:extLst>
                <a:ext uri="{FF2B5EF4-FFF2-40B4-BE49-F238E27FC236}">
                  <a16:creationId xmlns:a16="http://schemas.microsoft.com/office/drawing/2014/main" id="{D38A4DAD-166C-6B4A-A769-08C9BBC7888C}"/>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5" name="Google Shape;445;p67">
              <a:extLst>
                <a:ext uri="{FF2B5EF4-FFF2-40B4-BE49-F238E27FC236}">
                  <a16:creationId xmlns:a16="http://schemas.microsoft.com/office/drawing/2014/main" id="{5D30A0D9-E43E-1024-DC45-FFE9279ABC67}"/>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6" name="Google Shape;446;p67">
              <a:extLst>
                <a:ext uri="{FF2B5EF4-FFF2-40B4-BE49-F238E27FC236}">
                  <a16:creationId xmlns:a16="http://schemas.microsoft.com/office/drawing/2014/main" id="{C0D16953-67CC-4093-C2F9-5F970CA977B0}"/>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7" name="Google Shape;447;p67">
              <a:extLst>
                <a:ext uri="{FF2B5EF4-FFF2-40B4-BE49-F238E27FC236}">
                  <a16:creationId xmlns:a16="http://schemas.microsoft.com/office/drawing/2014/main" id="{96E2B47C-6200-0ACD-2545-5C44844055C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8" name="Google Shape;448;p67">
              <a:extLst>
                <a:ext uri="{FF2B5EF4-FFF2-40B4-BE49-F238E27FC236}">
                  <a16:creationId xmlns:a16="http://schemas.microsoft.com/office/drawing/2014/main" id="{9D39B764-C4B3-EE76-D2CA-1DE7F42FAF08}"/>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9" name="Google Shape;449;p67">
              <a:extLst>
                <a:ext uri="{FF2B5EF4-FFF2-40B4-BE49-F238E27FC236}">
                  <a16:creationId xmlns:a16="http://schemas.microsoft.com/office/drawing/2014/main" id="{FC5AA3CD-0837-E0CF-463E-BC6B9317C8BF}"/>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50" name="Google Shape;450;p67">
              <a:extLst>
                <a:ext uri="{FF2B5EF4-FFF2-40B4-BE49-F238E27FC236}">
                  <a16:creationId xmlns:a16="http://schemas.microsoft.com/office/drawing/2014/main" id="{040901B1-63BB-D1FB-4F48-357EEF152221}"/>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1488338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7CF6B20-707C-C966-DB18-69B8BEF4D27B}"/>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B620DCCE-7646-BE7A-07A4-66A58CD513C4}"/>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A2356D21-0B86-C596-E261-DF9676E9C02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7D4D8BC-62AA-3A1B-B7EC-30B0A30D870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2F84A86-1F98-7F2B-0401-E183B3E2547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C4D86ED-3174-23A8-5361-2EDC5AA1843D}"/>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8A09D2C-028B-909E-145C-7DCD42D8294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71B8F33D-F520-C5F8-8003-CE47EE6C1BF0}"/>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36E47E8-250E-CD3E-B751-73CBC81A2D34}"/>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0C344A96-7566-A473-89FA-D28BC8A6847E}"/>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BB087C6-6CEA-D82E-9BB2-598248921A0B}"/>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42D2D18-8AB5-0D84-2C9C-FA34144C18B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EC4326C7-E1A4-3D90-81EC-5D1A5C60D59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6FC6C76-BAB4-2551-3073-36CF11CC0E2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26991DC-5BDD-454B-8092-4B802FB4ED82}"/>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A6D87B66-4254-4A66-2917-30E4E8F70DB3}"/>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D655A3B4-32C0-397F-3BD3-5B1EBA88C7BD}"/>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7680042-289A-189D-B10A-05CA4AF2AFC4}"/>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A428639A-DD3B-FE8D-0158-6785BC8644A9}"/>
              </a:ext>
            </a:extLst>
          </p:cNvPr>
          <p:cNvSpPr txBox="1">
            <a:spLocks noGrp="1"/>
          </p:cNvSpPr>
          <p:nvPr>
            <p:ph type="body" idx="2"/>
          </p:nvPr>
        </p:nvSpPr>
        <p:spPr>
          <a:xfrm>
            <a:off x="1332868" y="335997"/>
            <a:ext cx="7371516" cy="602741"/>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FF9933"/>
                </a:solidFill>
              </a:rPr>
              <a:t>Worksheet</a:t>
            </a:r>
            <a:r>
              <a:rPr lang="sv-SE" dirty="0">
                <a:solidFill>
                  <a:srgbClr val="FF9933"/>
                </a:solidFill>
              </a:rPr>
              <a:t>: </a:t>
            </a:r>
            <a:r>
              <a:rPr lang="sv-SE" sz="1800" b="0" dirty="0">
                <a:solidFill>
                  <a:schemeClr val="tx2">
                    <a:lumMod val="50000"/>
                  </a:schemeClr>
                </a:solidFill>
              </a:rPr>
              <a:t>Match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Ikigai</a:t>
            </a:r>
            <a:r>
              <a:rPr lang="sv-SE" sz="1800" b="0" dirty="0">
                <a:solidFill>
                  <a:schemeClr val="tx2">
                    <a:lumMod val="50000"/>
                  </a:schemeClr>
                </a:solidFill>
              </a:rPr>
              <a:t> </a:t>
            </a:r>
            <a:r>
              <a:rPr lang="sv-SE" sz="1800" b="0" dirty="0" err="1">
                <a:solidFill>
                  <a:schemeClr val="tx2">
                    <a:lumMod val="50000"/>
                  </a:schemeClr>
                </a:solidFill>
              </a:rPr>
              <a:t>With</a:t>
            </a:r>
            <a:r>
              <a:rPr lang="sv-SE" sz="1800" b="0" dirty="0">
                <a:solidFill>
                  <a:schemeClr val="tx2">
                    <a:lumMod val="50000"/>
                  </a:schemeClr>
                </a:solidFill>
              </a:rPr>
              <a:t> </a:t>
            </a:r>
            <a:r>
              <a:rPr lang="sv-SE" sz="1800" b="0" dirty="0" err="1">
                <a:solidFill>
                  <a:schemeClr val="tx2">
                    <a:lumMod val="50000"/>
                  </a:schemeClr>
                </a:solidFill>
              </a:rPr>
              <a:t>Key</a:t>
            </a:r>
            <a:r>
              <a:rPr lang="sv-SE" sz="1800" b="0" dirty="0">
                <a:solidFill>
                  <a:schemeClr val="tx2">
                    <a:lumMod val="50000"/>
                  </a:schemeClr>
                </a:solidFill>
              </a:rPr>
              <a:t> </a:t>
            </a:r>
            <a:r>
              <a:rPr lang="sv-SE" sz="1800" b="0" dirty="0" err="1">
                <a:solidFill>
                  <a:schemeClr val="tx2">
                    <a:lumMod val="50000"/>
                  </a:schemeClr>
                </a:solidFill>
              </a:rPr>
              <a:t>Competencies</a:t>
            </a:r>
            <a:r>
              <a:rPr lang="sv-SE" sz="1800" b="0" dirty="0">
                <a:solidFill>
                  <a:schemeClr val="tx2">
                    <a:lumMod val="50000"/>
                  </a:schemeClr>
                </a:solidFill>
              </a:rPr>
              <a:t> In Ecotourism</a:t>
            </a:r>
            <a:endParaRPr lang="sv-SE" sz="2000" b="0" dirty="0">
              <a:solidFill>
                <a:schemeClr val="tx2">
                  <a:lumMod val="50000"/>
                </a:schemeClr>
              </a:solidFill>
            </a:endParaRPr>
          </a:p>
        </p:txBody>
      </p:sp>
      <p:graphicFrame>
        <p:nvGraphicFramePr>
          <p:cNvPr id="9" name="Tabell 8">
            <a:extLst>
              <a:ext uri="{FF2B5EF4-FFF2-40B4-BE49-F238E27FC236}">
                <a16:creationId xmlns:a16="http://schemas.microsoft.com/office/drawing/2014/main" id="{5DA88DAD-E548-1816-2B64-34CFFD9E2F33}"/>
              </a:ext>
            </a:extLst>
          </p:cNvPr>
          <p:cNvGraphicFramePr>
            <a:graphicFrameLocks noGrp="1"/>
          </p:cNvGraphicFramePr>
          <p:nvPr>
            <p:extLst>
              <p:ext uri="{D42A27DB-BD31-4B8C-83A1-F6EECF244321}">
                <p14:modId xmlns:p14="http://schemas.microsoft.com/office/powerpoint/2010/main" val="2166031702"/>
              </p:ext>
            </p:extLst>
          </p:nvPr>
        </p:nvGraphicFramePr>
        <p:xfrm>
          <a:off x="383892" y="1275343"/>
          <a:ext cx="8320492" cy="2723425"/>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1007765">
                <a:tc>
                  <a:txBody>
                    <a:bodyPr/>
                    <a:lstStyle/>
                    <a:p>
                      <a:pPr marL="0" indent="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Entrepreneurial</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Potential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Does my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ikigai</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align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entrepreneurial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mindset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required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sustainable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profitable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ecotourism</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ventures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txBody>
                  <a:tcPr/>
                </a:tc>
                <a:tc>
                  <a:txBody>
                    <a:bodyPr/>
                    <a:lstStyle/>
                    <a:p>
                      <a:pPr marL="0" indent="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Learning and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Growth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continue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learn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improve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areas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where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may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have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gaps in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competencies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required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for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ecotourism</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endParaRPr lang="en-GB" sz="1600"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347310150"/>
                  </a:ext>
                </a:extLst>
              </a:tr>
              <a:tr h="1656625">
                <a:tc>
                  <a:txBody>
                    <a:bodyPr/>
                    <a:lstStyle/>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895;p81">
            <a:extLst>
              <a:ext uri="{FF2B5EF4-FFF2-40B4-BE49-F238E27FC236}">
                <a16:creationId xmlns:a16="http://schemas.microsoft.com/office/drawing/2014/main" id="{8A9EE788-1F06-79D8-1424-C5E0022508DD}"/>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899;p81">
            <a:extLst>
              <a:ext uri="{FF2B5EF4-FFF2-40B4-BE49-F238E27FC236}">
                <a16:creationId xmlns:a16="http://schemas.microsoft.com/office/drawing/2014/main" id="{C3CBC839-DA7A-FB2A-C92C-4D688A72F93C}"/>
              </a:ext>
            </a:extLst>
          </p:cNvPr>
          <p:cNvSpPr txBox="1"/>
          <p:nvPr/>
        </p:nvSpPr>
        <p:spPr>
          <a:xfrm>
            <a:off x="105753" y="4379338"/>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W.08</a:t>
            </a:r>
            <a:endParaRPr sz="1401" dirty="0"/>
          </a:p>
        </p:txBody>
      </p:sp>
      <p:sp>
        <p:nvSpPr>
          <p:cNvPr id="4" name="Google Shape;526;p70">
            <a:extLst>
              <a:ext uri="{FF2B5EF4-FFF2-40B4-BE49-F238E27FC236}">
                <a16:creationId xmlns:a16="http://schemas.microsoft.com/office/drawing/2014/main" id="{055F2BA5-CEF9-8828-FC48-5E37ED0C0938}"/>
              </a:ext>
            </a:extLst>
          </p:cNvPr>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6" name="Google Shape;527;p70">
            <a:extLst>
              <a:ext uri="{FF2B5EF4-FFF2-40B4-BE49-F238E27FC236}">
                <a16:creationId xmlns:a16="http://schemas.microsoft.com/office/drawing/2014/main" id="{41AA70B9-0A13-CE83-962B-CB861D553835}"/>
              </a:ext>
            </a:extLst>
          </p:cNvPr>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Tree>
    <p:extLst>
      <p:ext uri="{BB962C8B-B14F-4D97-AF65-F5344CB8AC3E}">
        <p14:creationId xmlns:p14="http://schemas.microsoft.com/office/powerpoint/2010/main" val="24451830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E32333AC-94BC-611F-6E94-CE731F27E8C6}"/>
            </a:ext>
          </a:extLst>
        </p:cNvPr>
        <p:cNvGrpSpPr/>
        <p:nvPr/>
      </p:nvGrpSpPr>
      <p:grpSpPr>
        <a:xfrm>
          <a:off x="0" y="0"/>
          <a:ext cx="0" cy="0"/>
          <a:chOff x="0" y="0"/>
          <a:chExt cx="0" cy="0"/>
        </a:xfrm>
      </p:grpSpPr>
      <p:pic>
        <p:nvPicPr>
          <p:cNvPr id="6" name="Bildobjekt 5" descr="En bild som visar person, Människoansikte, klädsel, bärbar dator&#10;&#10;AI-genererat innehåll kan vara felaktigt.">
            <a:extLst>
              <a:ext uri="{FF2B5EF4-FFF2-40B4-BE49-F238E27FC236}">
                <a16:creationId xmlns:a16="http://schemas.microsoft.com/office/drawing/2014/main" id="{6444D1E3-F825-2F17-FC90-B265147AF227}"/>
              </a:ext>
            </a:extLst>
          </p:cNvPr>
          <p:cNvPicPr>
            <a:picLocks noChangeAspect="1"/>
          </p:cNvPicPr>
          <p:nvPr/>
        </p:nvPicPr>
        <p:blipFill>
          <a:blip r:embed="rId3"/>
          <a:stretch>
            <a:fillRect/>
          </a:stretch>
        </p:blipFill>
        <p:spPr>
          <a:xfrm>
            <a:off x="-30345" y="-9238"/>
            <a:ext cx="3388349" cy="3786759"/>
          </a:xfrm>
          <a:prstGeom prst="rect">
            <a:avLst/>
          </a:prstGeom>
        </p:spPr>
      </p:pic>
      <p:sp>
        <p:nvSpPr>
          <p:cNvPr id="1375" name="Google Shape;1375;p95">
            <a:extLst>
              <a:ext uri="{FF2B5EF4-FFF2-40B4-BE49-F238E27FC236}">
                <a16:creationId xmlns:a16="http://schemas.microsoft.com/office/drawing/2014/main" id="{C4CC3302-425A-B9F6-A5EA-DCED3CD523BB}"/>
              </a:ext>
            </a:extLst>
          </p:cNvPr>
          <p:cNvSpPr txBox="1"/>
          <p:nvPr/>
        </p:nvSpPr>
        <p:spPr>
          <a:xfrm>
            <a:off x="3730597" y="498278"/>
            <a:ext cx="4732769"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cs typeface="Calibri"/>
                <a:sym typeface="Calibri"/>
              </a:rPr>
              <a:t>Career</a:t>
            </a:r>
            <a:r>
              <a:rPr lang="sv-SE" sz="3500" b="1" dirty="0">
                <a:solidFill>
                  <a:srgbClr val="8ABF3B"/>
                </a:solidFill>
                <a:latin typeface="Calibri"/>
                <a:cs typeface="Calibri"/>
                <a:sym typeface="Calibri"/>
              </a:rPr>
              <a:t> </a:t>
            </a:r>
            <a:r>
              <a:rPr lang="sv-SE" sz="3500" b="1" dirty="0" err="1">
                <a:solidFill>
                  <a:srgbClr val="8ABF3B"/>
                </a:solidFill>
                <a:latin typeface="Calibri"/>
                <a:cs typeface="Calibri"/>
                <a:sym typeface="Calibri"/>
              </a:rPr>
              <a:t>Opportunities</a:t>
            </a:r>
            <a:endParaRPr lang="sv-SE" sz="1401" dirty="0"/>
          </a:p>
        </p:txBody>
      </p:sp>
      <p:sp>
        <p:nvSpPr>
          <p:cNvPr id="1376" name="Google Shape;1376;p95">
            <a:extLst>
              <a:ext uri="{FF2B5EF4-FFF2-40B4-BE49-F238E27FC236}">
                <a16:creationId xmlns:a16="http://schemas.microsoft.com/office/drawing/2014/main" id="{9D89F84E-246D-0737-F31F-6C7B7EB1B9AF}"/>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41</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3AB7A0A1-AB72-79A8-9F25-05E433CDDB87}"/>
              </a:ext>
            </a:extLst>
          </p:cNvPr>
          <p:cNvSpPr txBox="1">
            <a:spLocks noGrp="1"/>
          </p:cNvSpPr>
          <p:nvPr>
            <p:ph type="body" idx="1"/>
          </p:nvPr>
        </p:nvSpPr>
        <p:spPr>
          <a:xfrm>
            <a:off x="3731202" y="1282018"/>
            <a:ext cx="5101868" cy="2927872"/>
          </a:xfrm>
          <a:prstGeom prst="rect">
            <a:avLst/>
          </a:prstGeom>
          <a:noFill/>
          <a:ln>
            <a:noFill/>
          </a:ln>
        </p:spPr>
        <p:txBody>
          <a:bodyPr spcFirstLastPara="1" wrap="square" lIns="91426" tIns="91426" rIns="91426" bIns="91426" anchor="t" anchorCtr="0">
            <a:normAutofit/>
          </a:bodyPr>
          <a:lstStyle/>
          <a:p>
            <a:pPr marL="0" indent="0"/>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Ecotourism offers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wide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range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opportunities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individuals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passionate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about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environmental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conservation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sustainable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travel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community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Let’s</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explore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our</a:t>
            </a:r>
            <a:r>
              <a:rPr lang="sv-SE" sz="1600" dirty="0">
                <a:solidFill>
                  <a:schemeClr val="tx2">
                    <a:lumMod val="50000"/>
                  </a:schemeClr>
                </a:solidFill>
                <a:latin typeface="Calibri" panose="020F0502020204030204" pitchFamily="34" charset="0"/>
                <a:cs typeface="Calibri" panose="020F0502020204030204" pitchFamily="34" charset="0"/>
              </a:rPr>
              <a:t> options!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endParaRPr lang="sv-SE" sz="1600" dirty="0">
              <a:solidFill>
                <a:schemeClr val="tx2">
                  <a:lumMod val="50000"/>
                </a:schemeClr>
              </a:solidFill>
              <a:latin typeface="Calibri" panose="020F0502020204030204" pitchFamily="34" charset="0"/>
              <a:cs typeface="Calibri" panose="020F0502020204030204" pitchFamily="34" charset="0"/>
            </a:endParaRPr>
          </a:p>
        </p:txBody>
      </p:sp>
      <p:grpSp>
        <p:nvGrpSpPr>
          <p:cNvPr id="1378" name="Google Shape;1378;p95">
            <a:extLst>
              <a:ext uri="{FF2B5EF4-FFF2-40B4-BE49-F238E27FC236}">
                <a16:creationId xmlns:a16="http://schemas.microsoft.com/office/drawing/2014/main" id="{C609B9B7-B67E-C5B6-C550-21EEE2B04371}"/>
              </a:ext>
            </a:extLst>
          </p:cNvPr>
          <p:cNvGrpSpPr/>
          <p:nvPr/>
        </p:nvGrpSpPr>
        <p:grpSpPr>
          <a:xfrm>
            <a:off x="3147096" y="3723935"/>
            <a:ext cx="1883980" cy="1360393"/>
            <a:chOff x="12744325" y="814046"/>
            <a:chExt cx="1299026" cy="938006"/>
          </a:xfrm>
        </p:grpSpPr>
        <p:grpSp>
          <p:nvGrpSpPr>
            <p:cNvPr id="1379" name="Google Shape;1379;p95">
              <a:extLst>
                <a:ext uri="{FF2B5EF4-FFF2-40B4-BE49-F238E27FC236}">
                  <a16:creationId xmlns:a16="http://schemas.microsoft.com/office/drawing/2014/main" id="{4A768257-042E-B32A-DD9E-202A59E9E8F8}"/>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4AFBDD5D-7560-CA57-FEDE-FE2A0E674014}"/>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21B78487-2954-60D9-DA4A-CEBB68818C09}"/>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DCB605DB-E796-BEE0-A794-5C778E2EB506}"/>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66C990F4-AE8D-DE40-DE3F-38188F746E76}"/>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2C70FDEA-CBD5-8FE6-1475-611B993B53B3}"/>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3D74A4F3-8431-A6E3-3A63-4B250AA9046F}"/>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82725E9F-FD2B-C499-02F7-4796D8B887EB}"/>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pic>
        <p:nvPicPr>
          <p:cNvPr id="3" name="Google Shape;1374;p95">
            <a:extLst>
              <a:ext uri="{FF2B5EF4-FFF2-40B4-BE49-F238E27FC236}">
                <a16:creationId xmlns:a16="http://schemas.microsoft.com/office/drawing/2014/main" id="{0A9CB18F-58E4-2939-E22C-FCA167EB4263}"/>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 name="Google Shape;1387;p95">
            <a:extLst>
              <a:ext uri="{FF2B5EF4-FFF2-40B4-BE49-F238E27FC236}">
                <a16:creationId xmlns:a16="http://schemas.microsoft.com/office/drawing/2014/main" id="{6C2F4363-7EF0-EA1E-5404-B0A5B663B11E}"/>
              </a:ext>
            </a:extLst>
          </p:cNvPr>
          <p:cNvSpPr/>
          <p:nvPr/>
        </p:nvSpPr>
        <p:spPr>
          <a:xfrm>
            <a:off x="-1778000" y="-95250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Tree>
    <p:extLst>
      <p:ext uri="{BB962C8B-B14F-4D97-AF65-F5344CB8AC3E}">
        <p14:creationId xmlns:p14="http://schemas.microsoft.com/office/powerpoint/2010/main" val="36979801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E67362A-7C29-C58D-94D1-FF0867586377}"/>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D786381-6C6A-017A-D11D-10BD5856CC30}"/>
              </a:ext>
            </a:extLst>
          </p:cNvPr>
          <p:cNvSpPr txBox="1"/>
          <p:nvPr/>
        </p:nvSpPr>
        <p:spPr>
          <a:xfrm>
            <a:off x="2740686" y="1057235"/>
            <a:ext cx="5138068" cy="3334210"/>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sv-SE" sz="1600" dirty="0">
                <a:solidFill>
                  <a:schemeClr val="tx2">
                    <a:lumMod val="50000"/>
                  </a:schemeClr>
                </a:solidFill>
                <a:latin typeface="Calibri" panose="020F0502020204030204" pitchFamily="34" charset="0"/>
                <a:cs typeface="Calibri" panose="020F0502020204030204" pitchFamily="34" charset="0"/>
              </a:rPr>
              <a:t>Ecotourism or </a:t>
            </a:r>
            <a:r>
              <a:rPr lang="sv-SE" sz="1600" dirty="0" err="1">
                <a:solidFill>
                  <a:schemeClr val="tx2">
                    <a:lumMod val="50000"/>
                  </a:schemeClr>
                </a:solidFill>
                <a:latin typeface="Calibri" panose="020F0502020204030204" pitchFamily="34" charset="0"/>
                <a:cs typeface="Calibri" panose="020F0502020204030204" pitchFamily="34" charset="0"/>
              </a:rPr>
              <a:t>Adventure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Tourism</a:t>
            </a:r>
            <a:r>
              <a:rPr lang="sv-SE" sz="1600" dirty="0">
                <a:solidFill>
                  <a:schemeClr val="tx2">
                    <a:lumMod val="50000"/>
                  </a:schemeClr>
                </a:solidFill>
                <a:latin typeface="Calibri" panose="020F0502020204030204" pitchFamily="34" charset="0"/>
                <a:cs typeface="Calibri" panose="020F0502020204030204" pitchFamily="34" charset="0"/>
              </a:rPr>
              <a:t> Guide</a:t>
            </a:r>
          </a:p>
          <a:p>
            <a:pPr marL="285750" indent="-285750">
              <a:lnSpc>
                <a:spcPct val="150000"/>
              </a:lnSpc>
              <a:buClr>
                <a:srgbClr val="97C679"/>
              </a:buClr>
              <a:buSzPts val="1400"/>
              <a:buFont typeface="Wingdings" pitchFamily="2" charset="2"/>
              <a:buChar char="v"/>
            </a:pPr>
            <a:r>
              <a:rPr lang="sv-SE" sz="1600" dirty="0" err="1">
                <a:solidFill>
                  <a:schemeClr val="tx2">
                    <a:lumMod val="50000"/>
                  </a:schemeClr>
                </a:solidFill>
                <a:latin typeface="Calibri" panose="020F0502020204030204" pitchFamily="34" charset="0"/>
                <a:cs typeface="Calibri" panose="020F0502020204030204" pitchFamily="34" charset="0"/>
              </a:rPr>
              <a:t>Ecologist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Wildlife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Biologist</a:t>
            </a:r>
            <a:endParaRPr lang="sv-SE" sz="1600" dirty="0">
              <a:solidFill>
                <a:schemeClr val="tx2">
                  <a:lumMod val="50000"/>
                </a:schemeClr>
              </a:solidFill>
              <a:latin typeface="Calibri" panose="020F0502020204030204" pitchFamily="34" charset="0"/>
              <a:cs typeface="Calibri" panose="020F0502020204030204" pitchFamily="34" charset="0"/>
            </a:endParaRPr>
          </a:p>
          <a:p>
            <a:pPr marL="285750" indent="-285750">
              <a:lnSpc>
                <a:spcPct val="150000"/>
              </a:lnSpc>
              <a:buClr>
                <a:srgbClr val="97C679"/>
              </a:buClr>
              <a:buSzPts val="1400"/>
              <a:buFont typeface="Wingdings" pitchFamily="2" charset="2"/>
              <a:buChar char="v"/>
            </a:pPr>
            <a:r>
              <a:rPr lang="sv-SE" sz="1600" dirty="0" err="1">
                <a:solidFill>
                  <a:schemeClr val="tx2">
                    <a:lumMod val="50000"/>
                  </a:schemeClr>
                </a:solidFill>
                <a:latin typeface="Calibri" panose="020F0502020204030204" pitchFamily="34" charset="0"/>
                <a:cs typeface="Calibri" panose="020F0502020204030204" pitchFamily="34" charset="0"/>
              </a:rPr>
              <a:t>Environmental</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Educator</a:t>
            </a:r>
            <a:endParaRPr lang="sv-SE" sz="1600" dirty="0">
              <a:solidFill>
                <a:schemeClr val="tx2">
                  <a:lumMod val="50000"/>
                </a:schemeClr>
              </a:solidFill>
              <a:latin typeface="Calibri" panose="020F0502020204030204" pitchFamily="34" charset="0"/>
              <a:cs typeface="Calibri" panose="020F0502020204030204" pitchFamily="34" charset="0"/>
            </a:endParaRPr>
          </a:p>
          <a:p>
            <a:pPr marL="285750" indent="-285750">
              <a:lnSpc>
                <a:spcPct val="150000"/>
              </a:lnSpc>
              <a:buClr>
                <a:srgbClr val="97C679"/>
              </a:buClr>
              <a:buSzPts val="1400"/>
              <a:buFont typeface="Wingdings" pitchFamily="2" charset="2"/>
              <a:buChar char="v"/>
            </a:pPr>
            <a:r>
              <a:rPr lang="sv-SE" sz="1600" dirty="0">
                <a:solidFill>
                  <a:schemeClr val="tx2">
                    <a:lumMod val="50000"/>
                  </a:schemeClr>
                </a:solidFill>
                <a:latin typeface="Calibri" panose="020F0502020204030204" pitchFamily="34" charset="0"/>
                <a:cs typeface="Calibri" panose="020F0502020204030204" pitchFamily="34" charset="0"/>
              </a:rPr>
              <a:t>Community </a:t>
            </a:r>
            <a:r>
              <a:rPr lang="sv-SE" sz="1600" dirty="0" err="1">
                <a:solidFill>
                  <a:schemeClr val="tx2">
                    <a:lumMod val="50000"/>
                  </a:schemeClr>
                </a:solidFill>
                <a:latin typeface="Calibri" panose="020F0502020204030204" pitchFamily="34" charset="0"/>
                <a:cs typeface="Calibri" panose="020F0502020204030204" pitchFamily="34" charset="0"/>
              </a:rPr>
              <a:t>Development</a:t>
            </a:r>
            <a:r>
              <a:rPr lang="sv-SE" sz="1600" dirty="0">
                <a:solidFill>
                  <a:schemeClr val="tx2">
                    <a:lumMod val="50000"/>
                  </a:schemeClr>
                </a:solidFill>
                <a:latin typeface="Calibri" panose="020F0502020204030204" pitchFamily="34" charset="0"/>
                <a:cs typeface="Calibri" panose="020F0502020204030204" pitchFamily="34" charset="0"/>
              </a:rPr>
              <a:t> Specialist</a:t>
            </a:r>
          </a:p>
          <a:p>
            <a:pPr marL="285750" indent="-285750">
              <a:lnSpc>
                <a:spcPct val="150000"/>
              </a:lnSpc>
              <a:buClr>
                <a:srgbClr val="97C679"/>
              </a:buClr>
              <a:buSzPts val="1400"/>
              <a:buFont typeface="Wingdings" pitchFamily="2" charset="2"/>
              <a:buChar char="v"/>
            </a:pPr>
            <a:r>
              <a:rPr lang="sv-SE" sz="1600" dirty="0" err="1">
                <a:solidFill>
                  <a:schemeClr val="tx2">
                    <a:lumMod val="50000"/>
                  </a:schemeClr>
                </a:solidFill>
                <a:latin typeface="Calibri" panose="020F0502020204030204" pitchFamily="34" charset="0"/>
                <a:cs typeface="Calibri" panose="020F0502020204030204" pitchFamily="34" charset="0"/>
              </a:rPr>
              <a:t>Tourism</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Planner</a:t>
            </a:r>
            <a:r>
              <a:rPr lang="sv-SE" sz="1600" dirty="0">
                <a:solidFill>
                  <a:schemeClr val="tx2">
                    <a:lumMod val="50000"/>
                  </a:schemeClr>
                </a:solidFill>
                <a:latin typeface="Calibri" panose="020F0502020204030204" pitchFamily="34" charset="0"/>
                <a:cs typeface="Calibri" panose="020F0502020204030204" pitchFamily="34" charset="0"/>
              </a:rPr>
              <a:t> or Manager </a:t>
            </a:r>
          </a:p>
          <a:p>
            <a:pPr marL="285750" indent="-285750">
              <a:lnSpc>
                <a:spcPct val="150000"/>
              </a:lnSpc>
              <a:buClr>
                <a:srgbClr val="97C679"/>
              </a:buClr>
              <a:buSzPts val="1400"/>
              <a:buFont typeface="Wingdings" pitchFamily="2" charset="2"/>
              <a:buChar char="v"/>
            </a:pPr>
            <a:r>
              <a:rPr lang="sv-SE" sz="1600" dirty="0" err="1">
                <a:solidFill>
                  <a:schemeClr val="tx2">
                    <a:lumMod val="50000"/>
                  </a:schemeClr>
                </a:solidFill>
                <a:latin typeface="Calibri" panose="020F0502020204030204" pitchFamily="34" charset="0"/>
                <a:cs typeface="Calibri" panose="020F0502020204030204" pitchFamily="34" charset="0"/>
              </a:rPr>
              <a:t>Conservation</a:t>
            </a:r>
            <a:r>
              <a:rPr lang="sv-SE" sz="1600" dirty="0">
                <a:solidFill>
                  <a:schemeClr val="tx2">
                    <a:lumMod val="50000"/>
                  </a:schemeClr>
                </a:solidFill>
                <a:latin typeface="Calibri" panose="020F0502020204030204" pitchFamily="34" charset="0"/>
                <a:cs typeface="Calibri" panose="020F0502020204030204" pitchFamily="34" charset="0"/>
              </a:rPr>
              <a:t> Officer</a:t>
            </a:r>
          </a:p>
          <a:p>
            <a:pPr marL="285750" indent="-285750">
              <a:lnSpc>
                <a:spcPct val="150000"/>
              </a:lnSpc>
              <a:buClr>
                <a:srgbClr val="97C679"/>
              </a:buClr>
              <a:buSzPts val="1400"/>
              <a:buFont typeface="Wingdings" pitchFamily="2" charset="2"/>
              <a:buChar char="v"/>
            </a:pPr>
            <a:r>
              <a:rPr lang="sv-SE" sz="1600" dirty="0" err="1">
                <a:solidFill>
                  <a:schemeClr val="tx2">
                    <a:lumMod val="50000"/>
                  </a:schemeClr>
                </a:solidFill>
                <a:latin typeface="Calibri" panose="020F0502020204030204" pitchFamily="34" charset="0"/>
                <a:cs typeface="Calibri" panose="020F0502020204030204" pitchFamily="34" charset="0"/>
              </a:rPr>
              <a:t>Sustainable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Development</a:t>
            </a:r>
            <a:r>
              <a:rPr lang="sv-SE" sz="1600" dirty="0">
                <a:solidFill>
                  <a:schemeClr val="tx2">
                    <a:lumMod val="50000"/>
                  </a:schemeClr>
                </a:solidFill>
                <a:latin typeface="Calibri" panose="020F0502020204030204" pitchFamily="34" charset="0"/>
                <a:cs typeface="Calibri" panose="020F0502020204030204" pitchFamily="34" charset="0"/>
              </a:rPr>
              <a:t> Consultant</a:t>
            </a:r>
          </a:p>
          <a:p>
            <a:pPr marL="285750" indent="-285750">
              <a:lnSpc>
                <a:spcPct val="150000"/>
              </a:lnSpc>
              <a:buClr>
                <a:srgbClr val="97C679"/>
              </a:buClr>
              <a:buSzPts val="1400"/>
              <a:buFont typeface="Wingdings" pitchFamily="2" charset="2"/>
              <a:buChar char="v"/>
            </a:pPr>
            <a:r>
              <a:rPr lang="sv-SE" sz="1600" dirty="0">
                <a:solidFill>
                  <a:schemeClr val="tx2">
                    <a:lumMod val="50000"/>
                  </a:schemeClr>
                </a:solidFill>
                <a:latin typeface="Calibri" panose="020F0502020204030204" pitchFamily="34" charset="0"/>
                <a:cs typeface="Calibri" panose="020F0502020204030204" pitchFamily="34" charset="0"/>
              </a:rPr>
              <a:t>Researcher</a:t>
            </a:r>
          </a:p>
          <a:p>
            <a:pPr marL="285750" indent="-285750">
              <a:lnSpc>
                <a:spcPct val="150000"/>
              </a:lnSpc>
              <a:buClr>
                <a:srgbClr val="97C679"/>
              </a:buClr>
              <a:buSzPts val="1400"/>
              <a:buFont typeface="Wingdings" pitchFamily="2" charset="2"/>
              <a:buChar char="v"/>
            </a:pPr>
            <a:r>
              <a:rPr lang="sv-SE" sz="1600" dirty="0">
                <a:solidFill>
                  <a:schemeClr val="tx2">
                    <a:lumMod val="50000"/>
                  </a:schemeClr>
                </a:solidFill>
                <a:latin typeface="Calibri" panose="020F0502020204030204" pitchFamily="34" charset="0"/>
                <a:cs typeface="Calibri" panose="020F0502020204030204" pitchFamily="34" charset="0"/>
              </a:rPr>
              <a:t>Ecotourism </a:t>
            </a:r>
            <a:r>
              <a:rPr lang="sv-SE" sz="1600" dirty="0" err="1">
                <a:solidFill>
                  <a:schemeClr val="tx2">
                    <a:lumMod val="50000"/>
                  </a:schemeClr>
                </a:solidFill>
                <a:latin typeface="Calibri" panose="020F0502020204030204" pitchFamily="34" charset="0"/>
                <a:cs typeface="Calibri" panose="020F0502020204030204" pitchFamily="34" charset="0"/>
              </a:rPr>
              <a:t>Entrepreneur</a:t>
            </a:r>
            <a:endPar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endParaRPr>
          </a:p>
        </p:txBody>
      </p:sp>
      <p:sp>
        <p:nvSpPr>
          <p:cNvPr id="379" name="Google Shape;379;p64">
            <a:extLst>
              <a:ext uri="{FF2B5EF4-FFF2-40B4-BE49-F238E27FC236}">
                <a16:creationId xmlns:a16="http://schemas.microsoft.com/office/drawing/2014/main" id="{1FEFF4B5-8C14-67C6-8AAD-1E56D1A08DB2}"/>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C1B62613-0612-559E-A21E-B2B428A72274}"/>
              </a:ext>
            </a:extLst>
          </p:cNvPr>
          <p:cNvSpPr txBox="1">
            <a:spLocks noGrp="1"/>
          </p:cNvSpPr>
          <p:nvPr>
            <p:ph type="body" idx="2"/>
          </p:nvPr>
        </p:nvSpPr>
        <p:spPr>
          <a:xfrm>
            <a:off x="2700046"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Possible</a:t>
            </a:r>
            <a:r>
              <a:rPr lang="sv-SE" dirty="0"/>
              <a:t> </a:t>
            </a:r>
            <a:r>
              <a:rPr lang="sv-SE" dirty="0" err="1"/>
              <a:t>Career</a:t>
            </a:r>
            <a:r>
              <a:rPr lang="sv-SE" dirty="0"/>
              <a:t> </a:t>
            </a:r>
            <a:r>
              <a:rPr lang="sv-SE" dirty="0" err="1"/>
              <a:t>Paths</a:t>
            </a:r>
            <a:endParaRPr dirty="0"/>
          </a:p>
        </p:txBody>
      </p:sp>
      <p:pic>
        <p:nvPicPr>
          <p:cNvPr id="382" name="Google Shape;382;p64">
            <a:extLst>
              <a:ext uri="{FF2B5EF4-FFF2-40B4-BE49-F238E27FC236}">
                <a16:creationId xmlns:a16="http://schemas.microsoft.com/office/drawing/2014/main" id="{4D3AD374-9A30-8BFA-32C7-94847265BF14}"/>
              </a:ext>
            </a:extLst>
          </p:cNvPr>
          <p:cNvPicPr preferRelativeResize="0"/>
          <p:nvPr/>
        </p:nvPicPr>
        <p:blipFill rotWithShape="1">
          <a:blip r:embed="rId3">
            <a:alphaModFix amt="70000"/>
          </a:blip>
          <a:srcRect/>
          <a:stretch/>
        </p:blipFill>
        <p:spPr>
          <a:xfrm flipH="1">
            <a:off x="6706404" y="2796705"/>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28E3F9C5-6541-5059-8E89-3250E888BB1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42</a:t>
            </a:fld>
            <a:endParaRPr dirty="0"/>
          </a:p>
        </p:txBody>
      </p:sp>
      <p:sp>
        <p:nvSpPr>
          <p:cNvPr id="2" name="Google Shape;456;p68">
            <a:extLst>
              <a:ext uri="{FF2B5EF4-FFF2-40B4-BE49-F238E27FC236}">
                <a16:creationId xmlns:a16="http://schemas.microsoft.com/office/drawing/2014/main" id="{B494E131-52E9-230A-1F76-71B62566849A}"/>
              </a:ext>
            </a:extLst>
          </p:cNvPr>
          <p:cNvSpPr txBox="1">
            <a:spLocks noGrp="1"/>
          </p:cNvSpPr>
          <p:nvPr>
            <p:ph type="body" idx="1"/>
          </p:nvPr>
        </p:nvSpPr>
        <p:spPr>
          <a:xfrm>
            <a:off x="153749" y="1742425"/>
            <a:ext cx="20835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Career</a:t>
            </a:r>
            <a:r>
              <a:rPr lang="sv-SE" sz="2400" dirty="0">
                <a:solidFill>
                  <a:schemeClr val="lt1"/>
                </a:solidFill>
                <a:latin typeface="Calibri" panose="020F0502020204030204" pitchFamily="34" charset="0"/>
                <a:cs typeface="Calibri" panose="020F0502020204030204" pitchFamily="34" charset="0"/>
                <a:sym typeface="Calibri"/>
              </a:rPr>
              <a:t> </a:t>
            </a:r>
            <a:r>
              <a:rPr lang="sv-SE" sz="2400" dirty="0" err="1">
                <a:solidFill>
                  <a:schemeClr val="lt1"/>
                </a:solidFill>
                <a:latin typeface="Calibri" panose="020F0502020204030204" pitchFamily="34" charset="0"/>
                <a:cs typeface="Calibri" panose="020F0502020204030204" pitchFamily="34" charset="0"/>
                <a:sym typeface="Calibri"/>
              </a:rPr>
              <a:t>Opportiunities</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2DC5BDB6-D13E-2017-60C4-1F118DCDB80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A115D8FA-B9F0-3568-430C-73819E0FCF06}"/>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7688852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856B458-092B-F7A8-5610-F4E890162DE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2AD8DCCD-7782-07EA-6CE0-0F4CAD053593}"/>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5CB2B285-9301-ADC3-7079-696FE4CE8DC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5DC974F6-6821-3EC3-6ACA-AEC86C6ED355}"/>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285750" indent="-285750">
              <a:buFont typeface="Wingdings" pitchFamily="2" charset="2"/>
              <a:buChar char="Ø"/>
            </a:pPr>
            <a:r>
              <a:rPr lang="en-GB" sz="1600" dirty="0"/>
              <a:t>What other career paths can you identify? </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Are there any variants on the suggestions made that you feel resonate with you? </a:t>
            </a:r>
            <a:br>
              <a:rPr lang="en-GB" sz="1600" dirty="0"/>
            </a:br>
            <a:r>
              <a:rPr lang="en-GB" sz="1600" dirty="0"/>
              <a:t>Which ones?</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Think about your current skills – not just work- or education- related skills, and reflect on whether these could be used in new ways in the ecotourism sector</a:t>
            </a:r>
          </a:p>
          <a:p>
            <a:pPr marL="0" indent="0"/>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8635056E-28B4-50B9-FD8F-EE86E98AFCCD}"/>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677" name="Google Shape;677;p17">
            <a:extLst>
              <a:ext uri="{FF2B5EF4-FFF2-40B4-BE49-F238E27FC236}">
                <a16:creationId xmlns:a16="http://schemas.microsoft.com/office/drawing/2014/main" id="{7E624B34-A91C-8CA6-C33E-13CB2BE6665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073CC38E-1E7F-C2FA-5707-26DB60145322}"/>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BFF623C4-2308-3EE6-A3DE-548222DA1C1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72E1DD0-8ECE-C6A5-3D5B-F397F503522A}"/>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C070968A-C0C0-8CCE-5D9B-442B1F194618}"/>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2C6324C8-D8D6-21D1-897A-7998111C5D15}"/>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4113C1A2-0B35-B65E-3AC2-51DAE5072DE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35C997D-6065-40CC-0F1A-9AF0661F2A2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BE583FB7-104E-9FB3-3859-B14CA128050D}"/>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215BC19-C10D-0BE2-F892-65028E8A3642}"/>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EF58869D-D916-6A5D-B65E-F154355AE20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4B0E77B3-6BC5-8179-D946-BD38D786F38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FAEB3279-EE1A-EDF9-C8AC-181230E9A06C}"/>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832D6FA5-B28C-6A5B-11B8-01EB7DBB396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1C06995-845D-6DAF-340D-5DB24ABC3F5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1DD8DBA-99F0-66D5-282A-A71169AF2EC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57D3593C-0892-E5E1-66AF-111E94BE343D}"/>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1D4CD0F-369E-A511-0FD5-AE84704F1C6D}"/>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E.17</a:t>
            </a:r>
            <a:endParaRPr sz="3000" dirty="0">
              <a:solidFill>
                <a:srgbClr val="FF9934"/>
              </a:solidFill>
            </a:endParaRPr>
          </a:p>
        </p:txBody>
      </p:sp>
    </p:spTree>
    <p:extLst>
      <p:ext uri="{BB962C8B-B14F-4D97-AF65-F5344CB8AC3E}">
        <p14:creationId xmlns:p14="http://schemas.microsoft.com/office/powerpoint/2010/main" val="38758440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07E5745B-E9A3-A460-DA2C-3BF0CC20A159}"/>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34D0982-81E1-6F2F-4415-059EBA1DA830}"/>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690DDAC7-8BE5-C417-1062-80D188B370F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810D3CDA-3D31-6ACE-E405-2411A866F546}"/>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CBE2CC80-D317-E9FE-FCDA-C0CAC89D570D}"/>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752E5F60-C2AE-E726-5284-7243FE25AD1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C402706F-4ED0-AED5-FD0E-5F002275701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44</a:t>
            </a:fld>
            <a:endParaRPr dirty="0"/>
          </a:p>
        </p:txBody>
      </p:sp>
      <p:sp>
        <p:nvSpPr>
          <p:cNvPr id="532" name="Google Shape;532;p70">
            <a:extLst>
              <a:ext uri="{FF2B5EF4-FFF2-40B4-BE49-F238E27FC236}">
                <a16:creationId xmlns:a16="http://schemas.microsoft.com/office/drawing/2014/main" id="{6B079737-BAA8-853E-A468-B237A5A2133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27995C1-D352-4D2E-4127-1008F362CAB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A07612D9-FEB6-AE45-7FD0-A977941D3254}"/>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B0257628-E1F3-4EFE-A396-1518BA0BA4A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8C1543F9-0226-990B-C9C8-22C390FA1C87}"/>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B25AD218-57E3-485C-3EC7-102545D5F3A3}"/>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D640B66-8C30-0D1B-D5E9-15E740A12AB2}"/>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C63F33BC-A062-0D5C-B777-780FDEDB9102}"/>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2CC28293-DEC1-6726-D164-2F3C01054FA7}"/>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6BFB7FEC-64CD-5AEA-14C5-C41454AA414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4ACEE127-2C72-35C0-0B0F-CDCDA485DC7C}"/>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DF9EBDB-E455-099C-E112-0C5D5B72C6B9}"/>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C11BE34B-66E0-6A89-1348-AACED7C6C778}"/>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97E45676-9E61-1FC8-E1A6-F47D86278919}"/>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E2EB7280-9713-D4B7-72FE-86DA2AC9DB7F}"/>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58DB11EA-7F18-112F-464E-9D291DA9B383}"/>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33CB32AD-897E-B16D-A457-1F07D8EC74F3}"/>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80FCF544-784E-4DD9-7B51-AA477EB0F7D1}"/>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9AD0CD49-19A8-73C8-AC34-0B22133E428C}"/>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970D0E93-4120-FEE4-8302-8B061D9626BA}"/>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04F76737-C536-7AE5-4EF0-BC7279C6F63C}"/>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527FFA8A-A37B-6719-14DC-0CC3BC7AACAC}"/>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B0EAAC6E-C2FC-3791-E64E-487AFF160D18}"/>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DAB21014-94CB-E561-AB9A-061988BB55A7}"/>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52CA1775-DF4A-5C61-38C1-BA888A5F4FC1}"/>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271FFD80-B2BA-A60D-4A1C-302D9EF2879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5DB797AE-B619-3A05-3846-C778C4AD3253}"/>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41D2B5AB-A5BB-D5E2-BC86-DBE5DAEB36C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095B15F-DE15-8483-ED19-215805B99CBC}"/>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0894827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CA7641A6-B483-88B2-9B23-E21333D24D59}"/>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64D6BF2F-C335-DEE8-089C-1769DED43037}"/>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99896271-C78C-B7C7-118B-2A47D5E524FC}"/>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7" name="Google Shape;597;p72">
            <a:extLst>
              <a:ext uri="{FF2B5EF4-FFF2-40B4-BE49-F238E27FC236}">
                <a16:creationId xmlns:a16="http://schemas.microsoft.com/office/drawing/2014/main" id="{42CE770B-360D-8BE8-6256-0B80F407E337}"/>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sp>
        <p:nvSpPr>
          <p:cNvPr id="600" name="Google Shape;600;p72">
            <a:extLst>
              <a:ext uri="{FF2B5EF4-FFF2-40B4-BE49-F238E27FC236}">
                <a16:creationId xmlns:a16="http://schemas.microsoft.com/office/drawing/2014/main" id="{8DC8D561-D800-04D9-FD37-8C58802F48D3}"/>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45</a:t>
            </a:fld>
            <a:endParaRPr dirty="0"/>
          </a:p>
        </p:txBody>
      </p:sp>
      <p:sp>
        <p:nvSpPr>
          <p:cNvPr id="6" name="Google Shape;460;p68">
            <a:extLst>
              <a:ext uri="{FF2B5EF4-FFF2-40B4-BE49-F238E27FC236}">
                <a16:creationId xmlns:a16="http://schemas.microsoft.com/office/drawing/2014/main" id="{55629A6B-03BC-7CBC-B49D-2543507DF2B4}"/>
              </a:ext>
            </a:extLst>
          </p:cNvPr>
          <p:cNvSpPr txBox="1"/>
          <p:nvPr/>
        </p:nvSpPr>
        <p:spPr>
          <a:xfrm>
            <a:off x="2186237" y="1454224"/>
            <a:ext cx="6483202" cy="995108"/>
          </a:xfrm>
          <a:prstGeom prst="rect">
            <a:avLst/>
          </a:prstGeom>
          <a:noFill/>
          <a:ln>
            <a:noFill/>
          </a:ln>
        </p:spPr>
        <p:txBody>
          <a:bodyPr spcFirstLastPara="1" wrap="square" lIns="0" tIns="10124" rIns="0" bIns="0" anchor="t" anchorCtr="0">
            <a:spAutoFit/>
          </a:bodyPr>
          <a:lstStyle/>
          <a:p>
            <a:pPr marL="0" indent="0"/>
            <a:r>
              <a:rPr lang="en-GB" sz="1600" dirty="0">
                <a:solidFill>
                  <a:schemeClr val="tx2">
                    <a:lumMod val="50000"/>
                  </a:schemeClr>
                </a:solidFill>
                <a:latin typeface="Calibri" panose="020F0502020204030204" pitchFamily="34" charset="0"/>
                <a:cs typeface="Calibri" panose="020F0502020204030204" pitchFamily="34" charset="0"/>
              </a:rPr>
              <a:t>Drawing upon the examples on the previous slides, and your own experiences and ideas that you may have jotted down, in the next step you may reflect upon what career path resonates with you – and what you can do about those insights. </a:t>
            </a:r>
          </a:p>
        </p:txBody>
      </p:sp>
      <p:sp>
        <p:nvSpPr>
          <p:cNvPr id="7" name="Google Shape;594;p72">
            <a:extLst>
              <a:ext uri="{FF2B5EF4-FFF2-40B4-BE49-F238E27FC236}">
                <a16:creationId xmlns:a16="http://schemas.microsoft.com/office/drawing/2014/main" id="{36F7A636-5A25-9DDC-4B64-82E70DAAF054}"/>
              </a:ext>
            </a:extLst>
          </p:cNvPr>
          <p:cNvSpPr txBox="1">
            <a:spLocks/>
          </p:cNvSpPr>
          <p:nvPr/>
        </p:nvSpPr>
        <p:spPr>
          <a:xfrm>
            <a:off x="2167467" y="571203"/>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ECC4E"/>
                </a:solidFill>
              </a:rPr>
              <a:t>What</a:t>
            </a:r>
            <a:r>
              <a:rPr lang="sv-SE" dirty="0">
                <a:solidFill>
                  <a:srgbClr val="8ECC4E"/>
                </a:solidFill>
              </a:rPr>
              <a:t> </a:t>
            </a:r>
            <a:r>
              <a:rPr lang="sv-SE" dirty="0" err="1">
                <a:solidFill>
                  <a:srgbClr val="8ECC4E"/>
                </a:solidFill>
              </a:rPr>
              <a:t>Paths</a:t>
            </a:r>
            <a:r>
              <a:rPr lang="sv-SE" dirty="0">
                <a:solidFill>
                  <a:srgbClr val="8ECC4E"/>
                </a:solidFill>
              </a:rPr>
              <a:t> Resonate Most </a:t>
            </a:r>
            <a:r>
              <a:rPr lang="sv-SE" dirty="0" err="1">
                <a:solidFill>
                  <a:srgbClr val="8ECC4E"/>
                </a:solidFill>
              </a:rPr>
              <a:t>With</a:t>
            </a:r>
            <a:r>
              <a:rPr lang="sv-SE" dirty="0">
                <a:solidFill>
                  <a:srgbClr val="8ECC4E"/>
                </a:solidFill>
              </a:rPr>
              <a:t> </a:t>
            </a:r>
            <a:r>
              <a:rPr lang="sv-SE" dirty="0" err="1">
                <a:solidFill>
                  <a:srgbClr val="8ECC4E"/>
                </a:solidFill>
              </a:rPr>
              <a:t>You</a:t>
            </a:r>
            <a:r>
              <a:rPr lang="sv-SE" dirty="0">
                <a:solidFill>
                  <a:srgbClr val="8ECC4E"/>
                </a:solidFill>
              </a:rPr>
              <a:t>?</a:t>
            </a:r>
          </a:p>
        </p:txBody>
      </p:sp>
      <p:grpSp>
        <p:nvGrpSpPr>
          <p:cNvPr id="20" name="Google Shape;260;p62">
            <a:extLst>
              <a:ext uri="{FF2B5EF4-FFF2-40B4-BE49-F238E27FC236}">
                <a16:creationId xmlns:a16="http://schemas.microsoft.com/office/drawing/2014/main" id="{5BA8602D-319D-B76E-EC7D-A519EBB1E9C0}"/>
              </a:ext>
            </a:extLst>
          </p:cNvPr>
          <p:cNvGrpSpPr/>
          <p:nvPr/>
        </p:nvGrpSpPr>
        <p:grpSpPr>
          <a:xfrm>
            <a:off x="263465" y="909804"/>
            <a:ext cx="1065986" cy="1120200"/>
            <a:chOff x="14597956" y="5536700"/>
            <a:chExt cx="1074543" cy="1196714"/>
          </a:xfrm>
        </p:grpSpPr>
        <p:grpSp>
          <p:nvGrpSpPr>
            <p:cNvPr id="21" name="Google Shape;261;p62">
              <a:extLst>
                <a:ext uri="{FF2B5EF4-FFF2-40B4-BE49-F238E27FC236}">
                  <a16:creationId xmlns:a16="http://schemas.microsoft.com/office/drawing/2014/main" id="{B9AAF110-DC8B-AAE3-30B2-8FCB10C20B88}"/>
                </a:ext>
              </a:extLst>
            </p:cNvPr>
            <p:cNvGrpSpPr/>
            <p:nvPr/>
          </p:nvGrpSpPr>
          <p:grpSpPr>
            <a:xfrm>
              <a:off x="14937980" y="5958682"/>
              <a:ext cx="402748" cy="402201"/>
              <a:chOff x="14937980" y="5958682"/>
              <a:chExt cx="402748" cy="402201"/>
            </a:xfrm>
          </p:grpSpPr>
          <p:sp>
            <p:nvSpPr>
              <p:cNvPr id="45" name="Google Shape;262;p62">
                <a:extLst>
                  <a:ext uri="{FF2B5EF4-FFF2-40B4-BE49-F238E27FC236}">
                    <a16:creationId xmlns:a16="http://schemas.microsoft.com/office/drawing/2014/main" id="{F90D3DA4-FA59-8C5A-1AEE-C968C95E98D4}"/>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6" name="Google Shape;263;p62">
                <a:extLst>
                  <a:ext uri="{FF2B5EF4-FFF2-40B4-BE49-F238E27FC236}">
                    <a16:creationId xmlns:a16="http://schemas.microsoft.com/office/drawing/2014/main" id="{667BEF5F-BA87-B98B-AA0F-1039AF570047}"/>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264;p62">
                <a:extLst>
                  <a:ext uri="{FF2B5EF4-FFF2-40B4-BE49-F238E27FC236}">
                    <a16:creationId xmlns:a16="http://schemas.microsoft.com/office/drawing/2014/main" id="{72D8290B-FD7E-0DA1-8A97-436AFACA9D90}"/>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265;p62">
                <a:extLst>
                  <a:ext uri="{FF2B5EF4-FFF2-40B4-BE49-F238E27FC236}">
                    <a16:creationId xmlns:a16="http://schemas.microsoft.com/office/drawing/2014/main" id="{8E35E40E-9403-41B8-9A93-43AF8717D282}"/>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9" name="Google Shape;266;p62">
                <a:extLst>
                  <a:ext uri="{FF2B5EF4-FFF2-40B4-BE49-F238E27FC236}">
                    <a16:creationId xmlns:a16="http://schemas.microsoft.com/office/drawing/2014/main" id="{505E4325-2735-8413-1285-E22EB3177A0E}"/>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0" name="Google Shape;267;p62">
                <a:extLst>
                  <a:ext uri="{FF2B5EF4-FFF2-40B4-BE49-F238E27FC236}">
                    <a16:creationId xmlns:a16="http://schemas.microsoft.com/office/drawing/2014/main" id="{63EA3933-D277-7833-253A-8C71E04162F7}"/>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2" name="Google Shape;268;p62">
              <a:extLst>
                <a:ext uri="{FF2B5EF4-FFF2-40B4-BE49-F238E27FC236}">
                  <a16:creationId xmlns:a16="http://schemas.microsoft.com/office/drawing/2014/main" id="{A3995E93-B964-73D5-A818-3CAD65629D39}"/>
                </a:ext>
              </a:extLst>
            </p:cNvPr>
            <p:cNvGrpSpPr/>
            <p:nvPr/>
          </p:nvGrpSpPr>
          <p:grpSpPr>
            <a:xfrm>
              <a:off x="15031979" y="5536700"/>
              <a:ext cx="217988" cy="375827"/>
              <a:chOff x="15031979" y="5536700"/>
              <a:chExt cx="217988" cy="375827"/>
            </a:xfrm>
          </p:grpSpPr>
          <p:grpSp>
            <p:nvGrpSpPr>
              <p:cNvPr id="36" name="Google Shape;269;p62">
                <a:extLst>
                  <a:ext uri="{FF2B5EF4-FFF2-40B4-BE49-F238E27FC236}">
                    <a16:creationId xmlns:a16="http://schemas.microsoft.com/office/drawing/2014/main" id="{910B0599-92F3-6098-F905-A5B152743241}"/>
                  </a:ext>
                </a:extLst>
              </p:cNvPr>
              <p:cNvGrpSpPr/>
              <p:nvPr/>
            </p:nvGrpSpPr>
            <p:grpSpPr>
              <a:xfrm>
                <a:off x="15031979" y="5536700"/>
                <a:ext cx="217988" cy="375827"/>
                <a:chOff x="15031979" y="5536700"/>
                <a:chExt cx="217988" cy="375827"/>
              </a:xfrm>
            </p:grpSpPr>
            <p:sp>
              <p:nvSpPr>
                <p:cNvPr id="43" name="Google Shape;270;p62">
                  <a:extLst>
                    <a:ext uri="{FF2B5EF4-FFF2-40B4-BE49-F238E27FC236}">
                      <a16:creationId xmlns:a16="http://schemas.microsoft.com/office/drawing/2014/main" id="{ADE6D744-079E-3723-EE6E-DA86BD3FA964}"/>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4" name="Google Shape;271;p62">
                  <a:extLst>
                    <a:ext uri="{FF2B5EF4-FFF2-40B4-BE49-F238E27FC236}">
                      <a16:creationId xmlns:a16="http://schemas.microsoft.com/office/drawing/2014/main" id="{39ECF565-BA41-095C-8EF4-896EAE27BD2F}"/>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7" name="Google Shape;272;p62">
                <a:extLst>
                  <a:ext uri="{FF2B5EF4-FFF2-40B4-BE49-F238E27FC236}">
                    <a16:creationId xmlns:a16="http://schemas.microsoft.com/office/drawing/2014/main" id="{7CAD25A8-3300-FA34-D10B-847DDE424A06}"/>
                  </a:ext>
                </a:extLst>
              </p:cNvPr>
              <p:cNvGrpSpPr/>
              <p:nvPr/>
            </p:nvGrpSpPr>
            <p:grpSpPr>
              <a:xfrm>
                <a:off x="15065077" y="5648789"/>
                <a:ext cx="150204" cy="47802"/>
                <a:chOff x="15065077" y="5648789"/>
                <a:chExt cx="150204" cy="47802"/>
              </a:xfrm>
            </p:grpSpPr>
            <p:sp>
              <p:nvSpPr>
                <p:cNvPr id="41" name="Google Shape;273;p62">
                  <a:extLst>
                    <a:ext uri="{FF2B5EF4-FFF2-40B4-BE49-F238E27FC236}">
                      <a16:creationId xmlns:a16="http://schemas.microsoft.com/office/drawing/2014/main" id="{85D87D80-F52D-061C-8A36-15184B805FB6}"/>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2" name="Google Shape;274;p62">
                  <a:extLst>
                    <a:ext uri="{FF2B5EF4-FFF2-40B4-BE49-F238E27FC236}">
                      <a16:creationId xmlns:a16="http://schemas.microsoft.com/office/drawing/2014/main" id="{9EE66DCF-F7B2-DD2B-B6A9-43CFBDDB1522}"/>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8" name="Google Shape;275;p62">
                <a:extLst>
                  <a:ext uri="{FF2B5EF4-FFF2-40B4-BE49-F238E27FC236}">
                    <a16:creationId xmlns:a16="http://schemas.microsoft.com/office/drawing/2014/main" id="{2BC4DC12-482C-0A98-777E-52A1BD236A82}"/>
                  </a:ext>
                </a:extLst>
              </p:cNvPr>
              <p:cNvGrpSpPr/>
              <p:nvPr/>
            </p:nvGrpSpPr>
            <p:grpSpPr>
              <a:xfrm>
                <a:off x="15033715" y="5731207"/>
                <a:ext cx="212928" cy="69231"/>
                <a:chOff x="15033715" y="5731207"/>
                <a:chExt cx="212928" cy="69231"/>
              </a:xfrm>
            </p:grpSpPr>
            <p:sp>
              <p:nvSpPr>
                <p:cNvPr id="39" name="Google Shape;276;p62">
                  <a:extLst>
                    <a:ext uri="{FF2B5EF4-FFF2-40B4-BE49-F238E27FC236}">
                      <a16:creationId xmlns:a16="http://schemas.microsoft.com/office/drawing/2014/main" id="{73BD581A-7057-FA6A-33EE-FC1B1E8EA70D}"/>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0" name="Google Shape;277;p62">
                  <a:extLst>
                    <a:ext uri="{FF2B5EF4-FFF2-40B4-BE49-F238E27FC236}">
                      <a16:creationId xmlns:a16="http://schemas.microsoft.com/office/drawing/2014/main" id="{7B636AAB-E5D8-A4C2-3427-6BE777B7FD3F}"/>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3" name="Google Shape;278;p62">
              <a:extLst>
                <a:ext uri="{FF2B5EF4-FFF2-40B4-BE49-F238E27FC236}">
                  <a16:creationId xmlns:a16="http://schemas.microsoft.com/office/drawing/2014/main" id="{B49EE5B5-05D9-A057-A504-F7E22824D3B4}"/>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 name="Google Shape;279;p62">
              <a:extLst>
                <a:ext uri="{FF2B5EF4-FFF2-40B4-BE49-F238E27FC236}">
                  <a16:creationId xmlns:a16="http://schemas.microsoft.com/office/drawing/2014/main" id="{5A318C29-D340-083F-DD06-DBA5050CC48B}"/>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 name="Google Shape;280;p62">
              <a:extLst>
                <a:ext uri="{FF2B5EF4-FFF2-40B4-BE49-F238E27FC236}">
                  <a16:creationId xmlns:a16="http://schemas.microsoft.com/office/drawing/2014/main" id="{19D6270B-470F-E098-5AF2-56B088C6CA14}"/>
                </a:ext>
              </a:extLst>
            </p:cNvPr>
            <p:cNvGrpSpPr/>
            <p:nvPr/>
          </p:nvGrpSpPr>
          <p:grpSpPr>
            <a:xfrm>
              <a:off x="14597956" y="5994946"/>
              <a:ext cx="226132" cy="329673"/>
              <a:chOff x="14597956" y="5994946"/>
              <a:chExt cx="226132" cy="329673"/>
            </a:xfrm>
          </p:grpSpPr>
          <p:sp>
            <p:nvSpPr>
              <p:cNvPr id="34" name="Google Shape;281;p62">
                <a:extLst>
                  <a:ext uri="{FF2B5EF4-FFF2-40B4-BE49-F238E27FC236}">
                    <a16:creationId xmlns:a16="http://schemas.microsoft.com/office/drawing/2014/main" id="{53D3833C-0E20-B1BF-67C5-4FEC9D5DFB79}"/>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35" name="Google Shape;282;p62">
                <a:extLst>
                  <a:ext uri="{FF2B5EF4-FFF2-40B4-BE49-F238E27FC236}">
                    <a16:creationId xmlns:a16="http://schemas.microsoft.com/office/drawing/2014/main" id="{9E67BC8B-97AC-85F2-D8EB-541D802F541A}"/>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6" name="Google Shape;283;p62">
              <a:extLst>
                <a:ext uri="{FF2B5EF4-FFF2-40B4-BE49-F238E27FC236}">
                  <a16:creationId xmlns:a16="http://schemas.microsoft.com/office/drawing/2014/main" id="{2C31A66F-4CC1-ED75-B09C-CB34B33A29CB}"/>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 name="Google Shape;284;p62">
              <a:extLst>
                <a:ext uri="{FF2B5EF4-FFF2-40B4-BE49-F238E27FC236}">
                  <a16:creationId xmlns:a16="http://schemas.microsoft.com/office/drawing/2014/main" id="{7F14058D-1278-5D1F-DE5A-CBD4E4E7D34A}"/>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 name="Google Shape;285;p62">
              <a:extLst>
                <a:ext uri="{FF2B5EF4-FFF2-40B4-BE49-F238E27FC236}">
                  <a16:creationId xmlns:a16="http://schemas.microsoft.com/office/drawing/2014/main" id="{C305F468-2BBE-55BF-DC5E-75806FCD85B9}"/>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 name="Google Shape;286;p62">
              <a:extLst>
                <a:ext uri="{FF2B5EF4-FFF2-40B4-BE49-F238E27FC236}">
                  <a16:creationId xmlns:a16="http://schemas.microsoft.com/office/drawing/2014/main" id="{04155B14-4224-E7A5-A58D-6D5937A9E30E}"/>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0" name="Google Shape;287;p62">
              <a:extLst>
                <a:ext uri="{FF2B5EF4-FFF2-40B4-BE49-F238E27FC236}">
                  <a16:creationId xmlns:a16="http://schemas.microsoft.com/office/drawing/2014/main" id="{9E3FC22A-725B-6D6A-6DF5-12FCE2360798}"/>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1" name="Google Shape;288;p62">
              <a:extLst>
                <a:ext uri="{FF2B5EF4-FFF2-40B4-BE49-F238E27FC236}">
                  <a16:creationId xmlns:a16="http://schemas.microsoft.com/office/drawing/2014/main" id="{474ACAA4-D797-1967-D176-D98A38A02F2A}"/>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2" name="Google Shape;289;p62">
              <a:extLst>
                <a:ext uri="{FF2B5EF4-FFF2-40B4-BE49-F238E27FC236}">
                  <a16:creationId xmlns:a16="http://schemas.microsoft.com/office/drawing/2014/main" id="{BAA9E75E-8DED-B25E-DC5F-5CEF05CE2133}"/>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3" name="Google Shape;290;p62">
              <a:extLst>
                <a:ext uri="{FF2B5EF4-FFF2-40B4-BE49-F238E27FC236}">
                  <a16:creationId xmlns:a16="http://schemas.microsoft.com/office/drawing/2014/main" id="{1DC5ACAA-9238-9ACD-2A56-A4A8247BA556}"/>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Tree>
    <p:extLst>
      <p:ext uri="{BB962C8B-B14F-4D97-AF65-F5344CB8AC3E}">
        <p14:creationId xmlns:p14="http://schemas.microsoft.com/office/powerpoint/2010/main" val="5073422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0F37D6BA-13F2-25B7-2927-573118466642}"/>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0A95CC38-D16E-0447-C68A-D91DE11928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51A9F60C-F7A6-E3CF-E1EE-A5EC3E5FF97B}"/>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31D04377-2A32-7C56-489F-09E9C9D26190}"/>
              </a:ext>
            </a:extLst>
          </p:cNvPr>
          <p:cNvSpPr txBox="1">
            <a:spLocks noGrp="1"/>
          </p:cNvSpPr>
          <p:nvPr>
            <p:ph type="body" idx="1"/>
          </p:nvPr>
        </p:nvSpPr>
        <p:spPr>
          <a:xfrm>
            <a:off x="489067" y="1353499"/>
            <a:ext cx="7897849" cy="3050636"/>
          </a:xfrm>
          <a:prstGeom prst="rect">
            <a:avLst/>
          </a:prstGeom>
          <a:noFill/>
          <a:ln>
            <a:noFill/>
          </a:ln>
        </p:spPr>
        <p:txBody>
          <a:bodyPr spcFirstLastPara="1" wrap="square" lIns="91426" tIns="91426" rIns="91426" bIns="91426" anchor="t" anchorCtr="0">
            <a:normAutofit fontScale="92500"/>
          </a:bodyPr>
          <a:lstStyle/>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Reflect</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on </a:t>
            </a: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Interests: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Take</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time</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consider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what</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aspects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ecotourism</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interest</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most</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Research </a:t>
            </a: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Path</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Explore</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different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roles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within</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ecotourism</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their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requirements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Evaluate</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Alignment</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Assess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each</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path</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aligns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interests and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skills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Seek</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Guidance</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Talk to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mentors or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professionals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in the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field</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for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advice</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Consider</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Long-Term </a:t>
            </a: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Think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about</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where</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see</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yourself</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in the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future</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each</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path</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fits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into</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that</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vision.</a:t>
            </a:r>
          </a:p>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Stay</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Open-Minded</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Be flexible and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open</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to new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opportunities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that</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may</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arise</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Take</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Action:</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Start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taking</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steps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towards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chosen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path</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whether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it's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gaining</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relevant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experience</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or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pursuing</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further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education</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0" indent="0"/>
            <a:endParaRPr lang="en-GB" sz="1600" dirty="0"/>
          </a:p>
          <a:p>
            <a:pPr marL="0" indent="0"/>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51107BEE-29D8-5848-917D-7F6CC7B3878B}"/>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677" name="Google Shape;677;p17">
            <a:extLst>
              <a:ext uri="{FF2B5EF4-FFF2-40B4-BE49-F238E27FC236}">
                <a16:creationId xmlns:a16="http://schemas.microsoft.com/office/drawing/2014/main" id="{9125E536-579E-9D81-8EE5-AD90D0D92AE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8C315225-7C08-FE2F-AC43-3AE1F6AF9537}"/>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68F32FB5-3E10-6967-1126-8C4791BC8BE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877D034-66A3-3328-CE09-8582B546ACB9}"/>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D73A445D-FF0D-743C-10E4-A88A65AB6881}"/>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A9098F4B-7143-0E22-B952-44596582BE6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E982A9F7-9776-7C6D-9F62-8F43CAA76A9D}"/>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4A7300E4-6561-3F43-76AD-B93F99A45FA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23005455-0FF0-38C5-7B44-00387A21AF1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06FED05-614B-5327-9744-E9582BAEBC1D}"/>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F80A6E00-42B8-26BE-BEF6-497010BA5FD9}"/>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CBB1BB4-799E-9675-67F6-DAF359C79437}"/>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16D6F1A-AC1B-5048-CFD8-3E308F8DCAC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0E7AA0F-5319-BF66-381D-DF570C0F2B8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4B51A0E4-2DC7-70CD-4A9F-BF6050F0F2D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4A6C64EB-78A8-AEAD-6E5D-320134CBB1FD}"/>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703639D-C7F6-1F88-CDD9-409D5F75FE1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368473E-D9C6-0EC6-7932-591AB3C0E584}"/>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E.18</a:t>
            </a:r>
            <a:endParaRPr sz="3000" dirty="0">
              <a:solidFill>
                <a:srgbClr val="FF9934"/>
              </a:solidFill>
            </a:endParaRPr>
          </a:p>
        </p:txBody>
      </p:sp>
    </p:spTree>
    <p:extLst>
      <p:ext uri="{BB962C8B-B14F-4D97-AF65-F5344CB8AC3E}">
        <p14:creationId xmlns:p14="http://schemas.microsoft.com/office/powerpoint/2010/main" val="12333684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757AB018-DBB7-32DE-EF6F-7B994283A81D}"/>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870C8066-92E8-2AE4-EDB3-2CEE19563DDC}"/>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E6B57EAB-0457-71CE-D20D-C05E6B9639E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8BD8BB41-473C-EF31-6CBC-032B0E5AD256}"/>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Click here to type</a:t>
            </a:r>
            <a:endParaRPr dirty="0"/>
          </a:p>
        </p:txBody>
      </p:sp>
      <p:sp>
        <p:nvSpPr>
          <p:cNvPr id="529" name="Google Shape;529;p70">
            <a:extLst>
              <a:ext uri="{FF2B5EF4-FFF2-40B4-BE49-F238E27FC236}">
                <a16:creationId xmlns:a16="http://schemas.microsoft.com/office/drawing/2014/main" id="{6D1647CE-8614-7489-13B5-4D3EC156C8B4}"/>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4F326C3D-06D9-E66C-1921-E79A5C2014D9}"/>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116AA952-14F5-D81A-C9E2-24417B27E0F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47</a:t>
            </a:fld>
            <a:endParaRPr dirty="0"/>
          </a:p>
        </p:txBody>
      </p:sp>
      <p:sp>
        <p:nvSpPr>
          <p:cNvPr id="532" name="Google Shape;532;p70">
            <a:extLst>
              <a:ext uri="{FF2B5EF4-FFF2-40B4-BE49-F238E27FC236}">
                <a16:creationId xmlns:a16="http://schemas.microsoft.com/office/drawing/2014/main" id="{7F8EF471-73B6-3EAA-ABE5-1ABD159E4203}"/>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7378E10C-7370-6EF0-4C13-9A7F2D99AA39}"/>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6E5BC46A-439F-ABA8-921A-FDEBFC96572D}"/>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85B6485F-AA82-7F7E-3E72-32156E9C64D3}"/>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1B5D53CC-595C-F7BC-D71C-DBFB034E75CE}"/>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8D0ACAF5-1B29-91B1-91DB-B46763A2C6BD}"/>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21C69E24-1266-AD09-C6C8-540A986005B3}"/>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1E36A9B6-A8F1-8FA4-2653-6B7750633790}"/>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C5082DF8-9BB3-EC9B-A952-EC3E82B52829}"/>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85EF9BC7-281B-1BAE-3550-66B3EA531A7A}"/>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86E809EC-BE86-8302-31CF-4CD01DD1CD11}"/>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835CE92E-BE78-8DCB-B617-CF4B94E01BC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41140601-D2BB-1D6E-76CD-07E4E86619BC}"/>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4171846F-BF5E-9C08-C6E6-3C884E32AD9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9DFE75F8-C5E9-6F68-FB62-9DADBF9967AB}"/>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B272D1CB-0690-E753-16FB-D28B40EA37F0}"/>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9870366-D02B-1C8C-5F6B-B187B99E1DD5}"/>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6146E7B9-D078-4742-9054-1A22E49D6970}"/>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9BFD24CE-07A3-97B9-8FEC-7A907EC10704}"/>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182E236B-7CD2-0A06-7909-8EA9D8EEBC7C}"/>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5EAC0422-34DA-8D2F-8F1F-B8F20AF7B09A}"/>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1B34FB0-D0EF-05E0-7947-7EADEAE574DB}"/>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F2309864-EC14-00D5-B167-57100777013D}"/>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EBC5708-D123-E66F-C53C-C656639289FD}"/>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8C5B845C-B16B-3EFF-E862-913088A4EAFA}"/>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26DF33E0-74D1-CB59-4F24-E35C8A99EB8F}"/>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4DC79F02-FA46-3A10-3687-D015E60B0A44}"/>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6B61C874-8E4D-6C42-826C-3D68634083E9}"/>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3FFDFBB-4CAE-17ED-4F1D-9807FA675282}"/>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1571017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08ED166F-7482-D8DC-2ACB-146FAD025B2E}"/>
            </a:ext>
          </a:extLst>
        </p:cNvPr>
        <p:cNvGrpSpPr/>
        <p:nvPr/>
      </p:nvGrpSpPr>
      <p:grpSpPr>
        <a:xfrm>
          <a:off x="0" y="0"/>
          <a:ext cx="0" cy="0"/>
          <a:chOff x="0" y="0"/>
          <a:chExt cx="0" cy="0"/>
        </a:xfrm>
      </p:grpSpPr>
      <p:pic>
        <p:nvPicPr>
          <p:cNvPr id="3" name="Bildobjekt 2" descr="En bild som visar person, klädsel, träd, bärbar dator&#10;&#10;AI-genererat innehåll kan vara felaktigt.">
            <a:extLst>
              <a:ext uri="{FF2B5EF4-FFF2-40B4-BE49-F238E27FC236}">
                <a16:creationId xmlns:a16="http://schemas.microsoft.com/office/drawing/2014/main" id="{08536449-6EE7-E853-93D3-8142637C86B6}"/>
              </a:ext>
            </a:extLst>
          </p:cNvPr>
          <p:cNvPicPr>
            <a:picLocks noChangeAspect="1"/>
          </p:cNvPicPr>
          <p:nvPr/>
        </p:nvPicPr>
        <p:blipFill>
          <a:blip r:embed="rId3"/>
          <a:stretch>
            <a:fillRect/>
          </a:stretch>
        </p:blipFill>
        <p:spPr>
          <a:xfrm>
            <a:off x="-190500" y="-9407"/>
            <a:ext cx="3542565" cy="3959107"/>
          </a:xfrm>
          <a:prstGeom prst="rect">
            <a:avLst/>
          </a:prstGeom>
        </p:spPr>
      </p:pic>
      <p:pic>
        <p:nvPicPr>
          <p:cNvPr id="1374" name="Google Shape;1374;p95">
            <a:extLst>
              <a:ext uri="{FF2B5EF4-FFF2-40B4-BE49-F238E27FC236}">
                <a16:creationId xmlns:a16="http://schemas.microsoft.com/office/drawing/2014/main" id="{814812C0-5570-250B-042B-D0A2AFD09AF8}"/>
              </a:ext>
            </a:extLst>
          </p:cNvPr>
          <p:cNvPicPr preferRelativeResize="0"/>
          <p:nvPr/>
        </p:nvPicPr>
        <p:blipFill rotWithShape="1">
          <a:blip r:embed="rId4">
            <a:alphaModFix amt="70000"/>
          </a:blip>
          <a:srcRect/>
          <a:stretch/>
        </p:blipFill>
        <p:spPr>
          <a:xfrm rot="-3551750">
            <a:off x="-283602" y="1000911"/>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375" name="Google Shape;1375;p95">
            <a:extLst>
              <a:ext uri="{FF2B5EF4-FFF2-40B4-BE49-F238E27FC236}">
                <a16:creationId xmlns:a16="http://schemas.microsoft.com/office/drawing/2014/main" id="{78A30DFE-D2AB-6E00-B9FE-64805C9413D4}"/>
              </a:ext>
            </a:extLst>
          </p:cNvPr>
          <p:cNvSpPr txBox="1"/>
          <p:nvPr/>
        </p:nvSpPr>
        <p:spPr>
          <a:xfrm>
            <a:off x="3598431" y="486137"/>
            <a:ext cx="4621009"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a:solidFill>
                  <a:srgbClr val="8ABF3B"/>
                </a:solidFill>
                <a:latin typeface="Calibri"/>
                <a:cs typeface="Calibri"/>
                <a:sym typeface="Calibri"/>
              </a:rPr>
              <a:t>Developing A Personal </a:t>
            </a:r>
            <a:r>
              <a:rPr lang="sv-SE" sz="3500" b="1" dirty="0" err="1">
                <a:solidFill>
                  <a:srgbClr val="8ABF3B"/>
                </a:solidFill>
                <a:latin typeface="Calibri"/>
                <a:cs typeface="Calibri"/>
                <a:sym typeface="Calibri"/>
              </a:rPr>
              <a:t>Development</a:t>
            </a:r>
            <a:r>
              <a:rPr lang="sv-SE" sz="3500" b="1" dirty="0">
                <a:solidFill>
                  <a:srgbClr val="8ABF3B"/>
                </a:solidFill>
                <a:latin typeface="Calibri"/>
                <a:cs typeface="Calibri"/>
                <a:sym typeface="Calibri"/>
              </a:rPr>
              <a:t> </a:t>
            </a:r>
            <a:r>
              <a:rPr lang="sv-SE" sz="3500" b="1" dirty="0" err="1">
                <a:solidFill>
                  <a:srgbClr val="8ABF3B"/>
                </a:solidFill>
                <a:latin typeface="Calibri"/>
                <a:cs typeface="Calibri"/>
                <a:sym typeface="Calibri"/>
              </a:rPr>
              <a:t>Cycle</a:t>
            </a:r>
            <a:endParaRPr lang="sv-SE" sz="1401" dirty="0"/>
          </a:p>
        </p:txBody>
      </p:sp>
      <p:sp>
        <p:nvSpPr>
          <p:cNvPr id="1376" name="Google Shape;1376;p95">
            <a:extLst>
              <a:ext uri="{FF2B5EF4-FFF2-40B4-BE49-F238E27FC236}">
                <a16:creationId xmlns:a16="http://schemas.microsoft.com/office/drawing/2014/main" id="{86D91CE8-7047-A365-A0F3-8707DD237E61}"/>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48</a:t>
            </a:fld>
            <a:endParaRPr sz="1600" dirty="0">
              <a:solidFill>
                <a:srgbClr val="8AC03B"/>
              </a:solidFill>
              <a:latin typeface="Calibri"/>
              <a:ea typeface="Calibri"/>
              <a:cs typeface="Calibri"/>
              <a:sym typeface="Calibri"/>
            </a:endParaRPr>
          </a:p>
        </p:txBody>
      </p:sp>
      <p:grpSp>
        <p:nvGrpSpPr>
          <p:cNvPr id="1378" name="Google Shape;1378;p95">
            <a:extLst>
              <a:ext uri="{FF2B5EF4-FFF2-40B4-BE49-F238E27FC236}">
                <a16:creationId xmlns:a16="http://schemas.microsoft.com/office/drawing/2014/main" id="{16211E14-1C02-1BE1-972A-6F828283315C}"/>
              </a:ext>
            </a:extLst>
          </p:cNvPr>
          <p:cNvGrpSpPr/>
          <p:nvPr/>
        </p:nvGrpSpPr>
        <p:grpSpPr>
          <a:xfrm>
            <a:off x="3630010" y="3177089"/>
            <a:ext cx="1883980" cy="1360393"/>
            <a:chOff x="12744325" y="814046"/>
            <a:chExt cx="1299026" cy="938006"/>
          </a:xfrm>
        </p:grpSpPr>
        <p:grpSp>
          <p:nvGrpSpPr>
            <p:cNvPr id="1379" name="Google Shape;1379;p95">
              <a:extLst>
                <a:ext uri="{FF2B5EF4-FFF2-40B4-BE49-F238E27FC236}">
                  <a16:creationId xmlns:a16="http://schemas.microsoft.com/office/drawing/2014/main" id="{3C51493C-A7E7-4324-7177-4CB215629A46}"/>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1C237AEA-B2DD-B242-23A7-94705320F7C4}"/>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E9779626-26D3-11A8-C1F7-CD6372C22C71}"/>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B68DED01-7F34-65AE-A62C-019BCB239FD7}"/>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E3E93DC7-D28B-4C73-22EC-6B0DD963FC06}"/>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6253A920-9320-47F3-9888-542354BDA01D}"/>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877352DC-28C9-7FE1-C3A9-9E295B349C93}"/>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EE94DF40-BB5F-6B7F-9406-255C03910ADB}"/>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sp>
        <p:nvSpPr>
          <p:cNvPr id="1387" name="Google Shape;1387;p95">
            <a:extLst>
              <a:ext uri="{FF2B5EF4-FFF2-40B4-BE49-F238E27FC236}">
                <a16:creationId xmlns:a16="http://schemas.microsoft.com/office/drawing/2014/main" id="{E0BAE4E6-F9A5-0FC2-6018-81A872D6C832}"/>
              </a:ext>
            </a:extLst>
          </p:cNvPr>
          <p:cNvSpPr/>
          <p:nvPr/>
        </p:nvSpPr>
        <p:spPr>
          <a:xfrm>
            <a:off x="-1841499" y="-954240"/>
            <a:ext cx="5311722" cy="5087329"/>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Tree>
    <p:extLst>
      <p:ext uri="{BB962C8B-B14F-4D97-AF65-F5344CB8AC3E}">
        <p14:creationId xmlns:p14="http://schemas.microsoft.com/office/powerpoint/2010/main" val="5042558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95592A8C-4516-F923-9944-57D7D2C31E64}"/>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D865A0A1-C55C-3151-16D5-0779FCE001F0}"/>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ACFBE7D7-BEB3-9D2F-4A15-928E24E2A4EA}"/>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7" name="Google Shape;597;p72">
            <a:extLst>
              <a:ext uri="{FF2B5EF4-FFF2-40B4-BE49-F238E27FC236}">
                <a16:creationId xmlns:a16="http://schemas.microsoft.com/office/drawing/2014/main" id="{DAB10E80-AF44-F3B1-D10A-1C525A30561E}"/>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sp>
        <p:nvSpPr>
          <p:cNvPr id="600" name="Google Shape;600;p72">
            <a:extLst>
              <a:ext uri="{FF2B5EF4-FFF2-40B4-BE49-F238E27FC236}">
                <a16:creationId xmlns:a16="http://schemas.microsoft.com/office/drawing/2014/main" id="{E192CE80-B071-C55C-A4C0-89DCC4E58A09}"/>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49</a:t>
            </a:fld>
            <a:endParaRPr dirty="0"/>
          </a:p>
        </p:txBody>
      </p:sp>
      <p:sp>
        <p:nvSpPr>
          <p:cNvPr id="6" name="Google Shape;460;p68">
            <a:extLst>
              <a:ext uri="{FF2B5EF4-FFF2-40B4-BE49-F238E27FC236}">
                <a16:creationId xmlns:a16="http://schemas.microsoft.com/office/drawing/2014/main" id="{59EA4529-85D0-91FC-BB82-9012500A30AD}"/>
              </a:ext>
            </a:extLst>
          </p:cNvPr>
          <p:cNvSpPr txBox="1"/>
          <p:nvPr/>
        </p:nvSpPr>
        <p:spPr>
          <a:xfrm>
            <a:off x="2186237" y="1454224"/>
            <a:ext cx="5755628" cy="1979993"/>
          </a:xfrm>
          <a:prstGeom prst="rect">
            <a:avLst/>
          </a:prstGeom>
          <a:noFill/>
          <a:ln>
            <a:noFill/>
          </a:ln>
        </p:spPr>
        <p:txBody>
          <a:bodyPr spcFirstLastPara="1" wrap="square" lIns="0" tIns="10124" rIns="0" bIns="0" anchor="t" anchorCtr="0">
            <a:spAutoFit/>
          </a:bodyPr>
          <a:lstStyle/>
          <a:p>
            <a:pPr algn="l"/>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The Personal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Cycle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is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tool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plan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take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own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first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 </a:t>
            </a:r>
            <a:r>
              <a:rPr lang="sv-SE" sz="1600" dirty="0">
                <a:solidFill>
                  <a:schemeClr val="tx2">
                    <a:lumMod val="50000"/>
                  </a:schemeClr>
                </a:solidFill>
                <a:latin typeface="Calibri" panose="020F0502020204030204" pitchFamily="34" charset="0"/>
                <a:cs typeface="Calibri" panose="020F0502020204030204" pitchFamily="34" charset="0"/>
              </a:rPr>
              <a:t>and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intentional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steps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enhance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various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aspects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life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whether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professional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personal, or emotional.</a:t>
            </a:r>
          </a:p>
          <a:p>
            <a:pPr algn="l"/>
            <a:endParaRPr lang="sv-SE" sz="1600" dirty="0">
              <a:solidFill>
                <a:schemeClr val="tx2">
                  <a:lumMod val="50000"/>
                </a:schemeClr>
              </a:solidFill>
              <a:latin typeface="Calibri" panose="020F0502020204030204" pitchFamily="34" charset="0"/>
              <a:cs typeface="Calibri" panose="020F0502020204030204" pitchFamily="34" charset="0"/>
            </a:endParaRPr>
          </a:p>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So,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ready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embark</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on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this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empowering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journey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self-discovery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growth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p>
        </p:txBody>
      </p:sp>
      <p:sp>
        <p:nvSpPr>
          <p:cNvPr id="7" name="Google Shape;594;p72">
            <a:extLst>
              <a:ext uri="{FF2B5EF4-FFF2-40B4-BE49-F238E27FC236}">
                <a16:creationId xmlns:a16="http://schemas.microsoft.com/office/drawing/2014/main" id="{E8281DEC-F410-AC42-0824-B58B89E5D5F4}"/>
              </a:ext>
            </a:extLst>
          </p:cNvPr>
          <p:cNvSpPr txBox="1">
            <a:spLocks/>
          </p:cNvSpPr>
          <p:nvPr/>
        </p:nvSpPr>
        <p:spPr>
          <a:xfrm>
            <a:off x="2167467" y="571203"/>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ECC4E"/>
                </a:solidFill>
              </a:rPr>
              <a:t>Now</a:t>
            </a:r>
            <a:r>
              <a:rPr lang="sv-SE" dirty="0">
                <a:solidFill>
                  <a:srgbClr val="8ECC4E"/>
                </a:solidFill>
              </a:rPr>
              <a:t> </a:t>
            </a:r>
            <a:r>
              <a:rPr lang="sv-SE" dirty="0" err="1">
                <a:solidFill>
                  <a:srgbClr val="8ECC4E"/>
                </a:solidFill>
              </a:rPr>
              <a:t>that</a:t>
            </a:r>
            <a:r>
              <a:rPr lang="sv-SE" dirty="0">
                <a:solidFill>
                  <a:srgbClr val="8ECC4E"/>
                </a:solidFill>
              </a:rPr>
              <a:t> </a:t>
            </a:r>
            <a:r>
              <a:rPr lang="sv-SE" dirty="0" err="1">
                <a:solidFill>
                  <a:srgbClr val="8ECC4E"/>
                </a:solidFill>
              </a:rPr>
              <a:t>we</a:t>
            </a:r>
            <a:r>
              <a:rPr lang="sv-SE" dirty="0">
                <a:solidFill>
                  <a:srgbClr val="8ECC4E"/>
                </a:solidFill>
              </a:rPr>
              <a:t> </a:t>
            </a:r>
            <a:r>
              <a:rPr lang="sv-SE" dirty="0" err="1">
                <a:solidFill>
                  <a:srgbClr val="8ECC4E"/>
                </a:solidFill>
              </a:rPr>
              <a:t>might</a:t>
            </a:r>
            <a:r>
              <a:rPr lang="sv-SE" dirty="0">
                <a:solidFill>
                  <a:srgbClr val="8ECC4E"/>
                </a:solidFill>
              </a:rPr>
              <a:t> </a:t>
            </a:r>
            <a:r>
              <a:rPr lang="sv-SE" dirty="0" err="1">
                <a:solidFill>
                  <a:srgbClr val="8ECC4E"/>
                </a:solidFill>
              </a:rPr>
              <a:t>know</a:t>
            </a:r>
            <a:r>
              <a:rPr lang="sv-SE" dirty="0">
                <a:solidFill>
                  <a:srgbClr val="8ECC4E"/>
                </a:solidFill>
              </a:rPr>
              <a:t> </a:t>
            </a:r>
            <a:r>
              <a:rPr lang="sv-SE" dirty="0" err="1">
                <a:solidFill>
                  <a:srgbClr val="8ECC4E"/>
                </a:solidFill>
              </a:rPr>
              <a:t>where</a:t>
            </a:r>
            <a:r>
              <a:rPr lang="sv-SE" dirty="0">
                <a:solidFill>
                  <a:srgbClr val="8ECC4E"/>
                </a:solidFill>
              </a:rPr>
              <a:t> </a:t>
            </a:r>
            <a:r>
              <a:rPr lang="sv-SE" dirty="0" err="1">
                <a:solidFill>
                  <a:srgbClr val="8ECC4E"/>
                </a:solidFill>
              </a:rPr>
              <a:t>we</a:t>
            </a:r>
            <a:r>
              <a:rPr lang="sv-SE" dirty="0">
                <a:solidFill>
                  <a:srgbClr val="8ECC4E"/>
                </a:solidFill>
              </a:rPr>
              <a:t> </a:t>
            </a:r>
            <a:r>
              <a:rPr lang="sv-SE" dirty="0" err="1">
                <a:solidFill>
                  <a:srgbClr val="8ECC4E"/>
                </a:solidFill>
              </a:rPr>
              <a:t>are</a:t>
            </a:r>
            <a:r>
              <a:rPr lang="sv-SE" dirty="0">
                <a:solidFill>
                  <a:srgbClr val="8ECC4E"/>
                </a:solidFill>
              </a:rPr>
              <a:t> going… </a:t>
            </a:r>
            <a:r>
              <a:rPr lang="sv-SE" dirty="0" err="1">
                <a:solidFill>
                  <a:srgbClr val="8ECC4E"/>
                </a:solidFill>
              </a:rPr>
              <a:t>how</a:t>
            </a:r>
            <a:r>
              <a:rPr lang="sv-SE" dirty="0">
                <a:solidFill>
                  <a:srgbClr val="8ECC4E"/>
                </a:solidFill>
              </a:rPr>
              <a:t> do </a:t>
            </a:r>
            <a:r>
              <a:rPr lang="sv-SE" dirty="0" err="1">
                <a:solidFill>
                  <a:srgbClr val="8ECC4E"/>
                </a:solidFill>
              </a:rPr>
              <a:t>we</a:t>
            </a:r>
            <a:r>
              <a:rPr lang="sv-SE" dirty="0">
                <a:solidFill>
                  <a:srgbClr val="8ECC4E"/>
                </a:solidFill>
              </a:rPr>
              <a:t> get </a:t>
            </a:r>
            <a:r>
              <a:rPr lang="sv-SE" dirty="0" err="1">
                <a:solidFill>
                  <a:srgbClr val="8ECC4E"/>
                </a:solidFill>
              </a:rPr>
              <a:t>there</a:t>
            </a:r>
            <a:r>
              <a:rPr lang="sv-SE" dirty="0">
                <a:solidFill>
                  <a:srgbClr val="8ECC4E"/>
                </a:solidFill>
              </a:rPr>
              <a:t>?</a:t>
            </a:r>
          </a:p>
        </p:txBody>
      </p:sp>
      <p:grpSp>
        <p:nvGrpSpPr>
          <p:cNvPr id="36" name="Google Shape;260;p62">
            <a:extLst>
              <a:ext uri="{FF2B5EF4-FFF2-40B4-BE49-F238E27FC236}">
                <a16:creationId xmlns:a16="http://schemas.microsoft.com/office/drawing/2014/main" id="{573A20C2-BB6E-B8BA-B061-1757D5AA2C2B}"/>
              </a:ext>
            </a:extLst>
          </p:cNvPr>
          <p:cNvGrpSpPr/>
          <p:nvPr/>
        </p:nvGrpSpPr>
        <p:grpSpPr>
          <a:xfrm>
            <a:off x="263465" y="909804"/>
            <a:ext cx="1065986" cy="1120200"/>
            <a:chOff x="14597956" y="5536700"/>
            <a:chExt cx="1074543" cy="1196714"/>
          </a:xfrm>
        </p:grpSpPr>
        <p:grpSp>
          <p:nvGrpSpPr>
            <p:cNvPr id="37" name="Google Shape;261;p62">
              <a:extLst>
                <a:ext uri="{FF2B5EF4-FFF2-40B4-BE49-F238E27FC236}">
                  <a16:creationId xmlns:a16="http://schemas.microsoft.com/office/drawing/2014/main" id="{56ABCCE9-4A4C-DBAC-E736-8DC12F1CD002}"/>
                </a:ext>
              </a:extLst>
            </p:cNvPr>
            <p:cNvGrpSpPr/>
            <p:nvPr/>
          </p:nvGrpSpPr>
          <p:grpSpPr>
            <a:xfrm>
              <a:off x="14937980" y="5958682"/>
              <a:ext cx="402748" cy="402201"/>
              <a:chOff x="14937980" y="5958682"/>
              <a:chExt cx="402748" cy="402201"/>
            </a:xfrm>
          </p:grpSpPr>
          <p:sp>
            <p:nvSpPr>
              <p:cNvPr id="61" name="Google Shape;262;p62">
                <a:extLst>
                  <a:ext uri="{FF2B5EF4-FFF2-40B4-BE49-F238E27FC236}">
                    <a16:creationId xmlns:a16="http://schemas.microsoft.com/office/drawing/2014/main" id="{4442DB11-DFE3-301B-5F4D-401CD20ED694}"/>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62" name="Google Shape;263;p62">
                <a:extLst>
                  <a:ext uri="{FF2B5EF4-FFF2-40B4-BE49-F238E27FC236}">
                    <a16:creationId xmlns:a16="http://schemas.microsoft.com/office/drawing/2014/main" id="{8FBEEA2B-4467-4E44-2A5B-123B1F8581FB}"/>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63" name="Google Shape;264;p62">
                <a:extLst>
                  <a:ext uri="{FF2B5EF4-FFF2-40B4-BE49-F238E27FC236}">
                    <a16:creationId xmlns:a16="http://schemas.microsoft.com/office/drawing/2014/main" id="{D99247FE-A655-7E16-8D15-C161B0941FC5}"/>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76" name="Google Shape;265;p62">
                <a:extLst>
                  <a:ext uri="{FF2B5EF4-FFF2-40B4-BE49-F238E27FC236}">
                    <a16:creationId xmlns:a16="http://schemas.microsoft.com/office/drawing/2014/main" id="{2BACEE42-17D3-1AF7-9D86-F5433F1034CA}"/>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77" name="Google Shape;266;p62">
                <a:extLst>
                  <a:ext uri="{FF2B5EF4-FFF2-40B4-BE49-F238E27FC236}">
                    <a16:creationId xmlns:a16="http://schemas.microsoft.com/office/drawing/2014/main" id="{0D4AC5A9-C812-7735-0A81-E2AF1DB8E39F}"/>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78" name="Google Shape;267;p62">
                <a:extLst>
                  <a:ext uri="{FF2B5EF4-FFF2-40B4-BE49-F238E27FC236}">
                    <a16:creationId xmlns:a16="http://schemas.microsoft.com/office/drawing/2014/main" id="{54AD89B2-620B-9206-5C34-FCC0A80AD122}"/>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8" name="Google Shape;268;p62">
              <a:extLst>
                <a:ext uri="{FF2B5EF4-FFF2-40B4-BE49-F238E27FC236}">
                  <a16:creationId xmlns:a16="http://schemas.microsoft.com/office/drawing/2014/main" id="{FC78FC51-236B-31C8-7141-9AB1FC1E2E61}"/>
                </a:ext>
              </a:extLst>
            </p:cNvPr>
            <p:cNvGrpSpPr/>
            <p:nvPr/>
          </p:nvGrpSpPr>
          <p:grpSpPr>
            <a:xfrm>
              <a:off x="15031979" y="5536700"/>
              <a:ext cx="217988" cy="375827"/>
              <a:chOff x="15031979" y="5536700"/>
              <a:chExt cx="217988" cy="375827"/>
            </a:xfrm>
          </p:grpSpPr>
          <p:grpSp>
            <p:nvGrpSpPr>
              <p:cNvPr id="52" name="Google Shape;269;p62">
                <a:extLst>
                  <a:ext uri="{FF2B5EF4-FFF2-40B4-BE49-F238E27FC236}">
                    <a16:creationId xmlns:a16="http://schemas.microsoft.com/office/drawing/2014/main" id="{AAB1FE1A-8F57-A382-6CFA-A6B025CE2719}"/>
                  </a:ext>
                </a:extLst>
              </p:cNvPr>
              <p:cNvGrpSpPr/>
              <p:nvPr/>
            </p:nvGrpSpPr>
            <p:grpSpPr>
              <a:xfrm>
                <a:off x="15031979" y="5536700"/>
                <a:ext cx="217988" cy="375827"/>
                <a:chOff x="15031979" y="5536700"/>
                <a:chExt cx="217988" cy="375827"/>
              </a:xfrm>
            </p:grpSpPr>
            <p:sp>
              <p:nvSpPr>
                <p:cNvPr id="59" name="Google Shape;270;p62">
                  <a:extLst>
                    <a:ext uri="{FF2B5EF4-FFF2-40B4-BE49-F238E27FC236}">
                      <a16:creationId xmlns:a16="http://schemas.microsoft.com/office/drawing/2014/main" id="{5C48DC50-E192-D37E-339C-297917652607}"/>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0" name="Google Shape;271;p62">
                  <a:extLst>
                    <a:ext uri="{FF2B5EF4-FFF2-40B4-BE49-F238E27FC236}">
                      <a16:creationId xmlns:a16="http://schemas.microsoft.com/office/drawing/2014/main" id="{926FC496-D627-0FE0-3EF7-C9D13F76CE23}"/>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53" name="Google Shape;272;p62">
                <a:extLst>
                  <a:ext uri="{FF2B5EF4-FFF2-40B4-BE49-F238E27FC236}">
                    <a16:creationId xmlns:a16="http://schemas.microsoft.com/office/drawing/2014/main" id="{34846ACA-6AB9-D23A-7238-7FEC36194C34}"/>
                  </a:ext>
                </a:extLst>
              </p:cNvPr>
              <p:cNvGrpSpPr/>
              <p:nvPr/>
            </p:nvGrpSpPr>
            <p:grpSpPr>
              <a:xfrm>
                <a:off x="15065077" y="5648789"/>
                <a:ext cx="150204" cy="47802"/>
                <a:chOff x="15065077" y="5648789"/>
                <a:chExt cx="150204" cy="47802"/>
              </a:xfrm>
            </p:grpSpPr>
            <p:sp>
              <p:nvSpPr>
                <p:cNvPr id="57" name="Google Shape;273;p62">
                  <a:extLst>
                    <a:ext uri="{FF2B5EF4-FFF2-40B4-BE49-F238E27FC236}">
                      <a16:creationId xmlns:a16="http://schemas.microsoft.com/office/drawing/2014/main" id="{506E989A-80AB-A743-9E7C-BBCEE527191C}"/>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8" name="Google Shape;274;p62">
                  <a:extLst>
                    <a:ext uri="{FF2B5EF4-FFF2-40B4-BE49-F238E27FC236}">
                      <a16:creationId xmlns:a16="http://schemas.microsoft.com/office/drawing/2014/main" id="{81B33464-6655-A069-FD1B-BA0A8BB522FF}"/>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54" name="Google Shape;275;p62">
                <a:extLst>
                  <a:ext uri="{FF2B5EF4-FFF2-40B4-BE49-F238E27FC236}">
                    <a16:creationId xmlns:a16="http://schemas.microsoft.com/office/drawing/2014/main" id="{838E073A-35FC-0B54-23C6-445A07519DA8}"/>
                  </a:ext>
                </a:extLst>
              </p:cNvPr>
              <p:cNvGrpSpPr/>
              <p:nvPr/>
            </p:nvGrpSpPr>
            <p:grpSpPr>
              <a:xfrm>
                <a:off x="15033715" y="5731207"/>
                <a:ext cx="212928" cy="69231"/>
                <a:chOff x="15033715" y="5731207"/>
                <a:chExt cx="212928" cy="69231"/>
              </a:xfrm>
            </p:grpSpPr>
            <p:sp>
              <p:nvSpPr>
                <p:cNvPr id="55" name="Google Shape;276;p62">
                  <a:extLst>
                    <a:ext uri="{FF2B5EF4-FFF2-40B4-BE49-F238E27FC236}">
                      <a16:creationId xmlns:a16="http://schemas.microsoft.com/office/drawing/2014/main" id="{46C20E1C-5E4F-ADDA-6562-F79D653B5A14}"/>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6" name="Google Shape;277;p62">
                  <a:extLst>
                    <a:ext uri="{FF2B5EF4-FFF2-40B4-BE49-F238E27FC236}">
                      <a16:creationId xmlns:a16="http://schemas.microsoft.com/office/drawing/2014/main" id="{3E240F54-9B9B-D36E-A520-209078AFF4E4}"/>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39" name="Google Shape;278;p62">
              <a:extLst>
                <a:ext uri="{FF2B5EF4-FFF2-40B4-BE49-F238E27FC236}">
                  <a16:creationId xmlns:a16="http://schemas.microsoft.com/office/drawing/2014/main" id="{01ADB15D-5563-8D48-AC8C-1DDC1213948F}"/>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0" name="Google Shape;279;p62">
              <a:extLst>
                <a:ext uri="{FF2B5EF4-FFF2-40B4-BE49-F238E27FC236}">
                  <a16:creationId xmlns:a16="http://schemas.microsoft.com/office/drawing/2014/main" id="{51A77BB2-FDEF-07C8-2797-7069DA3DA4C0}"/>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41" name="Google Shape;280;p62">
              <a:extLst>
                <a:ext uri="{FF2B5EF4-FFF2-40B4-BE49-F238E27FC236}">
                  <a16:creationId xmlns:a16="http://schemas.microsoft.com/office/drawing/2014/main" id="{A0ACA34F-FC0C-D140-3F77-258370CFC54B}"/>
                </a:ext>
              </a:extLst>
            </p:cNvPr>
            <p:cNvGrpSpPr/>
            <p:nvPr/>
          </p:nvGrpSpPr>
          <p:grpSpPr>
            <a:xfrm>
              <a:off x="14597956" y="5994946"/>
              <a:ext cx="226132" cy="329673"/>
              <a:chOff x="14597956" y="5994946"/>
              <a:chExt cx="226132" cy="329673"/>
            </a:xfrm>
          </p:grpSpPr>
          <p:sp>
            <p:nvSpPr>
              <p:cNvPr id="50" name="Google Shape;281;p62">
                <a:extLst>
                  <a:ext uri="{FF2B5EF4-FFF2-40B4-BE49-F238E27FC236}">
                    <a16:creationId xmlns:a16="http://schemas.microsoft.com/office/drawing/2014/main" id="{D9C8A3B2-D306-22EE-6185-2EC233C9B764}"/>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1" name="Google Shape;282;p62">
                <a:extLst>
                  <a:ext uri="{FF2B5EF4-FFF2-40B4-BE49-F238E27FC236}">
                    <a16:creationId xmlns:a16="http://schemas.microsoft.com/office/drawing/2014/main" id="{82853849-6475-C696-1AB9-10D72A2B6C0D}"/>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42" name="Google Shape;283;p62">
              <a:extLst>
                <a:ext uri="{FF2B5EF4-FFF2-40B4-BE49-F238E27FC236}">
                  <a16:creationId xmlns:a16="http://schemas.microsoft.com/office/drawing/2014/main" id="{3A64418E-D339-E8EA-3BCE-F6897878866E}"/>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3" name="Google Shape;284;p62">
              <a:extLst>
                <a:ext uri="{FF2B5EF4-FFF2-40B4-BE49-F238E27FC236}">
                  <a16:creationId xmlns:a16="http://schemas.microsoft.com/office/drawing/2014/main" id="{A8DF8E41-1AAF-8035-5C3A-7C8599A1FEA4}"/>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4" name="Google Shape;285;p62">
              <a:extLst>
                <a:ext uri="{FF2B5EF4-FFF2-40B4-BE49-F238E27FC236}">
                  <a16:creationId xmlns:a16="http://schemas.microsoft.com/office/drawing/2014/main" id="{08EB794C-2F3C-04E2-3416-01B076B85845}"/>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5" name="Google Shape;286;p62">
              <a:extLst>
                <a:ext uri="{FF2B5EF4-FFF2-40B4-BE49-F238E27FC236}">
                  <a16:creationId xmlns:a16="http://schemas.microsoft.com/office/drawing/2014/main" id="{E3B670FF-B247-86F0-8FFE-4D44775A8DBC}"/>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6" name="Google Shape;287;p62">
              <a:extLst>
                <a:ext uri="{FF2B5EF4-FFF2-40B4-BE49-F238E27FC236}">
                  <a16:creationId xmlns:a16="http://schemas.microsoft.com/office/drawing/2014/main" id="{7C0EDD1F-0752-4F30-E7DF-CBAB9A111EB1}"/>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288;p62">
              <a:extLst>
                <a:ext uri="{FF2B5EF4-FFF2-40B4-BE49-F238E27FC236}">
                  <a16:creationId xmlns:a16="http://schemas.microsoft.com/office/drawing/2014/main" id="{4853DC12-550F-910C-BC53-D89757187119}"/>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289;p62">
              <a:extLst>
                <a:ext uri="{FF2B5EF4-FFF2-40B4-BE49-F238E27FC236}">
                  <a16:creationId xmlns:a16="http://schemas.microsoft.com/office/drawing/2014/main" id="{FCEBF711-9032-05B8-963B-5B2419DC707F}"/>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9" name="Google Shape;290;p62">
              <a:extLst>
                <a:ext uri="{FF2B5EF4-FFF2-40B4-BE49-F238E27FC236}">
                  <a16:creationId xmlns:a16="http://schemas.microsoft.com/office/drawing/2014/main" id="{A53EE1F3-827C-E15A-915E-1584FEBB196C}"/>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Tree>
    <p:extLst>
      <p:ext uri="{BB962C8B-B14F-4D97-AF65-F5344CB8AC3E}">
        <p14:creationId xmlns:p14="http://schemas.microsoft.com/office/powerpoint/2010/main" val="314820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7D8CF98E-E0F5-7E22-72BC-502B7DAB3D00}"/>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30BF57B5-93FB-2E7A-D38A-40F8842DD20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a:t>
            </a:fld>
            <a:endParaRPr dirty="0"/>
          </a:p>
        </p:txBody>
      </p:sp>
      <p:sp>
        <p:nvSpPr>
          <p:cNvPr id="460" name="Google Shape;460;p68">
            <a:extLst>
              <a:ext uri="{FF2B5EF4-FFF2-40B4-BE49-F238E27FC236}">
                <a16:creationId xmlns:a16="http://schemas.microsoft.com/office/drawing/2014/main" id="{269A259D-0BAE-B98A-BA2C-841E48C70C31}"/>
              </a:ext>
            </a:extLst>
          </p:cNvPr>
          <p:cNvSpPr txBox="1"/>
          <p:nvPr/>
        </p:nvSpPr>
        <p:spPr>
          <a:xfrm>
            <a:off x="1061390" y="1359030"/>
            <a:ext cx="6965010" cy="3149800"/>
          </a:xfrm>
          <a:prstGeom prst="rect">
            <a:avLst/>
          </a:prstGeom>
          <a:noFill/>
          <a:ln>
            <a:noFill/>
          </a:ln>
        </p:spPr>
        <p:txBody>
          <a:bodyPr spcFirstLastPara="1" wrap="square" lIns="0" tIns="10124" rIns="0" bIns="0" anchor="t" anchorCtr="0">
            <a:spAutoFit/>
          </a:bodyPr>
          <a:lstStyle/>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In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following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modules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focus on personal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growth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purpose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 special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emphasis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on Ecotourism.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explore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concept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Ikigai</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Japanese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philosophy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finding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meaning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fulfillment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life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connect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passions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choices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Along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way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look at the Inner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IDGs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which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outline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key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qualities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like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mindfulness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collaboration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resilience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needed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thrive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today’s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world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algn="l"/>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also</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reflect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on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competencies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required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succeed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Ecotourism,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field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blends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sustainability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innovation,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cultural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sensitivity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Finally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think</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about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align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skills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values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create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meaningful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opportunities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yourself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contribute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better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future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both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people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planet.</a:t>
            </a:r>
          </a:p>
          <a:p>
            <a:pPr rtl="0"/>
            <a:br>
              <a:rPr lang="en-GB" sz="1401" dirty="0">
                <a:solidFill>
                  <a:schemeClr val="accent3"/>
                </a:solidFill>
              </a:rPr>
            </a:br>
            <a:endParaRPr lang="en-GB" sz="1401" dirty="0">
              <a:solidFill>
                <a:schemeClr val="accent3"/>
              </a:solidFill>
              <a:latin typeface="Calibri"/>
              <a:ea typeface="Calibri"/>
              <a:cs typeface="Calibri"/>
              <a:sym typeface="Calibri"/>
            </a:endParaRPr>
          </a:p>
        </p:txBody>
      </p:sp>
      <p:pic>
        <p:nvPicPr>
          <p:cNvPr id="8" name="Google Shape;362;p63">
            <a:extLst>
              <a:ext uri="{FF2B5EF4-FFF2-40B4-BE49-F238E27FC236}">
                <a16:creationId xmlns:a16="http://schemas.microsoft.com/office/drawing/2014/main" id="{E7C6E3FF-4672-C0ED-F16B-62F4878403FF}"/>
              </a:ext>
            </a:extLst>
          </p:cNvPr>
          <p:cNvPicPr preferRelativeResize="0"/>
          <p:nvPr/>
        </p:nvPicPr>
        <p:blipFill rotWithShape="1">
          <a:blip r:embed="rId3">
            <a:alphaModFix amt="70000"/>
          </a:blip>
          <a:srcRect/>
          <a:stretch/>
        </p:blipFill>
        <p:spPr>
          <a:xfrm>
            <a:off x="-683441" y="3672058"/>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594;p72">
            <a:extLst>
              <a:ext uri="{FF2B5EF4-FFF2-40B4-BE49-F238E27FC236}">
                <a16:creationId xmlns:a16="http://schemas.microsoft.com/office/drawing/2014/main" id="{6477969A-2A56-2079-7696-6F8C8C2A137A}"/>
              </a:ext>
            </a:extLst>
          </p:cNvPr>
          <p:cNvSpPr txBox="1">
            <a:spLocks/>
          </p:cNvSpPr>
          <p:nvPr/>
        </p:nvSpPr>
        <p:spPr>
          <a:xfrm>
            <a:off x="966420" y="488709"/>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Introduction</a:t>
            </a:r>
            <a:endParaRPr lang="sv-SE" dirty="0"/>
          </a:p>
        </p:txBody>
      </p:sp>
    </p:spTree>
    <p:extLst>
      <p:ext uri="{BB962C8B-B14F-4D97-AF65-F5344CB8AC3E}">
        <p14:creationId xmlns:p14="http://schemas.microsoft.com/office/powerpoint/2010/main" val="24494831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47A900E6-A2E2-89B1-2AEA-7E91F14A29C1}"/>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57A5B413-0A56-147B-5044-553DE7346C2D}"/>
              </a:ext>
            </a:extLst>
          </p:cNvPr>
          <p:cNvSpPr txBox="1"/>
          <p:nvPr/>
        </p:nvSpPr>
        <p:spPr>
          <a:xfrm>
            <a:off x="2740686" y="1057235"/>
            <a:ext cx="5138068" cy="3703542"/>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sv-SE" sz="1600" dirty="0">
                <a:solidFill>
                  <a:schemeClr val="tx2">
                    <a:lumMod val="50000"/>
                  </a:schemeClr>
                </a:solidFill>
                <a:latin typeface="Calibri" panose="020F0502020204030204" pitchFamily="34" charset="0"/>
                <a:cs typeface="Calibri" panose="020F0502020204030204" pitchFamily="34" charset="0"/>
              </a:rPr>
              <a:t>Clarify </a:t>
            </a:r>
            <a:r>
              <a:rPr lang="sv-SE" sz="1600" dirty="0" err="1">
                <a:solidFill>
                  <a:schemeClr val="tx2">
                    <a:lumMod val="50000"/>
                  </a:schemeClr>
                </a:solidFill>
                <a:latin typeface="Calibri" panose="020F0502020204030204" pitchFamily="34" charset="0"/>
                <a:cs typeface="Calibri" panose="020F0502020204030204" pitchFamily="34" charset="0"/>
              </a:rPr>
              <a:t>Goals</a:t>
            </a:r>
            <a:endParaRPr lang="sv-SE" sz="1600" dirty="0">
              <a:solidFill>
                <a:schemeClr val="tx2">
                  <a:lumMod val="50000"/>
                </a:schemeClr>
              </a:solidFill>
              <a:latin typeface="Calibri" panose="020F0502020204030204" pitchFamily="34" charset="0"/>
              <a:cs typeface="Calibri" panose="020F0502020204030204" pitchFamily="34" charset="0"/>
            </a:endParaRP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Develop Focus and Direction</a:t>
            </a: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Keep your Motivation – and Accountability</a:t>
            </a: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Set boundaries and remain Flexible and </a:t>
            </a:r>
            <a:r>
              <a:rPr lang="en-GB" sz="1600" dirty="0" err="1">
                <a:solidFill>
                  <a:schemeClr val="tx2">
                    <a:lumMod val="50000"/>
                  </a:schemeClr>
                </a:solidFill>
                <a:latin typeface="Calibri" panose="020F0502020204030204" pitchFamily="34" charset="0"/>
                <a:ea typeface="Calibri"/>
                <a:cs typeface="Calibri" panose="020F0502020204030204" pitchFamily="34" charset="0"/>
                <a:sym typeface="Calibri"/>
              </a:rPr>
              <a:t>Adaptible</a:t>
            </a:r>
            <a:endPar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endParaRP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To boost your Confidence – and Self Efficacy</a:t>
            </a: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To make sure you include activities truly aimed at Growth and Personal Development</a:t>
            </a: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Plan and execute – key aspects in Life Satisfaction and </a:t>
            </a:r>
            <a:r>
              <a:rPr lang="en-GB" sz="1600" dirty="0" err="1">
                <a:solidFill>
                  <a:schemeClr val="tx2">
                    <a:lumMod val="50000"/>
                  </a:schemeClr>
                </a:solidFill>
                <a:latin typeface="Calibri" panose="020F0502020204030204" pitchFamily="34" charset="0"/>
                <a:ea typeface="Calibri"/>
                <a:cs typeface="Calibri" panose="020F0502020204030204" pitchFamily="34" charset="0"/>
                <a:sym typeface="Calibri"/>
              </a:rPr>
              <a:t>Fulfillment</a:t>
            </a:r>
            <a:endPar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endParaRPr>
          </a:p>
          <a:p>
            <a:pPr marL="285750" indent="-285750">
              <a:lnSpc>
                <a:spcPct val="150000"/>
              </a:lnSpc>
              <a:buClr>
                <a:srgbClr val="97C679"/>
              </a:buClr>
              <a:buSzPts val="1400"/>
              <a:buFont typeface="Arial" panose="020B0604020202020204" pitchFamily="34" charset="0"/>
              <a:buChar char="•"/>
            </a:pPr>
            <a:endPar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endParaRPr>
          </a:p>
        </p:txBody>
      </p:sp>
      <p:sp>
        <p:nvSpPr>
          <p:cNvPr id="379" name="Google Shape;379;p64">
            <a:extLst>
              <a:ext uri="{FF2B5EF4-FFF2-40B4-BE49-F238E27FC236}">
                <a16:creationId xmlns:a16="http://schemas.microsoft.com/office/drawing/2014/main" id="{BFD9E98E-9CFE-5D0A-C1E2-D34092C9FC9D}"/>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B3362F33-5F42-B783-A702-61148D25D65B}"/>
              </a:ext>
            </a:extLst>
          </p:cNvPr>
          <p:cNvSpPr txBox="1">
            <a:spLocks noGrp="1"/>
          </p:cNvSpPr>
          <p:nvPr>
            <p:ph type="body" idx="2"/>
          </p:nvPr>
        </p:nvSpPr>
        <p:spPr>
          <a:xfrm>
            <a:off x="2656184" y="382723"/>
            <a:ext cx="5930032"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Key</a:t>
            </a:r>
            <a:r>
              <a:rPr lang="sv-SE" dirty="0"/>
              <a:t> </a:t>
            </a:r>
            <a:r>
              <a:rPr lang="sv-SE" dirty="0" err="1"/>
              <a:t>Reasons</a:t>
            </a:r>
            <a:r>
              <a:rPr lang="sv-SE" dirty="0"/>
              <a:t> To Plan – Before </a:t>
            </a:r>
            <a:r>
              <a:rPr lang="sv-SE" dirty="0" err="1"/>
              <a:t>You</a:t>
            </a:r>
            <a:r>
              <a:rPr lang="sv-SE" dirty="0"/>
              <a:t> Go!</a:t>
            </a:r>
          </a:p>
        </p:txBody>
      </p:sp>
      <p:pic>
        <p:nvPicPr>
          <p:cNvPr id="382" name="Google Shape;382;p64">
            <a:extLst>
              <a:ext uri="{FF2B5EF4-FFF2-40B4-BE49-F238E27FC236}">
                <a16:creationId xmlns:a16="http://schemas.microsoft.com/office/drawing/2014/main" id="{BF05C103-28CB-9229-B76A-F46FBAB873FA}"/>
              </a:ext>
            </a:extLst>
          </p:cNvPr>
          <p:cNvPicPr preferRelativeResize="0"/>
          <p:nvPr/>
        </p:nvPicPr>
        <p:blipFill rotWithShape="1">
          <a:blip r:embed="rId3">
            <a:alphaModFix amt="70000"/>
          </a:blip>
          <a:srcRect/>
          <a:stretch/>
        </p:blipFill>
        <p:spPr>
          <a:xfrm flipH="1">
            <a:off x="6958085" y="3040545"/>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1392D55-1EA8-9584-7ED4-F650FF53CC0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50</a:t>
            </a:fld>
            <a:endParaRPr dirty="0"/>
          </a:p>
        </p:txBody>
      </p:sp>
      <p:sp>
        <p:nvSpPr>
          <p:cNvPr id="2" name="Google Shape;456;p68">
            <a:extLst>
              <a:ext uri="{FF2B5EF4-FFF2-40B4-BE49-F238E27FC236}">
                <a16:creationId xmlns:a16="http://schemas.microsoft.com/office/drawing/2014/main" id="{15CECA10-FBA3-003E-2716-79BD2DF60C67}"/>
              </a:ext>
            </a:extLst>
          </p:cNvPr>
          <p:cNvSpPr txBox="1">
            <a:spLocks noGrp="1"/>
          </p:cNvSpPr>
          <p:nvPr>
            <p:ph type="body" idx="1"/>
          </p:nvPr>
        </p:nvSpPr>
        <p:spPr>
          <a:xfrm>
            <a:off x="267629" y="1742425"/>
            <a:ext cx="2094420"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Planning </a:t>
            </a:r>
            <a:r>
              <a:rPr lang="sv-SE" sz="2400" dirty="0" err="1">
                <a:solidFill>
                  <a:schemeClr val="lt1"/>
                </a:solidFill>
                <a:latin typeface="Calibri" panose="020F0502020204030204" pitchFamily="34" charset="0"/>
                <a:cs typeface="Calibri" panose="020F0502020204030204" pitchFamily="34" charset="0"/>
                <a:sym typeface="Calibri"/>
              </a:rPr>
              <a:t>Your</a:t>
            </a:r>
            <a:r>
              <a:rPr lang="sv-SE" sz="2400" dirty="0">
                <a:solidFill>
                  <a:schemeClr val="lt1"/>
                </a:solidFill>
                <a:latin typeface="Calibri" panose="020F0502020204030204" pitchFamily="34" charset="0"/>
                <a:cs typeface="Calibri" panose="020F0502020204030204" pitchFamily="34" charset="0"/>
                <a:sym typeface="Calibri"/>
              </a:rPr>
              <a:t> </a:t>
            </a:r>
            <a:r>
              <a:rPr lang="sv-SE" sz="2400" dirty="0" err="1">
                <a:solidFill>
                  <a:schemeClr val="lt1"/>
                </a:solidFill>
                <a:latin typeface="Calibri" panose="020F0502020204030204" pitchFamily="34" charset="0"/>
                <a:cs typeface="Calibri" panose="020F0502020204030204" pitchFamily="34" charset="0"/>
                <a:sym typeface="Calibri"/>
              </a:rPr>
              <a:t>Development</a:t>
            </a:r>
            <a:endParaRPr lang="sv-SE" sz="2400" dirty="0">
              <a:solidFill>
                <a:schemeClr val="lt1"/>
              </a:solidFill>
              <a:latin typeface="Calibri" panose="020F0502020204030204" pitchFamily="34" charset="0"/>
              <a:cs typeface="Calibri" panose="020F0502020204030204" pitchFamily="34" charset="0"/>
              <a:sym typeface="Calibri"/>
            </a:endParaRPr>
          </a:p>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Cycle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BEB5E3BE-27FB-D49C-3664-8DAF1F575A6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EC2A2CC5-25BB-A20C-5BAD-43BB9C1CEFA7}"/>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17281378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97B3A-248C-3078-7556-CBF8A87DF6B7}"/>
            </a:ext>
          </a:extLst>
        </p:cNvPr>
        <p:cNvGrpSpPr/>
        <p:nvPr/>
      </p:nvGrpSpPr>
      <p:grpSpPr>
        <a:xfrm>
          <a:off x="0" y="0"/>
          <a:ext cx="0" cy="0"/>
          <a:chOff x="0" y="0"/>
          <a:chExt cx="0" cy="0"/>
        </a:xfrm>
      </p:grpSpPr>
      <p:pic>
        <p:nvPicPr>
          <p:cNvPr id="5" name="Bildobjekt 4" descr="En bild som visar text, Teckensnitt, skärmbild&#10;&#10;AI-genererat innehåll kan vara felaktigt.">
            <a:extLst>
              <a:ext uri="{FF2B5EF4-FFF2-40B4-BE49-F238E27FC236}">
                <a16:creationId xmlns:a16="http://schemas.microsoft.com/office/drawing/2014/main" id="{DB35F6AA-66E1-369F-C2B4-E40914DE0977}"/>
              </a:ext>
            </a:extLst>
          </p:cNvPr>
          <p:cNvPicPr>
            <a:picLocks noChangeAspect="1"/>
          </p:cNvPicPr>
          <p:nvPr/>
        </p:nvPicPr>
        <p:blipFill>
          <a:blip r:embed="rId2"/>
          <a:stretch>
            <a:fillRect/>
          </a:stretch>
        </p:blipFill>
        <p:spPr>
          <a:xfrm>
            <a:off x="5261548" y="1251820"/>
            <a:ext cx="3338062" cy="3338062"/>
          </a:xfrm>
          <a:prstGeom prst="rect">
            <a:avLst/>
          </a:prstGeom>
        </p:spPr>
      </p:pic>
      <p:sp>
        <p:nvSpPr>
          <p:cNvPr id="2" name="Platshållare för text 1">
            <a:extLst>
              <a:ext uri="{FF2B5EF4-FFF2-40B4-BE49-F238E27FC236}">
                <a16:creationId xmlns:a16="http://schemas.microsoft.com/office/drawing/2014/main" id="{83D392A7-AD9E-2786-FC19-F1704639BB28}"/>
              </a:ext>
            </a:extLst>
          </p:cNvPr>
          <p:cNvSpPr>
            <a:spLocks noGrp="1"/>
          </p:cNvSpPr>
          <p:nvPr>
            <p:ph type="body" idx="1"/>
          </p:nvPr>
        </p:nvSpPr>
        <p:spPr>
          <a:xfrm>
            <a:off x="544390" y="1314676"/>
            <a:ext cx="5968953" cy="2577004"/>
          </a:xfrm>
        </p:spPr>
        <p:txBody>
          <a:bodyPr>
            <a:noAutofit/>
          </a:bodyPr>
          <a:lstStyle/>
          <a:p>
            <a:pPr algn="l" rtl="0"/>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Welcome</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to the Personal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Growth</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Exercise</a:t>
            </a:r>
            <a:endParaRPr lang="sv-SE" sz="1600" b="1"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rtl="0"/>
            <a:endParaRPr lang="sv-SE" sz="1600" dirty="0">
              <a:solidFill>
                <a:schemeClr val="tx2">
                  <a:lumMod val="50000"/>
                </a:schemeClr>
              </a:solidFill>
              <a:latin typeface="Calibri" panose="020F0502020204030204" pitchFamily="34" charset="0"/>
              <a:cs typeface="Calibri" panose="020F0502020204030204" pitchFamily="34" charset="0"/>
            </a:endParaRPr>
          </a:p>
          <a:p>
            <a:pPr algn="l" rtl="0"/>
            <a:r>
              <a:rPr lang="sv-SE" sz="1600" dirty="0">
                <a:solidFill>
                  <a:schemeClr val="tx2">
                    <a:lumMod val="50000"/>
                  </a:schemeClr>
                </a:solidFill>
                <a:latin typeface="Calibri" panose="020F0502020204030204" pitchFamily="34" charset="0"/>
                <a:cs typeface="Calibri" panose="020F0502020204030204" pitchFamily="34" charset="0"/>
              </a:rPr>
              <a:t>A</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empowering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journey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designed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help</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achieve</a:t>
            </a:r>
            <a:endParaRPr lang="sv-SE" sz="1600" dirty="0">
              <a:solidFill>
                <a:schemeClr val="tx2">
                  <a:lumMod val="50000"/>
                </a:schemeClr>
              </a:solidFill>
              <a:latin typeface="Calibri" panose="020F0502020204030204" pitchFamily="34" charset="0"/>
              <a:cs typeface="Calibri" panose="020F0502020204030204" pitchFamily="34" charset="0"/>
            </a:endParaRPr>
          </a:p>
          <a:p>
            <a:pPr algn="l" rtl="0"/>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aspirations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unlock</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full potential.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This</a:t>
            </a:r>
            <a:endParaRPr lang="sv-SE" sz="1600" dirty="0">
              <a:solidFill>
                <a:schemeClr val="tx2">
                  <a:lumMod val="50000"/>
                </a:schemeClr>
              </a:solidFill>
              <a:latin typeface="Calibri" panose="020F0502020204030204" pitchFamily="34" charset="0"/>
              <a:cs typeface="Calibri" panose="020F0502020204030204" pitchFamily="34" charset="0"/>
            </a:endParaRPr>
          </a:p>
          <a:p>
            <a:pPr algn="l" rtl="0"/>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exercise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follows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personal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cycle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algn="l" rtl="0"/>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guiding</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through</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self-evaluation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goal-setting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algn="l" rtl="0"/>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Action</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planning,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reflection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adaptation,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celebration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algn="l" rtl="0"/>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renewal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algn="l" rtl="0"/>
            <a:endParaRPr lang="sv-SE" sz="1600" dirty="0">
              <a:solidFill>
                <a:schemeClr val="tx2">
                  <a:lumMod val="50000"/>
                </a:schemeClr>
              </a:solidFill>
              <a:latin typeface="Calibri" panose="020F0502020204030204" pitchFamily="34" charset="0"/>
              <a:cs typeface="Calibri" panose="020F0502020204030204" pitchFamily="34" charset="0"/>
            </a:endParaRPr>
          </a:p>
          <a:p>
            <a:pPr algn="l" rtl="0"/>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facilitate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personal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growth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endParaRPr lang="sv-SE" sz="1600" dirty="0">
              <a:solidFill>
                <a:schemeClr val="tx2">
                  <a:lumMod val="50000"/>
                </a:schemeClr>
              </a:solidFill>
              <a:latin typeface="Calibri" panose="020F0502020204030204" pitchFamily="34" charset="0"/>
              <a:cs typeface="Calibri" panose="020F0502020204030204" pitchFamily="34" charset="0"/>
            </a:endParaRPr>
          </a:p>
          <a:p>
            <a:pPr algn="l" rtl="0"/>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journey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provided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 template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use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a:t>
            </a:r>
          </a:p>
          <a:p>
            <a:pPr algn="l" rtl="0"/>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organising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thoughts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actions.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Flip</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page!</a:t>
            </a:r>
          </a:p>
        </p:txBody>
      </p:sp>
      <p:sp>
        <p:nvSpPr>
          <p:cNvPr id="3" name="Platshållare för text 2">
            <a:extLst>
              <a:ext uri="{FF2B5EF4-FFF2-40B4-BE49-F238E27FC236}">
                <a16:creationId xmlns:a16="http://schemas.microsoft.com/office/drawing/2014/main" id="{3DAAE0A4-D08F-9F2D-0D93-3CBE08559E4D}"/>
              </a:ext>
            </a:extLst>
          </p:cNvPr>
          <p:cNvSpPr>
            <a:spLocks noGrp="1"/>
          </p:cNvSpPr>
          <p:nvPr>
            <p:ph type="body" idx="2"/>
          </p:nvPr>
        </p:nvSpPr>
        <p:spPr/>
        <p:txBody>
          <a:bodyPr/>
          <a:lstStyle/>
          <a:p>
            <a:r>
              <a:rPr lang="sv-SE" dirty="0"/>
              <a:t>Planning </a:t>
            </a:r>
            <a:r>
              <a:rPr lang="sv-SE" dirty="0" err="1"/>
              <a:t>Your</a:t>
            </a:r>
            <a:r>
              <a:rPr lang="sv-SE" dirty="0"/>
              <a:t> Personal </a:t>
            </a:r>
            <a:r>
              <a:rPr lang="sv-SE" dirty="0" err="1"/>
              <a:t>Development</a:t>
            </a:r>
            <a:r>
              <a:rPr lang="sv-SE" dirty="0"/>
              <a:t> </a:t>
            </a:r>
            <a:r>
              <a:rPr lang="sv-SE" dirty="0" err="1"/>
              <a:t>Cycle</a:t>
            </a:r>
            <a:endParaRPr lang="sv-SE" dirty="0"/>
          </a:p>
        </p:txBody>
      </p:sp>
    </p:spTree>
    <p:extLst>
      <p:ext uri="{BB962C8B-B14F-4D97-AF65-F5344CB8AC3E}">
        <p14:creationId xmlns:p14="http://schemas.microsoft.com/office/powerpoint/2010/main" val="10138459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p81"/>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896" name="Google Shape;896;p81"/>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899" name="Google Shape;899;p81"/>
          <p:cNvSpPr txBox="1"/>
          <p:nvPr/>
        </p:nvSpPr>
        <p:spPr>
          <a:xfrm>
            <a:off x="105754" y="4379338"/>
            <a:ext cx="1703168"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W.09</a:t>
            </a:r>
            <a:endParaRPr sz="1401" dirty="0"/>
          </a:p>
        </p:txBody>
      </p:sp>
      <p:sp>
        <p:nvSpPr>
          <p:cNvPr id="907" name="Google Shape;907;p81"/>
          <p:cNvSpPr txBox="1"/>
          <p:nvPr/>
        </p:nvSpPr>
        <p:spPr>
          <a:xfrm>
            <a:off x="5769620" y="1135328"/>
            <a:ext cx="1001300" cy="317299"/>
          </a:xfrm>
          <a:prstGeom prst="rect">
            <a:avLst/>
          </a:prstGeom>
          <a:noFill/>
          <a:ln>
            <a:noFill/>
          </a:ln>
        </p:spPr>
        <p:txBody>
          <a:bodyPr spcFirstLastPara="1" wrap="square" lIns="91426" tIns="45700" rIns="91426" bIns="45700" anchor="t" anchorCtr="0">
            <a:noAutofit/>
          </a:bodyPr>
          <a:lstStyle/>
          <a:p>
            <a:r>
              <a:rPr lang="it" b="1" dirty="0">
                <a:solidFill>
                  <a:srgbClr val="FF9933"/>
                </a:solidFill>
                <a:latin typeface="Calibri"/>
                <a:ea typeface="Calibri"/>
                <a:cs typeface="Calibri"/>
                <a:sym typeface="Calibri"/>
              </a:rPr>
              <a:t>Start date:</a:t>
            </a:r>
            <a:endParaRPr b="1" dirty="0">
              <a:solidFill>
                <a:srgbClr val="FF9933"/>
              </a:solidFill>
              <a:latin typeface="Calibri"/>
              <a:ea typeface="Calibri"/>
              <a:cs typeface="Calibri"/>
              <a:sym typeface="Calibri"/>
            </a:endParaRPr>
          </a:p>
        </p:txBody>
      </p:sp>
      <p:sp>
        <p:nvSpPr>
          <p:cNvPr id="919" name="Google Shape;919;p81"/>
          <p:cNvSpPr/>
          <p:nvPr/>
        </p:nvSpPr>
        <p:spPr>
          <a:xfrm>
            <a:off x="1001486" y="1197432"/>
            <a:ext cx="4155597" cy="517232"/>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921" name="Google Shape;921;p81"/>
          <p:cNvSpPr/>
          <p:nvPr/>
        </p:nvSpPr>
        <p:spPr>
          <a:xfrm>
            <a:off x="987035" y="2653611"/>
            <a:ext cx="3750746"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grpSp>
        <p:nvGrpSpPr>
          <p:cNvPr id="926" name="Google Shape;926;p81"/>
          <p:cNvGrpSpPr/>
          <p:nvPr/>
        </p:nvGrpSpPr>
        <p:grpSpPr>
          <a:xfrm>
            <a:off x="365385" y="330508"/>
            <a:ext cx="756782" cy="705079"/>
            <a:chOff x="16392163" y="830616"/>
            <a:chExt cx="989004" cy="921436"/>
          </a:xfrm>
        </p:grpSpPr>
        <p:grpSp>
          <p:nvGrpSpPr>
            <p:cNvPr id="927" name="Google Shape;927;p81"/>
            <p:cNvGrpSpPr/>
            <p:nvPr/>
          </p:nvGrpSpPr>
          <p:grpSpPr>
            <a:xfrm>
              <a:off x="16489549" y="926221"/>
              <a:ext cx="729567" cy="728577"/>
              <a:chOff x="16489549" y="926221"/>
              <a:chExt cx="729567" cy="728577"/>
            </a:xfrm>
          </p:grpSpPr>
          <p:sp>
            <p:nvSpPr>
              <p:cNvPr id="928" name="Google Shape;928;p81"/>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29" name="Google Shape;929;p81"/>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0" name="Google Shape;930;p81"/>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1" name="Google Shape;931;p81"/>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2" name="Google Shape;932;p81"/>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3" name="Google Shape;933;p81"/>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934" name="Google Shape;934;p81"/>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sz="1401" dirty="0"/>
            </a:p>
          </p:txBody>
        </p:sp>
        <p:sp>
          <p:nvSpPr>
            <p:cNvPr id="935" name="Google Shape;935;p81"/>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6" name="Google Shape;936;p81"/>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7" name="Google Shape;937;p81"/>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938" name="Google Shape;938;p81"/>
          <p:cNvSpPr/>
          <p:nvPr/>
        </p:nvSpPr>
        <p:spPr>
          <a:xfrm flipV="1">
            <a:off x="1389784" y="280370"/>
            <a:ext cx="7492622" cy="91419"/>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939" name="Google Shape;939;p81"/>
          <p:cNvSpPr txBox="1"/>
          <p:nvPr/>
        </p:nvSpPr>
        <p:spPr>
          <a:xfrm>
            <a:off x="1414849" y="518242"/>
            <a:ext cx="6575410" cy="285017"/>
          </a:xfrm>
          <a:prstGeom prst="rect">
            <a:avLst/>
          </a:prstGeom>
          <a:noFill/>
          <a:ln>
            <a:noFill/>
          </a:ln>
        </p:spPr>
        <p:txBody>
          <a:bodyPr spcFirstLastPara="1" wrap="square" lIns="91426" tIns="45700" rIns="91426" bIns="45700" anchor="t" anchorCtr="0">
            <a:noAutofit/>
          </a:bodyPr>
          <a:lstStyle/>
          <a:p>
            <a:pPr>
              <a:lnSpc>
                <a:spcPct val="58823"/>
              </a:lnSpc>
            </a:pPr>
            <a:r>
              <a:rPr lang="sv-SE" sz="2400" b="1" dirty="0" err="1">
                <a:solidFill>
                  <a:srgbClr val="FF9933"/>
                </a:solidFill>
                <a:latin typeface="Calibri"/>
                <a:ea typeface="Calibri"/>
                <a:cs typeface="Calibri"/>
                <a:sym typeface="Calibri"/>
              </a:rPr>
              <a:t>Worksheet</a:t>
            </a:r>
            <a:r>
              <a:rPr lang="sv-SE" sz="2400" b="1" dirty="0">
                <a:solidFill>
                  <a:srgbClr val="FF9933"/>
                </a:solidFill>
                <a:latin typeface="Calibri"/>
                <a:ea typeface="Calibri"/>
                <a:cs typeface="Calibri"/>
                <a:sym typeface="Calibri"/>
              </a:rPr>
              <a:t>: </a:t>
            </a:r>
            <a:r>
              <a:rPr lang="it" sz="1800" dirty="0">
                <a:solidFill>
                  <a:schemeClr val="tx2">
                    <a:lumMod val="50000"/>
                  </a:schemeClr>
                </a:solidFill>
                <a:latin typeface="Calibri" panose="020F0502020204030204" pitchFamily="34" charset="0"/>
                <a:ea typeface="Calibri"/>
                <a:cs typeface="Calibri" panose="020F0502020204030204" pitchFamily="34" charset="0"/>
                <a:sym typeface="Calibri"/>
              </a:rPr>
              <a:t>Create Your Personal Development Plan</a:t>
            </a:r>
            <a:endParaRPr lang="sv-SE" sz="1800" dirty="0">
              <a:latin typeface="Calibri" panose="020F0502020204030204" pitchFamily="34" charset="0"/>
              <a:cs typeface="Calibri" panose="020F0502020204030204" pitchFamily="34" charset="0"/>
            </a:endParaRPr>
          </a:p>
        </p:txBody>
      </p:sp>
      <p:sp>
        <p:nvSpPr>
          <p:cNvPr id="940" name="Google Shape;940;p81"/>
          <p:cNvSpPr/>
          <p:nvPr/>
        </p:nvSpPr>
        <p:spPr>
          <a:xfrm flipV="1">
            <a:off x="1409981" y="795762"/>
            <a:ext cx="7472425" cy="91172"/>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2" name="Google Shape;921;p81">
            <a:extLst>
              <a:ext uri="{FF2B5EF4-FFF2-40B4-BE49-F238E27FC236}">
                <a16:creationId xmlns:a16="http://schemas.microsoft.com/office/drawing/2014/main" id="{D3D56D33-E079-23E4-6DBB-57429C16A1F8}"/>
              </a:ext>
            </a:extLst>
          </p:cNvPr>
          <p:cNvSpPr/>
          <p:nvPr/>
        </p:nvSpPr>
        <p:spPr>
          <a:xfrm>
            <a:off x="987037" y="1913817"/>
            <a:ext cx="3750747"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921;p81">
            <a:extLst>
              <a:ext uri="{FF2B5EF4-FFF2-40B4-BE49-F238E27FC236}">
                <a16:creationId xmlns:a16="http://schemas.microsoft.com/office/drawing/2014/main" id="{678295AA-2F45-0582-AE63-32D0671A9F25}"/>
              </a:ext>
            </a:extLst>
          </p:cNvPr>
          <p:cNvSpPr/>
          <p:nvPr/>
        </p:nvSpPr>
        <p:spPr>
          <a:xfrm>
            <a:off x="987036" y="3394731"/>
            <a:ext cx="3750745"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924;p81">
            <a:extLst>
              <a:ext uri="{FF2B5EF4-FFF2-40B4-BE49-F238E27FC236}">
                <a16:creationId xmlns:a16="http://schemas.microsoft.com/office/drawing/2014/main" id="{2DCEB01F-24DA-FFCB-6140-BA9EE7D73F3B}"/>
              </a:ext>
            </a:extLst>
          </p:cNvPr>
          <p:cNvSpPr txBox="1"/>
          <p:nvPr/>
        </p:nvSpPr>
        <p:spPr>
          <a:xfrm>
            <a:off x="1068310" y="1096948"/>
            <a:ext cx="2423593" cy="195941"/>
          </a:xfrm>
          <a:prstGeom prst="rect">
            <a:avLst/>
          </a:prstGeom>
          <a:solidFill>
            <a:schemeClr val="lt1"/>
          </a:solidFill>
          <a:ln>
            <a:noFill/>
          </a:ln>
        </p:spPr>
        <p:txBody>
          <a:bodyPr spcFirstLastPara="1" wrap="square" lIns="91426" tIns="45700" rIns="91426" bIns="45700" anchor="t" anchorCtr="0">
            <a:noAutofit/>
          </a:bodyPr>
          <a:lstStyle/>
          <a:p>
            <a:pPr>
              <a:lnSpc>
                <a:spcPct val="84444"/>
              </a:lnSpc>
            </a:pPr>
            <a:r>
              <a:rPr lang="sv-SE" sz="900" b="1" dirty="0" err="1">
                <a:solidFill>
                  <a:srgbClr val="6D6E71"/>
                </a:solidFill>
                <a:latin typeface="Calibri"/>
                <a:ea typeface="Calibri"/>
                <a:cs typeface="Calibri"/>
                <a:sym typeface="Calibri"/>
              </a:rPr>
              <a:t>Objectives</a:t>
            </a:r>
            <a:r>
              <a:rPr lang="sv-SE" sz="900" b="1"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What</a:t>
            </a:r>
            <a:r>
              <a:rPr lang="sv-SE" sz="900" dirty="0">
                <a:solidFill>
                  <a:srgbClr val="6D6E71"/>
                </a:solidFill>
                <a:latin typeface="Calibri"/>
                <a:ea typeface="Calibri"/>
                <a:cs typeface="Calibri"/>
                <a:sym typeface="Calibri"/>
              </a:rPr>
              <a:t> do I </a:t>
            </a:r>
            <a:r>
              <a:rPr lang="sv-SE" sz="900" dirty="0" err="1">
                <a:solidFill>
                  <a:srgbClr val="6D6E71"/>
                </a:solidFill>
                <a:latin typeface="Calibri"/>
                <a:ea typeface="Calibri"/>
                <a:cs typeface="Calibri"/>
                <a:sym typeface="Calibri"/>
              </a:rPr>
              <a:t>want</a:t>
            </a:r>
            <a:r>
              <a:rPr lang="sv-SE" sz="900" dirty="0">
                <a:solidFill>
                  <a:srgbClr val="6D6E71"/>
                </a:solidFill>
                <a:latin typeface="Calibri"/>
                <a:ea typeface="Calibri"/>
                <a:cs typeface="Calibri"/>
                <a:sym typeface="Calibri"/>
              </a:rPr>
              <a:t> to </a:t>
            </a:r>
            <a:r>
              <a:rPr lang="sv-SE" sz="900" dirty="0" err="1">
                <a:solidFill>
                  <a:srgbClr val="6D6E71"/>
                </a:solidFill>
                <a:latin typeface="Calibri"/>
                <a:ea typeface="Calibri"/>
                <a:cs typeface="Calibri"/>
                <a:sym typeface="Calibri"/>
              </a:rPr>
              <a:t>learn</a:t>
            </a:r>
            <a:r>
              <a:rPr lang="sv-SE" sz="900" dirty="0">
                <a:solidFill>
                  <a:srgbClr val="6D6E71"/>
                </a:solidFill>
                <a:latin typeface="Calibri"/>
                <a:ea typeface="Calibri"/>
                <a:cs typeface="Calibri"/>
                <a:sym typeface="Calibri"/>
              </a:rPr>
              <a:t> or </a:t>
            </a:r>
            <a:r>
              <a:rPr lang="sv-SE" sz="900" dirty="0" err="1">
                <a:solidFill>
                  <a:srgbClr val="6D6E71"/>
                </a:solidFill>
                <a:latin typeface="Calibri"/>
                <a:ea typeface="Calibri"/>
                <a:cs typeface="Calibri"/>
                <a:sym typeface="Calibri"/>
              </a:rPr>
              <a:t>become</a:t>
            </a:r>
            <a:r>
              <a:rPr lang="sv-SE" sz="900" dirty="0">
                <a:solidFill>
                  <a:srgbClr val="6D6E71"/>
                </a:solidFill>
                <a:latin typeface="Calibri"/>
                <a:ea typeface="Calibri"/>
                <a:cs typeface="Calibri"/>
                <a:sym typeface="Calibri"/>
              </a:rPr>
              <a:t>?</a:t>
            </a:r>
            <a:endParaRPr sz="900" dirty="0">
              <a:solidFill>
                <a:srgbClr val="6D6E71"/>
              </a:solidFill>
              <a:latin typeface="Calibri"/>
              <a:ea typeface="Calibri"/>
              <a:cs typeface="Calibri"/>
              <a:sym typeface="Calibri"/>
            </a:endParaRPr>
          </a:p>
        </p:txBody>
      </p:sp>
      <p:sp>
        <p:nvSpPr>
          <p:cNvPr id="925" name="Google Shape;925;p81"/>
          <p:cNvSpPr txBox="1"/>
          <p:nvPr/>
        </p:nvSpPr>
        <p:spPr>
          <a:xfrm>
            <a:off x="1068309" y="2524076"/>
            <a:ext cx="2245624" cy="236732"/>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err="1">
                <a:solidFill>
                  <a:srgbClr val="6D6E71"/>
                </a:solidFill>
                <a:latin typeface="Calibri"/>
                <a:ea typeface="Calibri"/>
                <a:cs typeface="Calibri"/>
                <a:sym typeface="Calibri"/>
              </a:rPr>
              <a:t>Criteria</a:t>
            </a:r>
            <a:r>
              <a:rPr lang="sv-SE" sz="900" b="1"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how</a:t>
            </a:r>
            <a:r>
              <a:rPr lang="sv-SE" sz="900"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will</a:t>
            </a:r>
            <a:r>
              <a:rPr lang="sv-SE" sz="900" dirty="0">
                <a:solidFill>
                  <a:srgbClr val="6D6E71"/>
                </a:solidFill>
                <a:latin typeface="Calibri"/>
                <a:ea typeface="Calibri"/>
                <a:cs typeface="Calibri"/>
                <a:sym typeface="Calibri"/>
              </a:rPr>
              <a:t> I </a:t>
            </a:r>
            <a:r>
              <a:rPr lang="sv-SE" sz="900" dirty="0" err="1">
                <a:solidFill>
                  <a:srgbClr val="6D6E71"/>
                </a:solidFill>
                <a:latin typeface="Calibri"/>
                <a:ea typeface="Calibri"/>
                <a:cs typeface="Calibri"/>
                <a:sym typeface="Calibri"/>
              </a:rPr>
              <a:t>know</a:t>
            </a:r>
            <a:r>
              <a:rPr lang="sv-SE" sz="900"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I´ve</a:t>
            </a:r>
            <a:r>
              <a:rPr lang="sv-SE" sz="900"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achieved</a:t>
            </a:r>
            <a:r>
              <a:rPr lang="sv-SE" sz="900"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this</a:t>
            </a:r>
            <a:r>
              <a:rPr lang="sv-SE" sz="900" dirty="0">
                <a:solidFill>
                  <a:srgbClr val="6D6E71"/>
                </a:solidFill>
                <a:latin typeface="Calibri"/>
                <a:ea typeface="Calibri"/>
                <a:cs typeface="Calibri"/>
                <a:sym typeface="Calibri"/>
              </a:rPr>
              <a:t>?</a:t>
            </a:r>
            <a:endParaRPr sz="1401" dirty="0"/>
          </a:p>
        </p:txBody>
      </p:sp>
      <p:sp>
        <p:nvSpPr>
          <p:cNvPr id="924" name="Google Shape;924;p81"/>
          <p:cNvSpPr txBox="1"/>
          <p:nvPr/>
        </p:nvSpPr>
        <p:spPr>
          <a:xfrm>
            <a:off x="1068309" y="1815527"/>
            <a:ext cx="2202665" cy="195941"/>
          </a:xfrm>
          <a:prstGeom prst="rect">
            <a:avLst/>
          </a:prstGeom>
          <a:solidFill>
            <a:schemeClr val="lt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Actions: </a:t>
            </a:r>
            <a:r>
              <a:rPr lang="sv-SE" sz="900" dirty="0" err="1">
                <a:solidFill>
                  <a:srgbClr val="6D6E71"/>
                </a:solidFill>
                <a:latin typeface="Calibri"/>
                <a:ea typeface="Calibri"/>
                <a:cs typeface="Calibri"/>
                <a:sym typeface="Calibri"/>
              </a:rPr>
              <a:t>what</a:t>
            </a:r>
            <a:r>
              <a:rPr lang="sv-SE" sz="900" dirty="0">
                <a:solidFill>
                  <a:srgbClr val="6D6E71"/>
                </a:solidFill>
                <a:latin typeface="Calibri"/>
                <a:ea typeface="Calibri"/>
                <a:cs typeface="Calibri"/>
                <a:sym typeface="Calibri"/>
              </a:rPr>
              <a:t> do I </a:t>
            </a:r>
            <a:r>
              <a:rPr lang="sv-SE" sz="900" dirty="0" err="1">
                <a:solidFill>
                  <a:srgbClr val="6D6E71"/>
                </a:solidFill>
                <a:latin typeface="Calibri"/>
                <a:ea typeface="Calibri"/>
                <a:cs typeface="Calibri"/>
                <a:sym typeface="Calibri"/>
              </a:rPr>
              <a:t>have</a:t>
            </a:r>
            <a:r>
              <a:rPr lang="sv-SE" sz="900" dirty="0">
                <a:solidFill>
                  <a:srgbClr val="6D6E71"/>
                </a:solidFill>
                <a:latin typeface="Calibri"/>
                <a:ea typeface="Calibri"/>
                <a:cs typeface="Calibri"/>
                <a:sym typeface="Calibri"/>
              </a:rPr>
              <a:t> to do to get </a:t>
            </a:r>
            <a:r>
              <a:rPr lang="sv-SE" sz="900" dirty="0" err="1">
                <a:solidFill>
                  <a:srgbClr val="6D6E71"/>
                </a:solidFill>
                <a:latin typeface="Calibri"/>
                <a:ea typeface="Calibri"/>
                <a:cs typeface="Calibri"/>
                <a:sym typeface="Calibri"/>
              </a:rPr>
              <a:t>there</a:t>
            </a:r>
            <a:r>
              <a:rPr lang="sv-SE" sz="900" dirty="0">
                <a:solidFill>
                  <a:srgbClr val="6D6E71"/>
                </a:solidFill>
                <a:latin typeface="Calibri"/>
                <a:ea typeface="Calibri"/>
                <a:cs typeface="Calibri"/>
                <a:sym typeface="Calibri"/>
              </a:rPr>
              <a:t>?</a:t>
            </a:r>
            <a:endParaRPr sz="900" dirty="0">
              <a:solidFill>
                <a:srgbClr val="6D6E71"/>
              </a:solidFill>
              <a:latin typeface="Calibri"/>
              <a:ea typeface="Calibri"/>
              <a:cs typeface="Calibri"/>
              <a:sym typeface="Calibri"/>
            </a:endParaRPr>
          </a:p>
        </p:txBody>
      </p:sp>
      <p:sp>
        <p:nvSpPr>
          <p:cNvPr id="5" name="Google Shape;925;p81">
            <a:extLst>
              <a:ext uri="{FF2B5EF4-FFF2-40B4-BE49-F238E27FC236}">
                <a16:creationId xmlns:a16="http://schemas.microsoft.com/office/drawing/2014/main" id="{FE9EC474-E938-136A-31AB-0F79A1729C5E}"/>
              </a:ext>
            </a:extLst>
          </p:cNvPr>
          <p:cNvSpPr txBox="1"/>
          <p:nvPr/>
        </p:nvSpPr>
        <p:spPr>
          <a:xfrm>
            <a:off x="1092440" y="3291623"/>
            <a:ext cx="2086394" cy="236732"/>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Resources: </a:t>
            </a:r>
            <a:r>
              <a:rPr lang="sv-SE" sz="900" dirty="0" err="1">
                <a:solidFill>
                  <a:srgbClr val="6D6E71"/>
                </a:solidFill>
                <a:latin typeface="Calibri"/>
                <a:ea typeface="Calibri"/>
                <a:cs typeface="Calibri"/>
                <a:sym typeface="Calibri"/>
              </a:rPr>
              <a:t>what</a:t>
            </a:r>
            <a:r>
              <a:rPr lang="sv-SE" sz="900"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resources</a:t>
            </a:r>
            <a:r>
              <a:rPr lang="sv-SE" sz="900"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will</a:t>
            </a:r>
            <a:r>
              <a:rPr lang="sv-SE" sz="900" dirty="0">
                <a:solidFill>
                  <a:srgbClr val="6D6E71"/>
                </a:solidFill>
                <a:latin typeface="Calibri"/>
                <a:ea typeface="Calibri"/>
                <a:cs typeface="Calibri"/>
                <a:sym typeface="Calibri"/>
              </a:rPr>
              <a:t> I access? </a:t>
            </a:r>
            <a:endParaRPr sz="1401" dirty="0"/>
          </a:p>
        </p:txBody>
      </p:sp>
      <p:sp>
        <p:nvSpPr>
          <p:cNvPr id="12" name="Google Shape;921;p81">
            <a:extLst>
              <a:ext uri="{FF2B5EF4-FFF2-40B4-BE49-F238E27FC236}">
                <a16:creationId xmlns:a16="http://schemas.microsoft.com/office/drawing/2014/main" id="{F0220B99-FD0E-13B7-4FE1-C8146AAA9144}"/>
              </a:ext>
            </a:extLst>
          </p:cNvPr>
          <p:cNvSpPr/>
          <p:nvPr/>
        </p:nvSpPr>
        <p:spPr>
          <a:xfrm>
            <a:off x="5157083" y="2653192"/>
            <a:ext cx="3750746"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13" name="Google Shape;921;p81">
            <a:extLst>
              <a:ext uri="{FF2B5EF4-FFF2-40B4-BE49-F238E27FC236}">
                <a16:creationId xmlns:a16="http://schemas.microsoft.com/office/drawing/2014/main" id="{65C10AAA-5BAF-1DCD-F9A5-AEA7562A8803}"/>
              </a:ext>
            </a:extLst>
          </p:cNvPr>
          <p:cNvSpPr/>
          <p:nvPr/>
        </p:nvSpPr>
        <p:spPr>
          <a:xfrm>
            <a:off x="5157085" y="1913398"/>
            <a:ext cx="3750747"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14" name="Google Shape;921;p81">
            <a:extLst>
              <a:ext uri="{FF2B5EF4-FFF2-40B4-BE49-F238E27FC236}">
                <a16:creationId xmlns:a16="http://schemas.microsoft.com/office/drawing/2014/main" id="{D9C9443F-8741-5C53-5E88-9ED3C35F36C8}"/>
              </a:ext>
            </a:extLst>
          </p:cNvPr>
          <p:cNvSpPr/>
          <p:nvPr/>
        </p:nvSpPr>
        <p:spPr>
          <a:xfrm>
            <a:off x="5157084" y="3394312"/>
            <a:ext cx="3750745"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15" name="Google Shape;925;p81">
            <a:extLst>
              <a:ext uri="{FF2B5EF4-FFF2-40B4-BE49-F238E27FC236}">
                <a16:creationId xmlns:a16="http://schemas.microsoft.com/office/drawing/2014/main" id="{A59A847A-BC55-FD5B-94CE-695A4C3604C9}"/>
              </a:ext>
            </a:extLst>
          </p:cNvPr>
          <p:cNvSpPr txBox="1"/>
          <p:nvPr/>
        </p:nvSpPr>
        <p:spPr>
          <a:xfrm>
            <a:off x="5234786" y="2523657"/>
            <a:ext cx="1798115" cy="236732"/>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Support: </a:t>
            </a:r>
            <a:r>
              <a:rPr lang="sv-SE" sz="900" dirty="0" err="1">
                <a:solidFill>
                  <a:srgbClr val="6D6E71"/>
                </a:solidFill>
                <a:latin typeface="Calibri"/>
                <a:ea typeface="Calibri"/>
                <a:cs typeface="Calibri"/>
                <a:sym typeface="Calibri"/>
              </a:rPr>
              <a:t>what</a:t>
            </a:r>
            <a:r>
              <a:rPr lang="sv-SE" sz="900" dirty="0">
                <a:solidFill>
                  <a:srgbClr val="6D6E71"/>
                </a:solidFill>
                <a:latin typeface="Calibri"/>
                <a:ea typeface="Calibri"/>
                <a:cs typeface="Calibri"/>
                <a:sym typeface="Calibri"/>
              </a:rPr>
              <a:t> support </a:t>
            </a:r>
            <a:r>
              <a:rPr lang="sv-SE" sz="900" dirty="0" err="1">
                <a:solidFill>
                  <a:srgbClr val="6D6E71"/>
                </a:solidFill>
                <a:latin typeface="Calibri"/>
                <a:ea typeface="Calibri"/>
                <a:cs typeface="Calibri"/>
                <a:sym typeface="Calibri"/>
              </a:rPr>
              <a:t>will</a:t>
            </a:r>
            <a:r>
              <a:rPr lang="sv-SE" sz="900" dirty="0">
                <a:solidFill>
                  <a:srgbClr val="6D6E71"/>
                </a:solidFill>
                <a:latin typeface="Calibri"/>
                <a:ea typeface="Calibri"/>
                <a:cs typeface="Calibri"/>
                <a:sym typeface="Calibri"/>
              </a:rPr>
              <a:t> I </a:t>
            </a:r>
            <a:r>
              <a:rPr lang="sv-SE" sz="900" dirty="0" err="1">
                <a:solidFill>
                  <a:srgbClr val="6D6E71"/>
                </a:solidFill>
                <a:latin typeface="Calibri"/>
                <a:ea typeface="Calibri"/>
                <a:cs typeface="Calibri"/>
                <a:sym typeface="Calibri"/>
              </a:rPr>
              <a:t>have</a:t>
            </a:r>
            <a:r>
              <a:rPr lang="sv-SE" sz="900" dirty="0">
                <a:solidFill>
                  <a:srgbClr val="6D6E71"/>
                </a:solidFill>
                <a:latin typeface="Calibri"/>
                <a:ea typeface="Calibri"/>
                <a:cs typeface="Calibri"/>
                <a:sym typeface="Calibri"/>
              </a:rPr>
              <a:t>? </a:t>
            </a:r>
            <a:endParaRPr sz="1401" dirty="0"/>
          </a:p>
        </p:txBody>
      </p:sp>
      <p:sp>
        <p:nvSpPr>
          <p:cNvPr id="16" name="Google Shape;924;p81">
            <a:extLst>
              <a:ext uri="{FF2B5EF4-FFF2-40B4-BE49-F238E27FC236}">
                <a16:creationId xmlns:a16="http://schemas.microsoft.com/office/drawing/2014/main" id="{A496CD19-B51B-0B21-D900-257360CD4BC7}"/>
              </a:ext>
            </a:extLst>
          </p:cNvPr>
          <p:cNvSpPr txBox="1"/>
          <p:nvPr/>
        </p:nvSpPr>
        <p:spPr>
          <a:xfrm>
            <a:off x="5234786" y="1815108"/>
            <a:ext cx="2755473" cy="195941"/>
          </a:xfrm>
          <a:prstGeom prst="rect">
            <a:avLst/>
          </a:prstGeom>
          <a:solidFill>
            <a:schemeClr val="lt1"/>
          </a:solidFill>
          <a:ln>
            <a:noFill/>
          </a:ln>
        </p:spPr>
        <p:txBody>
          <a:bodyPr spcFirstLastPara="1" wrap="square" lIns="91426" tIns="45700" rIns="91426" bIns="45700" anchor="t" anchorCtr="0">
            <a:noAutofit/>
          </a:bodyPr>
          <a:lstStyle/>
          <a:p>
            <a:pPr>
              <a:lnSpc>
                <a:spcPct val="84444"/>
              </a:lnSpc>
            </a:pPr>
            <a:r>
              <a:rPr lang="sv-SE" sz="900" b="1" dirty="0" err="1">
                <a:solidFill>
                  <a:srgbClr val="6D6E71"/>
                </a:solidFill>
                <a:latin typeface="Calibri"/>
                <a:ea typeface="Calibri"/>
                <a:cs typeface="Calibri"/>
                <a:sym typeface="Calibri"/>
              </a:rPr>
              <a:t>Obstacles</a:t>
            </a:r>
            <a:r>
              <a:rPr lang="sv-SE" sz="900" b="1" dirty="0">
                <a:solidFill>
                  <a:srgbClr val="6D6E71"/>
                </a:solidFill>
                <a:latin typeface="Calibri"/>
                <a:ea typeface="Calibri"/>
                <a:cs typeface="Calibri"/>
                <a:sym typeface="Calibri"/>
              </a:rPr>
              <a:t>: </a:t>
            </a:r>
            <a:r>
              <a:rPr lang="sv-SE" sz="900" b="1" dirty="0" err="1">
                <a:solidFill>
                  <a:srgbClr val="6D6E71"/>
                </a:solidFill>
                <a:latin typeface="Calibri"/>
                <a:ea typeface="Calibri"/>
                <a:cs typeface="Calibri"/>
                <a:sym typeface="Calibri"/>
              </a:rPr>
              <a:t>w</a:t>
            </a:r>
            <a:r>
              <a:rPr lang="sv-SE" sz="900" dirty="0" err="1">
                <a:solidFill>
                  <a:srgbClr val="6D6E71"/>
                </a:solidFill>
                <a:latin typeface="Calibri"/>
                <a:ea typeface="Calibri"/>
                <a:cs typeface="Calibri"/>
                <a:sym typeface="Calibri"/>
              </a:rPr>
              <a:t>hat</a:t>
            </a:r>
            <a:r>
              <a:rPr lang="sv-SE" sz="900"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might</a:t>
            </a:r>
            <a:r>
              <a:rPr lang="sv-SE" sz="900" dirty="0">
                <a:solidFill>
                  <a:srgbClr val="6D6E71"/>
                </a:solidFill>
                <a:latin typeface="Calibri"/>
                <a:ea typeface="Calibri"/>
                <a:cs typeface="Calibri"/>
                <a:sym typeface="Calibri"/>
              </a:rPr>
              <a:t> get in the </a:t>
            </a:r>
            <a:r>
              <a:rPr lang="sv-SE" sz="900" dirty="0" err="1">
                <a:solidFill>
                  <a:srgbClr val="6D6E71"/>
                </a:solidFill>
                <a:latin typeface="Calibri"/>
                <a:ea typeface="Calibri"/>
                <a:cs typeface="Calibri"/>
                <a:sym typeface="Calibri"/>
              </a:rPr>
              <a:t>way</a:t>
            </a:r>
            <a:r>
              <a:rPr lang="sv-SE" sz="900"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of</a:t>
            </a:r>
            <a:r>
              <a:rPr lang="sv-SE" sz="900"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achieving</a:t>
            </a:r>
            <a:r>
              <a:rPr lang="sv-SE" sz="900"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this</a:t>
            </a:r>
            <a:r>
              <a:rPr lang="sv-SE" sz="900" dirty="0">
                <a:solidFill>
                  <a:srgbClr val="6D6E71"/>
                </a:solidFill>
                <a:latin typeface="Calibri"/>
                <a:ea typeface="Calibri"/>
                <a:cs typeface="Calibri"/>
                <a:sym typeface="Calibri"/>
              </a:rPr>
              <a:t>?</a:t>
            </a:r>
            <a:endParaRPr sz="900" dirty="0">
              <a:solidFill>
                <a:srgbClr val="6D6E71"/>
              </a:solidFill>
              <a:latin typeface="Calibri"/>
              <a:ea typeface="Calibri"/>
              <a:cs typeface="Calibri"/>
              <a:sym typeface="Calibri"/>
            </a:endParaRPr>
          </a:p>
        </p:txBody>
      </p:sp>
      <p:sp>
        <p:nvSpPr>
          <p:cNvPr id="17" name="Google Shape;925;p81">
            <a:extLst>
              <a:ext uri="{FF2B5EF4-FFF2-40B4-BE49-F238E27FC236}">
                <a16:creationId xmlns:a16="http://schemas.microsoft.com/office/drawing/2014/main" id="{1A3624FA-F250-59F9-C30E-E94F626B76DC}"/>
              </a:ext>
            </a:extLst>
          </p:cNvPr>
          <p:cNvSpPr txBox="1"/>
          <p:nvPr/>
        </p:nvSpPr>
        <p:spPr>
          <a:xfrm>
            <a:off x="5234787" y="3290504"/>
            <a:ext cx="1221245" cy="236732"/>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Review: </a:t>
            </a:r>
            <a:r>
              <a:rPr lang="sv-SE" sz="900" dirty="0" err="1">
                <a:solidFill>
                  <a:srgbClr val="6D6E71"/>
                </a:solidFill>
                <a:latin typeface="Calibri"/>
                <a:ea typeface="Calibri"/>
                <a:cs typeface="Calibri"/>
                <a:sym typeface="Calibri"/>
              </a:rPr>
              <a:t>how</a:t>
            </a:r>
            <a:r>
              <a:rPr lang="sv-SE" sz="900"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did</a:t>
            </a:r>
            <a:r>
              <a:rPr lang="sv-SE" sz="900" dirty="0">
                <a:solidFill>
                  <a:srgbClr val="6D6E71"/>
                </a:solidFill>
                <a:latin typeface="Calibri"/>
                <a:ea typeface="Calibri"/>
                <a:cs typeface="Calibri"/>
                <a:sym typeface="Calibri"/>
              </a:rPr>
              <a:t> I do?</a:t>
            </a:r>
            <a:endParaRPr sz="1401" dirty="0"/>
          </a:p>
        </p:txBody>
      </p:sp>
      <p:sp>
        <p:nvSpPr>
          <p:cNvPr id="18" name="Google Shape;921;p81">
            <a:extLst>
              <a:ext uri="{FF2B5EF4-FFF2-40B4-BE49-F238E27FC236}">
                <a16:creationId xmlns:a16="http://schemas.microsoft.com/office/drawing/2014/main" id="{B106EF14-A239-A4F0-4BA1-27B5F92D5FBE}"/>
              </a:ext>
            </a:extLst>
          </p:cNvPr>
          <p:cNvSpPr/>
          <p:nvPr/>
        </p:nvSpPr>
        <p:spPr>
          <a:xfrm>
            <a:off x="6770921" y="1194919"/>
            <a:ext cx="2111486" cy="195942"/>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0" name="Google Shape;921;p81">
            <a:extLst>
              <a:ext uri="{FF2B5EF4-FFF2-40B4-BE49-F238E27FC236}">
                <a16:creationId xmlns:a16="http://schemas.microsoft.com/office/drawing/2014/main" id="{4205EEF1-EC05-6908-E13F-E639FEB017AD}"/>
              </a:ext>
            </a:extLst>
          </p:cNvPr>
          <p:cNvSpPr/>
          <p:nvPr/>
        </p:nvSpPr>
        <p:spPr>
          <a:xfrm>
            <a:off x="6770920" y="1499519"/>
            <a:ext cx="2111486" cy="195942"/>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1" name="Google Shape;907;p81">
            <a:extLst>
              <a:ext uri="{FF2B5EF4-FFF2-40B4-BE49-F238E27FC236}">
                <a16:creationId xmlns:a16="http://schemas.microsoft.com/office/drawing/2014/main" id="{F02353E4-C336-A192-A2C6-7F562677B45A}"/>
              </a:ext>
            </a:extLst>
          </p:cNvPr>
          <p:cNvSpPr txBox="1"/>
          <p:nvPr/>
        </p:nvSpPr>
        <p:spPr>
          <a:xfrm>
            <a:off x="5769620" y="1461192"/>
            <a:ext cx="1001300" cy="317299"/>
          </a:xfrm>
          <a:prstGeom prst="rect">
            <a:avLst/>
          </a:prstGeom>
          <a:noFill/>
          <a:ln>
            <a:noFill/>
          </a:ln>
        </p:spPr>
        <p:txBody>
          <a:bodyPr spcFirstLastPara="1" wrap="square" lIns="91426" tIns="45700" rIns="91426" bIns="45700" anchor="t" anchorCtr="0">
            <a:noAutofit/>
          </a:bodyPr>
          <a:lstStyle/>
          <a:p>
            <a:r>
              <a:rPr lang="it" b="1" dirty="0">
                <a:solidFill>
                  <a:srgbClr val="FF9933"/>
                </a:solidFill>
                <a:latin typeface="Calibri"/>
                <a:ea typeface="Calibri"/>
                <a:cs typeface="Calibri"/>
                <a:sym typeface="Calibri"/>
              </a:rPr>
              <a:t>End date:</a:t>
            </a:r>
            <a:endParaRPr b="1" dirty="0">
              <a:solidFill>
                <a:srgbClr val="FF9933"/>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AFDD8B8F-7D3E-1DB8-88ED-3C2FAE7D95EB}"/>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9A816291-AAB7-7774-00B2-7C142DE16D03}"/>
              </a:ext>
            </a:extLst>
          </p:cNvPr>
          <p:cNvSpPr txBox="1"/>
          <p:nvPr/>
        </p:nvSpPr>
        <p:spPr>
          <a:xfrm>
            <a:off x="2740686" y="1057235"/>
            <a:ext cx="5138068" cy="2964878"/>
          </a:xfrm>
          <a:prstGeom prst="rect">
            <a:avLst/>
          </a:prstGeom>
          <a:noFill/>
          <a:ln>
            <a:noFill/>
          </a:ln>
        </p:spPr>
        <p:txBody>
          <a:bodyPr spcFirstLastPara="1" wrap="square" lIns="0" tIns="10124" rIns="0" bIns="0" anchor="t" anchorCtr="0">
            <a:spAutoFit/>
          </a:bodyPr>
          <a:lstStyle/>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Self-</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Evaluation</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Reflect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on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strengths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weaknesses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values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aspirations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gain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clarity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Use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IKIGAI.</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Goal-Setting</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Set SMART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aligned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values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aspirations.</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Action Planning: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detailed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plan,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identifying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resources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strategies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overcome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obstacles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Taking</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Action: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Consistently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take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intentional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steps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toward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staying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focused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resilient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algn="l" rtl="0" fontAlgn="base"/>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46E30539-5DF2-7049-0E1E-5D61274C6F56}"/>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lang="sv-SE" sz="1051" dirty="0"/>
          </a:p>
        </p:txBody>
      </p:sp>
      <p:sp>
        <p:nvSpPr>
          <p:cNvPr id="381" name="Google Shape;381;p64">
            <a:extLst>
              <a:ext uri="{FF2B5EF4-FFF2-40B4-BE49-F238E27FC236}">
                <a16:creationId xmlns:a16="http://schemas.microsoft.com/office/drawing/2014/main" id="{47287E2D-2511-5E85-7BBD-4074A4F4DBFB}"/>
              </a:ext>
            </a:extLst>
          </p:cNvPr>
          <p:cNvSpPr txBox="1">
            <a:spLocks noGrp="1"/>
          </p:cNvSpPr>
          <p:nvPr>
            <p:ph type="body" idx="2"/>
          </p:nvPr>
        </p:nvSpPr>
        <p:spPr>
          <a:xfrm>
            <a:off x="2646024"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Recommendations</a:t>
            </a:r>
            <a:endParaRPr lang="sv-SE" dirty="0"/>
          </a:p>
        </p:txBody>
      </p:sp>
      <p:pic>
        <p:nvPicPr>
          <p:cNvPr id="382" name="Google Shape;382;p64">
            <a:extLst>
              <a:ext uri="{FF2B5EF4-FFF2-40B4-BE49-F238E27FC236}">
                <a16:creationId xmlns:a16="http://schemas.microsoft.com/office/drawing/2014/main" id="{61851939-3F7C-2775-A251-32BB6EEC182A}"/>
              </a:ext>
            </a:extLst>
          </p:cNvPr>
          <p:cNvPicPr preferRelativeResize="0"/>
          <p:nvPr/>
        </p:nvPicPr>
        <p:blipFill rotWithShape="1">
          <a:blip r:embed="rId3">
            <a:alphaModFix amt="70000"/>
          </a:blip>
          <a:srcRect/>
          <a:stretch/>
        </p:blipFill>
        <p:spPr>
          <a:xfrm flipH="1">
            <a:off x="7139822" y="3091912"/>
            <a:ext cx="2237324" cy="253049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71AF7B61-8C4B-A6DD-306E-33E9F4145D91}"/>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53</a:t>
            </a:fld>
            <a:endParaRPr dirty="0"/>
          </a:p>
        </p:txBody>
      </p:sp>
      <p:sp>
        <p:nvSpPr>
          <p:cNvPr id="4" name="Google Shape;456;p68">
            <a:extLst>
              <a:ext uri="{FF2B5EF4-FFF2-40B4-BE49-F238E27FC236}">
                <a16:creationId xmlns:a16="http://schemas.microsoft.com/office/drawing/2014/main" id="{3465D663-2E12-7B44-46B6-47BE2820A551}"/>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Before </a:t>
            </a:r>
            <a:r>
              <a:rPr lang="sv-SE" sz="2400" dirty="0" err="1">
                <a:solidFill>
                  <a:schemeClr val="lt1"/>
                </a:solidFill>
                <a:latin typeface="Calibri" panose="020F0502020204030204" pitchFamily="34" charset="0"/>
                <a:cs typeface="Calibri" panose="020F0502020204030204" pitchFamily="34" charset="0"/>
                <a:sym typeface="Calibri"/>
              </a:rPr>
              <a:t>You</a:t>
            </a:r>
            <a:r>
              <a:rPr lang="sv-SE" sz="2400" dirty="0">
                <a:solidFill>
                  <a:schemeClr val="lt1"/>
                </a:solidFill>
                <a:latin typeface="Calibri" panose="020F0502020204030204" pitchFamily="34" charset="0"/>
                <a:cs typeface="Calibri" panose="020F0502020204030204" pitchFamily="34" charset="0"/>
                <a:sym typeface="Calibri"/>
              </a:rPr>
              <a:t> Plan</a:t>
            </a:r>
            <a:endParaRPr lang="sv-SE" sz="3500" b="1" dirty="0">
              <a:solidFill>
                <a:schemeClr val="lt1"/>
              </a:solidFill>
              <a:latin typeface="Calibri"/>
              <a:ea typeface="Calibri"/>
              <a:cs typeface="Calibri"/>
              <a:sym typeface="Calibri"/>
            </a:endParaRPr>
          </a:p>
        </p:txBody>
      </p:sp>
      <p:cxnSp>
        <p:nvCxnSpPr>
          <p:cNvPr id="5" name="Google Shape;458;p68">
            <a:extLst>
              <a:ext uri="{FF2B5EF4-FFF2-40B4-BE49-F238E27FC236}">
                <a16:creationId xmlns:a16="http://schemas.microsoft.com/office/drawing/2014/main" id="{EA208667-6088-B76E-EAF6-760D5143AFD6}"/>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 name="Google Shape;457;p68">
            <a:extLst>
              <a:ext uri="{FF2B5EF4-FFF2-40B4-BE49-F238E27FC236}">
                <a16:creationId xmlns:a16="http://schemas.microsoft.com/office/drawing/2014/main" id="{19E94153-35D9-B375-D59D-CF467B797F7A}"/>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36387707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080B7666-C728-6791-F6CB-F5D63EB80283}"/>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134A55D2-735B-39CD-7D55-2BEB91399179}"/>
              </a:ext>
            </a:extLst>
          </p:cNvPr>
          <p:cNvSpPr txBox="1"/>
          <p:nvPr/>
        </p:nvSpPr>
        <p:spPr>
          <a:xfrm>
            <a:off x="2740686" y="1057235"/>
            <a:ext cx="5138068" cy="2718657"/>
          </a:xfrm>
          <a:prstGeom prst="rect">
            <a:avLst/>
          </a:prstGeom>
          <a:noFill/>
          <a:ln>
            <a:noFill/>
          </a:ln>
        </p:spPr>
        <p:txBody>
          <a:bodyPr spcFirstLastPara="1" wrap="square" lIns="0" tIns="10124" rIns="0" bIns="0" anchor="t" anchorCtr="0">
            <a:spAutoFit/>
          </a:bodyPr>
          <a:lstStyle/>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Learning and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Seek</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opportunities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growth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learning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skill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Self-</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Reflection</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Reflect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on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progress,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celebrate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successes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learn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from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setbacks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Celebration</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Recognition</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Acknowledge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achievements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maintain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motivation.</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Renewal</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Embrace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growth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set new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remain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committed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self-improvement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379" name="Google Shape;379;p64">
            <a:extLst>
              <a:ext uri="{FF2B5EF4-FFF2-40B4-BE49-F238E27FC236}">
                <a16:creationId xmlns:a16="http://schemas.microsoft.com/office/drawing/2014/main" id="{2B6DE5ED-B037-4835-D88B-9A224BD6E15E}"/>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3FF366EE-3104-2DBD-1DB7-3F373ECDA073}"/>
              </a:ext>
            </a:extLst>
          </p:cNvPr>
          <p:cNvSpPr txBox="1">
            <a:spLocks noGrp="1"/>
          </p:cNvSpPr>
          <p:nvPr>
            <p:ph type="body" idx="2"/>
          </p:nvPr>
        </p:nvSpPr>
        <p:spPr>
          <a:xfrm>
            <a:off x="2666344"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More</a:t>
            </a:r>
            <a:r>
              <a:rPr lang="sv-SE" sz="2000" dirty="0"/>
              <a:t> </a:t>
            </a:r>
            <a:r>
              <a:rPr lang="sv-SE" sz="2000" dirty="0" err="1"/>
              <a:t>Recommendations</a:t>
            </a:r>
            <a:endParaRPr lang="sv-SE" sz="2000" dirty="0"/>
          </a:p>
        </p:txBody>
      </p:sp>
      <p:pic>
        <p:nvPicPr>
          <p:cNvPr id="382" name="Google Shape;382;p64">
            <a:extLst>
              <a:ext uri="{FF2B5EF4-FFF2-40B4-BE49-F238E27FC236}">
                <a16:creationId xmlns:a16="http://schemas.microsoft.com/office/drawing/2014/main" id="{9372977E-B759-CFF8-F0AC-2A7978B92FF0}"/>
              </a:ext>
            </a:extLst>
          </p:cNvPr>
          <p:cNvPicPr preferRelativeResize="0"/>
          <p:nvPr/>
        </p:nvPicPr>
        <p:blipFill rotWithShape="1">
          <a:blip r:embed="rId3">
            <a:alphaModFix amt="70000"/>
          </a:blip>
          <a:srcRect/>
          <a:stretch/>
        </p:blipFill>
        <p:spPr>
          <a:xfrm flipH="1">
            <a:off x="7059478" y="3012236"/>
            <a:ext cx="2666380" cy="2718658"/>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91741FDE-56C2-D4BB-A8FD-A2404F6D599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54</a:t>
            </a:fld>
            <a:endParaRPr dirty="0"/>
          </a:p>
        </p:txBody>
      </p:sp>
      <p:sp>
        <p:nvSpPr>
          <p:cNvPr id="2" name="Google Shape;456;p68">
            <a:extLst>
              <a:ext uri="{FF2B5EF4-FFF2-40B4-BE49-F238E27FC236}">
                <a16:creationId xmlns:a16="http://schemas.microsoft.com/office/drawing/2014/main" id="{1C600E80-9AEF-88C3-D273-A307A2758532}"/>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Before </a:t>
            </a:r>
            <a:r>
              <a:rPr lang="sv-SE" sz="2400" dirty="0" err="1">
                <a:solidFill>
                  <a:schemeClr val="lt1"/>
                </a:solidFill>
                <a:latin typeface="Calibri" panose="020F0502020204030204" pitchFamily="34" charset="0"/>
                <a:cs typeface="Calibri" panose="020F0502020204030204" pitchFamily="34" charset="0"/>
                <a:sym typeface="Calibri"/>
              </a:rPr>
              <a:t>You</a:t>
            </a:r>
            <a:r>
              <a:rPr lang="sv-SE" sz="2400" dirty="0">
                <a:solidFill>
                  <a:schemeClr val="lt1"/>
                </a:solidFill>
                <a:latin typeface="Calibri" panose="020F0502020204030204" pitchFamily="34" charset="0"/>
                <a:cs typeface="Calibri" panose="020F0502020204030204" pitchFamily="34" charset="0"/>
                <a:sym typeface="Calibri"/>
              </a:rPr>
              <a:t> Plan</a:t>
            </a: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3D9C797D-2C9E-1008-CF73-C22B9E434976}"/>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5F80184E-89C6-47D5-E26B-5B5DB51B6D95}"/>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10242855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02A5318F-D78C-CB21-D2D1-77B8607BBC99}"/>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EF130D86-1202-7573-19F9-383D05126987}"/>
              </a:ext>
            </a:extLst>
          </p:cNvPr>
          <p:cNvSpPr txBox="1"/>
          <p:nvPr/>
        </p:nvSpPr>
        <p:spPr>
          <a:xfrm>
            <a:off x="2639506" y="1004452"/>
            <a:ext cx="5138068" cy="3457320"/>
          </a:xfrm>
          <a:prstGeom prst="rect">
            <a:avLst/>
          </a:prstGeom>
          <a:noFill/>
          <a:ln>
            <a:noFill/>
          </a:ln>
        </p:spPr>
        <p:txBody>
          <a:bodyPr spcFirstLastPara="1" wrap="square" lIns="0" tIns="10124" rIns="0" bIns="0" anchor="t" anchorCtr="0">
            <a:spAutoFit/>
          </a:bodyPr>
          <a:lstStyle/>
          <a:p>
            <a:pPr marL="457200" algn="l" rtl="0" fontAlgn="base"/>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SMART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framework</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used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create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specific</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measurable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achievable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relevant,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time-bound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objectives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break down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each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component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b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br>
            <a:b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b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Specific</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should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be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clear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specific</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answering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questions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exactly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do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want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accomplish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is it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important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Who</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involved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resources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constraints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involved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742950" indent="-285750" algn="l" rtl="0" fontAlgn="base">
              <a:buFont typeface="Arial" panose="020B0604020202020204" pitchFamily="34" charset="0"/>
              <a:buChar char="•"/>
            </a:pPr>
            <a:endParaRPr lang="sv-SE" sz="1600" dirty="0">
              <a:solidFill>
                <a:schemeClr val="tx2">
                  <a:lumMod val="50000"/>
                </a:schemeClr>
              </a:solidFill>
              <a:latin typeface="Calibri" panose="020F0502020204030204" pitchFamily="34" charset="0"/>
              <a:cs typeface="Calibri" panose="020F0502020204030204" pitchFamily="34" charset="0"/>
            </a:endParaRPr>
          </a:p>
          <a:p>
            <a:pPr marL="45720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Measurable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should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be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quantifiable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allowing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track</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progress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determine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when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reached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objective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This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involves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asking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questions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like: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much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many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know</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when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it is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accomplished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379" name="Google Shape;379;p64">
            <a:extLst>
              <a:ext uri="{FF2B5EF4-FFF2-40B4-BE49-F238E27FC236}">
                <a16:creationId xmlns:a16="http://schemas.microsoft.com/office/drawing/2014/main" id="{C3EAD449-5A73-10AC-0305-15DC3C5DCCF5}"/>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553C8157-9956-38B4-D649-1B0BF5EFD22B}"/>
              </a:ext>
            </a:extLst>
          </p:cNvPr>
          <p:cNvSpPr txBox="1">
            <a:spLocks noGrp="1"/>
          </p:cNvSpPr>
          <p:nvPr>
            <p:ph type="body" idx="2"/>
          </p:nvPr>
        </p:nvSpPr>
        <p:spPr>
          <a:xfrm>
            <a:off x="2997697" y="383993"/>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a:t>SMART </a:t>
            </a:r>
            <a:r>
              <a:rPr lang="sv-SE" dirty="0" err="1"/>
              <a:t>Goals</a:t>
            </a:r>
            <a:r>
              <a:rPr lang="sv-SE" dirty="0"/>
              <a:t> – </a:t>
            </a:r>
            <a:r>
              <a:rPr lang="sv-SE" dirty="0" err="1"/>
              <a:t>What</a:t>
            </a:r>
            <a:r>
              <a:rPr lang="sv-SE" dirty="0"/>
              <a:t> </a:t>
            </a:r>
            <a:r>
              <a:rPr lang="sv-SE" dirty="0" err="1"/>
              <a:t>Are</a:t>
            </a:r>
            <a:r>
              <a:rPr lang="sv-SE" dirty="0"/>
              <a:t> </a:t>
            </a:r>
            <a:r>
              <a:rPr lang="sv-SE" dirty="0" err="1"/>
              <a:t>They</a:t>
            </a:r>
            <a:r>
              <a:rPr lang="sv-SE" dirty="0"/>
              <a:t>?</a:t>
            </a:r>
          </a:p>
        </p:txBody>
      </p:sp>
      <p:pic>
        <p:nvPicPr>
          <p:cNvPr id="382" name="Google Shape;382;p64">
            <a:extLst>
              <a:ext uri="{FF2B5EF4-FFF2-40B4-BE49-F238E27FC236}">
                <a16:creationId xmlns:a16="http://schemas.microsoft.com/office/drawing/2014/main" id="{DE765216-2AAA-A083-86E9-2A73762062F0}"/>
              </a:ext>
            </a:extLst>
          </p:cNvPr>
          <p:cNvPicPr preferRelativeResize="0"/>
          <p:nvPr/>
        </p:nvPicPr>
        <p:blipFill rotWithShape="1">
          <a:blip r:embed="rId3">
            <a:alphaModFix amt="70000"/>
          </a:blip>
          <a:srcRect/>
          <a:stretch/>
        </p:blipFill>
        <p:spPr>
          <a:xfrm flipH="1">
            <a:off x="7679410" y="3301139"/>
            <a:ext cx="2008658" cy="232126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BBE2E827-6B4D-B218-F00D-5AC8C984158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55</a:t>
            </a:fld>
            <a:endParaRPr dirty="0"/>
          </a:p>
        </p:txBody>
      </p:sp>
      <p:sp>
        <p:nvSpPr>
          <p:cNvPr id="2" name="Google Shape;456;p68">
            <a:extLst>
              <a:ext uri="{FF2B5EF4-FFF2-40B4-BE49-F238E27FC236}">
                <a16:creationId xmlns:a16="http://schemas.microsoft.com/office/drawing/2014/main" id="{311FA652-FB1F-FD17-1032-AF594A181A53}"/>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Before </a:t>
            </a:r>
            <a:r>
              <a:rPr lang="sv-SE" sz="2400" dirty="0" err="1">
                <a:solidFill>
                  <a:schemeClr val="lt1"/>
                </a:solidFill>
                <a:latin typeface="Calibri" panose="020F0502020204030204" pitchFamily="34" charset="0"/>
                <a:cs typeface="Calibri" panose="020F0502020204030204" pitchFamily="34" charset="0"/>
                <a:sym typeface="Calibri"/>
              </a:rPr>
              <a:t>You</a:t>
            </a:r>
            <a:r>
              <a:rPr lang="sv-SE" sz="2400" dirty="0">
                <a:solidFill>
                  <a:schemeClr val="lt1"/>
                </a:solidFill>
                <a:latin typeface="Calibri" panose="020F0502020204030204" pitchFamily="34" charset="0"/>
                <a:cs typeface="Calibri" panose="020F0502020204030204" pitchFamily="34" charset="0"/>
                <a:sym typeface="Calibri"/>
              </a:rPr>
              <a:t> Plan</a:t>
            </a: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4AB21D1D-1163-DE4A-4064-63324AB41B1D}"/>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739E71F7-D79A-8775-9C8E-3C980CF59539}"/>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32753097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E64BDAB2-1FE5-562E-B793-801CEF689B0E}"/>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79A3115-C424-B757-D03D-3D213745021C}"/>
              </a:ext>
            </a:extLst>
          </p:cNvPr>
          <p:cNvSpPr txBox="1"/>
          <p:nvPr/>
        </p:nvSpPr>
        <p:spPr>
          <a:xfrm>
            <a:off x="2689886" y="1057235"/>
            <a:ext cx="5138068" cy="3211099"/>
          </a:xfrm>
          <a:prstGeom prst="rect">
            <a:avLst/>
          </a:prstGeom>
          <a:noFill/>
          <a:ln>
            <a:noFill/>
          </a:ln>
        </p:spPr>
        <p:txBody>
          <a:bodyPr spcFirstLastPara="1" wrap="square" lIns="0" tIns="10124" rIns="0" bIns="0" anchor="t" anchorCtr="0">
            <a:spAutoFit/>
          </a:bodyPr>
          <a:lstStyle/>
          <a:p>
            <a:pPr marL="45720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Achievable</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should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be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realistic</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attainable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considering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resources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skills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constraints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should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ask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yourself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this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within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my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reach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Do I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have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necessary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resources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achieve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it? </a:t>
            </a:r>
          </a:p>
          <a:p>
            <a:pPr marL="457200" algn="l" rtl="0" fontAlgn="base"/>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45720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Relevant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should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be relevant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aligned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overall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objectives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values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Consider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worthwhile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aligns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long-term plans.</a:t>
            </a:r>
          </a:p>
          <a:p>
            <a:pPr marL="457200" algn="l" rtl="0" fontAlgn="base"/>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45720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Time-specific</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should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have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 deadline 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timeframe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providing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 sense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urgency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motivation.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should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establish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when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goal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be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achieved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create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timeline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completion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379" name="Google Shape;379;p64">
            <a:extLst>
              <a:ext uri="{FF2B5EF4-FFF2-40B4-BE49-F238E27FC236}">
                <a16:creationId xmlns:a16="http://schemas.microsoft.com/office/drawing/2014/main" id="{81422E29-BC1C-984B-E9E1-807DC9417673}"/>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9CD793B3-AD1E-8A2D-AA3A-7430CB7657E0}"/>
              </a:ext>
            </a:extLst>
          </p:cNvPr>
          <p:cNvSpPr txBox="1">
            <a:spLocks noGrp="1"/>
          </p:cNvSpPr>
          <p:nvPr>
            <p:ph type="body" idx="2"/>
          </p:nvPr>
        </p:nvSpPr>
        <p:spPr>
          <a:xfrm>
            <a:off x="3041688" y="382723"/>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a:t>SMART </a:t>
            </a:r>
            <a:r>
              <a:rPr lang="sv-SE" sz="2000" dirty="0" err="1"/>
              <a:t>Goals</a:t>
            </a:r>
            <a:r>
              <a:rPr lang="sv-SE" sz="2000" dirty="0"/>
              <a:t> – </a:t>
            </a:r>
            <a:r>
              <a:rPr lang="sv-SE" sz="2000" dirty="0" err="1"/>
              <a:t>What</a:t>
            </a:r>
            <a:r>
              <a:rPr lang="sv-SE" sz="2000" dirty="0"/>
              <a:t> </a:t>
            </a:r>
            <a:r>
              <a:rPr lang="sv-SE" sz="2000" dirty="0" err="1"/>
              <a:t>Are</a:t>
            </a:r>
            <a:r>
              <a:rPr lang="sv-SE" sz="2000" dirty="0"/>
              <a:t> </a:t>
            </a:r>
            <a:r>
              <a:rPr lang="sv-SE" sz="2000" dirty="0" err="1"/>
              <a:t>They</a:t>
            </a:r>
            <a:r>
              <a:rPr lang="sv-SE" sz="2000" dirty="0"/>
              <a:t>?</a:t>
            </a:r>
          </a:p>
        </p:txBody>
      </p:sp>
      <p:pic>
        <p:nvPicPr>
          <p:cNvPr id="382" name="Google Shape;382;p64">
            <a:extLst>
              <a:ext uri="{FF2B5EF4-FFF2-40B4-BE49-F238E27FC236}">
                <a16:creationId xmlns:a16="http://schemas.microsoft.com/office/drawing/2014/main" id="{0BFC6E7B-CCAA-47DC-07B7-0CE6AEC71FCA}"/>
              </a:ext>
            </a:extLst>
          </p:cNvPr>
          <p:cNvPicPr preferRelativeResize="0"/>
          <p:nvPr/>
        </p:nvPicPr>
        <p:blipFill rotWithShape="1">
          <a:blip r:embed="rId3">
            <a:alphaModFix amt="70000"/>
          </a:blip>
          <a:srcRect/>
          <a:stretch/>
        </p:blipFill>
        <p:spPr>
          <a:xfrm flipH="1">
            <a:off x="7728363" y="3264408"/>
            <a:ext cx="2424877" cy="246682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645C7D2-2959-3E98-438E-29D5E658033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56</a:t>
            </a:fld>
            <a:endParaRPr dirty="0"/>
          </a:p>
        </p:txBody>
      </p:sp>
      <p:sp>
        <p:nvSpPr>
          <p:cNvPr id="2" name="Google Shape;456;p68">
            <a:extLst>
              <a:ext uri="{FF2B5EF4-FFF2-40B4-BE49-F238E27FC236}">
                <a16:creationId xmlns:a16="http://schemas.microsoft.com/office/drawing/2014/main" id="{3D839466-2438-090D-56FF-7A842DB3E739}"/>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Before </a:t>
            </a:r>
            <a:r>
              <a:rPr lang="sv-SE" sz="2400" dirty="0" err="1">
                <a:solidFill>
                  <a:schemeClr val="lt1"/>
                </a:solidFill>
                <a:latin typeface="Calibri" panose="020F0502020204030204" pitchFamily="34" charset="0"/>
                <a:cs typeface="Calibri" panose="020F0502020204030204" pitchFamily="34" charset="0"/>
                <a:sym typeface="Calibri"/>
              </a:rPr>
              <a:t>You</a:t>
            </a:r>
            <a:r>
              <a:rPr lang="sv-SE" sz="2400" dirty="0">
                <a:solidFill>
                  <a:schemeClr val="lt1"/>
                </a:solidFill>
                <a:latin typeface="Calibri" panose="020F0502020204030204" pitchFamily="34" charset="0"/>
                <a:cs typeface="Calibri" panose="020F0502020204030204" pitchFamily="34" charset="0"/>
                <a:sym typeface="Calibri"/>
              </a:rPr>
              <a:t> Plan</a:t>
            </a: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9A7B53A0-0CEF-99FE-F96C-4B79E9FAC69C}"/>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53C1E088-C336-2969-4D18-B59E697438AE}"/>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33965164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objekt 8" descr="En bild som visar text, skärmbild, Teckensnitt, diagram&#10;&#10;AI-genererat innehåll kan vara felaktigt.">
            <a:extLst>
              <a:ext uri="{FF2B5EF4-FFF2-40B4-BE49-F238E27FC236}">
                <a16:creationId xmlns:a16="http://schemas.microsoft.com/office/drawing/2014/main" id="{B9A02F1B-986D-6B83-59DF-7271EFBBBC52}"/>
              </a:ext>
            </a:extLst>
          </p:cNvPr>
          <p:cNvPicPr>
            <a:picLocks noChangeAspect="1"/>
          </p:cNvPicPr>
          <p:nvPr/>
        </p:nvPicPr>
        <p:blipFill>
          <a:blip r:embed="rId2"/>
          <a:stretch>
            <a:fillRect/>
          </a:stretch>
        </p:blipFill>
        <p:spPr>
          <a:xfrm>
            <a:off x="701001" y="0"/>
            <a:ext cx="7278701" cy="5143500"/>
          </a:xfrm>
          <a:prstGeom prst="rect">
            <a:avLst/>
          </a:prstGeom>
        </p:spPr>
      </p:pic>
    </p:spTree>
    <p:extLst>
      <p:ext uri="{BB962C8B-B14F-4D97-AF65-F5344CB8AC3E}">
        <p14:creationId xmlns:p14="http://schemas.microsoft.com/office/powerpoint/2010/main" val="8954128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F71F7C61-FCA2-3E70-6984-392ADC3B7933}"/>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55119183-4BAC-0FD7-BE42-B38B83D4DA5B}"/>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0A7DC5D4-46AD-29C9-EB8C-A65D2AB78C8E}"/>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7" name="Google Shape;597;p72">
            <a:extLst>
              <a:ext uri="{FF2B5EF4-FFF2-40B4-BE49-F238E27FC236}">
                <a16:creationId xmlns:a16="http://schemas.microsoft.com/office/drawing/2014/main" id="{348E0009-A9A9-1DA6-7369-2E1B71A506BA}"/>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sp>
        <p:nvSpPr>
          <p:cNvPr id="600" name="Google Shape;600;p72">
            <a:extLst>
              <a:ext uri="{FF2B5EF4-FFF2-40B4-BE49-F238E27FC236}">
                <a16:creationId xmlns:a16="http://schemas.microsoft.com/office/drawing/2014/main" id="{6FC8E014-04EC-5117-4786-805652EDBF0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58</a:t>
            </a:fld>
            <a:endParaRPr dirty="0"/>
          </a:p>
        </p:txBody>
      </p:sp>
      <p:sp>
        <p:nvSpPr>
          <p:cNvPr id="6" name="Google Shape;460;p68">
            <a:extLst>
              <a:ext uri="{FF2B5EF4-FFF2-40B4-BE49-F238E27FC236}">
                <a16:creationId xmlns:a16="http://schemas.microsoft.com/office/drawing/2014/main" id="{2DF0F7CC-3AD9-3736-03CF-8AB480F1C9BC}"/>
              </a:ext>
            </a:extLst>
          </p:cNvPr>
          <p:cNvSpPr txBox="1"/>
          <p:nvPr/>
        </p:nvSpPr>
        <p:spPr>
          <a:xfrm>
            <a:off x="2186237" y="1454224"/>
            <a:ext cx="6483202" cy="1487550"/>
          </a:xfrm>
          <a:prstGeom prst="rect">
            <a:avLst/>
          </a:prstGeom>
          <a:noFill/>
          <a:ln>
            <a:noFill/>
          </a:ln>
        </p:spPr>
        <p:txBody>
          <a:bodyPr spcFirstLastPara="1" wrap="square" lIns="0" tIns="10124" rIns="0" bIns="0" anchor="t" anchorCtr="0">
            <a:spAutoFit/>
          </a:bodyPr>
          <a:lstStyle/>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By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following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the steps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recommendations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outlined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previous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slides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should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be set to start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filling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out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own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personal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cycle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following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pages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be </a:t>
            </a:r>
            <a:r>
              <a:rPr lang="sv-SE" sz="1600" dirty="0" err="1">
                <a:solidFill>
                  <a:schemeClr val="tx2">
                    <a:lumMod val="50000"/>
                  </a:schemeClr>
                </a:solidFill>
                <a:latin typeface="Calibri" panose="020F0502020204030204" pitchFamily="34" charset="0"/>
                <a:cs typeface="Calibri" panose="020F0502020204030204" pitchFamily="34" charset="0"/>
              </a:rPr>
              <a:t>prompted</a:t>
            </a:r>
            <a:r>
              <a:rPr lang="sv-SE" sz="1600" dirty="0">
                <a:solidFill>
                  <a:schemeClr val="tx2">
                    <a:lumMod val="50000"/>
                  </a:schemeClr>
                </a:solidFill>
                <a:latin typeface="Calibri" panose="020F0502020204030204" pitchFamily="34" charset="0"/>
                <a:cs typeface="Calibri" panose="020F0502020204030204" pitchFamily="34" charset="0"/>
              </a:rPr>
              <a:t> to </a:t>
            </a:r>
            <a:r>
              <a:rPr lang="sv-SE" sz="1600" dirty="0" err="1">
                <a:solidFill>
                  <a:schemeClr val="tx2">
                    <a:lumMod val="50000"/>
                  </a:schemeClr>
                </a:solidFill>
                <a:latin typeface="Calibri" panose="020F0502020204030204" pitchFamily="34" charset="0"/>
                <a:cs typeface="Calibri" panose="020F0502020204030204" pitchFamily="34" charset="0"/>
              </a:rPr>
              <a:t>answer</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questions</a:t>
            </a:r>
            <a:r>
              <a:rPr lang="sv-SE" sz="1600" dirty="0">
                <a:solidFill>
                  <a:schemeClr val="tx2">
                    <a:lumMod val="50000"/>
                  </a:schemeClr>
                </a:solidFill>
                <a:latin typeface="Calibri" panose="020F0502020204030204" pitchFamily="34" charset="0"/>
                <a:cs typeface="Calibri" panose="020F0502020204030204" pitchFamily="34" charset="0"/>
              </a:rPr>
              <a:t> to </a:t>
            </a:r>
            <a:r>
              <a:rPr lang="sv-SE" sz="1600" dirty="0" err="1">
                <a:solidFill>
                  <a:schemeClr val="tx2">
                    <a:lumMod val="50000"/>
                  </a:schemeClr>
                </a:solidFill>
                <a:latin typeface="Calibri" panose="020F0502020204030204" pitchFamily="34" charset="0"/>
                <a:cs typeface="Calibri" panose="020F0502020204030204" pitchFamily="34" charset="0"/>
              </a:rPr>
              <a:t>help</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you</a:t>
            </a:r>
            <a:r>
              <a:rPr lang="sv-SE" sz="1600" dirty="0">
                <a:solidFill>
                  <a:schemeClr val="tx2">
                    <a:lumMod val="50000"/>
                  </a:schemeClr>
                </a:solidFill>
                <a:latin typeface="Calibri" panose="020F0502020204030204" pitchFamily="34" charset="0"/>
                <a:cs typeface="Calibri" panose="020F0502020204030204" pitchFamily="34" charset="0"/>
              </a:rPr>
              <a:t> do just </a:t>
            </a:r>
            <a:r>
              <a:rPr lang="sv-SE" sz="1600" dirty="0" err="1">
                <a:solidFill>
                  <a:schemeClr val="tx2">
                    <a:lumMod val="50000"/>
                  </a:schemeClr>
                </a:solidFill>
                <a:latin typeface="Calibri" panose="020F0502020204030204" pitchFamily="34" charset="0"/>
                <a:cs typeface="Calibri" panose="020F0502020204030204" pitchFamily="34" charset="0"/>
              </a:rPr>
              <a:t>that</a:t>
            </a:r>
            <a:r>
              <a:rPr lang="sv-SE" sz="1600" dirty="0">
                <a:solidFill>
                  <a:schemeClr val="tx2">
                    <a:lumMod val="50000"/>
                  </a:schemeClr>
                </a:solidFill>
                <a:latin typeface="Calibri" panose="020F0502020204030204" pitchFamily="34" charset="0"/>
                <a:cs typeface="Calibri" panose="020F0502020204030204" pitchFamily="34" charset="0"/>
              </a:rPr>
              <a:t>. </a:t>
            </a:r>
          </a:p>
          <a:p>
            <a:pPr algn="l"/>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dirty="0">
                <a:solidFill>
                  <a:schemeClr val="tx2">
                    <a:lumMod val="50000"/>
                  </a:schemeClr>
                </a:solidFill>
                <a:latin typeface="Calibri" panose="020F0502020204030204" pitchFamily="34" charset="0"/>
                <a:cs typeface="Calibri" panose="020F0502020204030204" pitchFamily="34" charset="0"/>
              </a:rPr>
              <a:t>go</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7" name="Google Shape;594;p72">
            <a:extLst>
              <a:ext uri="{FF2B5EF4-FFF2-40B4-BE49-F238E27FC236}">
                <a16:creationId xmlns:a16="http://schemas.microsoft.com/office/drawing/2014/main" id="{344A636A-6D27-E8A2-0309-FE816457AEC3}"/>
              </a:ext>
            </a:extLst>
          </p:cNvPr>
          <p:cNvSpPr txBox="1">
            <a:spLocks/>
          </p:cNvSpPr>
          <p:nvPr/>
        </p:nvSpPr>
        <p:spPr>
          <a:xfrm>
            <a:off x="2109733" y="603340"/>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Let’s</a:t>
            </a:r>
            <a:r>
              <a:rPr lang="sv-SE" dirty="0">
                <a:solidFill>
                  <a:srgbClr val="FF9933"/>
                </a:solidFill>
              </a:rPr>
              <a:t> Begin!</a:t>
            </a:r>
            <a:endParaRPr lang="sv-SE" dirty="0"/>
          </a:p>
        </p:txBody>
      </p:sp>
      <p:grpSp>
        <p:nvGrpSpPr>
          <p:cNvPr id="20" name="Google Shape;260;p62">
            <a:extLst>
              <a:ext uri="{FF2B5EF4-FFF2-40B4-BE49-F238E27FC236}">
                <a16:creationId xmlns:a16="http://schemas.microsoft.com/office/drawing/2014/main" id="{69CD5765-86B1-2E0A-BCC0-155E5E5045AD}"/>
              </a:ext>
            </a:extLst>
          </p:cNvPr>
          <p:cNvGrpSpPr/>
          <p:nvPr/>
        </p:nvGrpSpPr>
        <p:grpSpPr>
          <a:xfrm>
            <a:off x="263465" y="909804"/>
            <a:ext cx="1065986" cy="1120200"/>
            <a:chOff x="14597956" y="5536700"/>
            <a:chExt cx="1074543" cy="1196714"/>
          </a:xfrm>
        </p:grpSpPr>
        <p:grpSp>
          <p:nvGrpSpPr>
            <p:cNvPr id="21" name="Google Shape;261;p62">
              <a:extLst>
                <a:ext uri="{FF2B5EF4-FFF2-40B4-BE49-F238E27FC236}">
                  <a16:creationId xmlns:a16="http://schemas.microsoft.com/office/drawing/2014/main" id="{1DCE9895-4313-D07A-7863-5BFCF4BD02D3}"/>
                </a:ext>
              </a:extLst>
            </p:cNvPr>
            <p:cNvGrpSpPr/>
            <p:nvPr/>
          </p:nvGrpSpPr>
          <p:grpSpPr>
            <a:xfrm>
              <a:off x="14937980" y="5958682"/>
              <a:ext cx="402748" cy="402201"/>
              <a:chOff x="14937980" y="5958682"/>
              <a:chExt cx="402748" cy="402201"/>
            </a:xfrm>
          </p:grpSpPr>
          <p:sp>
            <p:nvSpPr>
              <p:cNvPr id="45" name="Google Shape;262;p62">
                <a:extLst>
                  <a:ext uri="{FF2B5EF4-FFF2-40B4-BE49-F238E27FC236}">
                    <a16:creationId xmlns:a16="http://schemas.microsoft.com/office/drawing/2014/main" id="{5EA07B52-C2C0-0356-B7E3-259980841AE6}"/>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6" name="Google Shape;263;p62">
                <a:extLst>
                  <a:ext uri="{FF2B5EF4-FFF2-40B4-BE49-F238E27FC236}">
                    <a16:creationId xmlns:a16="http://schemas.microsoft.com/office/drawing/2014/main" id="{4280F30E-A22A-7321-36DA-F1E577B88D97}"/>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264;p62">
                <a:extLst>
                  <a:ext uri="{FF2B5EF4-FFF2-40B4-BE49-F238E27FC236}">
                    <a16:creationId xmlns:a16="http://schemas.microsoft.com/office/drawing/2014/main" id="{71E298AE-0B95-E20A-8926-35557F90E6CC}"/>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265;p62">
                <a:extLst>
                  <a:ext uri="{FF2B5EF4-FFF2-40B4-BE49-F238E27FC236}">
                    <a16:creationId xmlns:a16="http://schemas.microsoft.com/office/drawing/2014/main" id="{61900AE5-EFAD-8551-E911-0498DB3FB7A1}"/>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9" name="Google Shape;266;p62">
                <a:extLst>
                  <a:ext uri="{FF2B5EF4-FFF2-40B4-BE49-F238E27FC236}">
                    <a16:creationId xmlns:a16="http://schemas.microsoft.com/office/drawing/2014/main" id="{E5C76ACE-16E1-23C9-4CC5-E9042CA3CBA1}"/>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0" name="Google Shape;267;p62">
                <a:extLst>
                  <a:ext uri="{FF2B5EF4-FFF2-40B4-BE49-F238E27FC236}">
                    <a16:creationId xmlns:a16="http://schemas.microsoft.com/office/drawing/2014/main" id="{E5E34251-ACED-3A5C-85AA-D785FB46DC67}"/>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2" name="Google Shape;268;p62">
              <a:extLst>
                <a:ext uri="{FF2B5EF4-FFF2-40B4-BE49-F238E27FC236}">
                  <a16:creationId xmlns:a16="http://schemas.microsoft.com/office/drawing/2014/main" id="{BA26E659-0D22-F417-87B7-0813F1CB05F7}"/>
                </a:ext>
              </a:extLst>
            </p:cNvPr>
            <p:cNvGrpSpPr/>
            <p:nvPr/>
          </p:nvGrpSpPr>
          <p:grpSpPr>
            <a:xfrm>
              <a:off x="15031979" y="5536700"/>
              <a:ext cx="217988" cy="375827"/>
              <a:chOff x="15031979" y="5536700"/>
              <a:chExt cx="217988" cy="375827"/>
            </a:xfrm>
          </p:grpSpPr>
          <p:grpSp>
            <p:nvGrpSpPr>
              <p:cNvPr id="36" name="Google Shape;269;p62">
                <a:extLst>
                  <a:ext uri="{FF2B5EF4-FFF2-40B4-BE49-F238E27FC236}">
                    <a16:creationId xmlns:a16="http://schemas.microsoft.com/office/drawing/2014/main" id="{FAB48244-D8CA-E3B7-10A5-DD51A865A7D5}"/>
                  </a:ext>
                </a:extLst>
              </p:cNvPr>
              <p:cNvGrpSpPr/>
              <p:nvPr/>
            </p:nvGrpSpPr>
            <p:grpSpPr>
              <a:xfrm>
                <a:off x="15031979" y="5536700"/>
                <a:ext cx="217988" cy="375827"/>
                <a:chOff x="15031979" y="5536700"/>
                <a:chExt cx="217988" cy="375827"/>
              </a:xfrm>
            </p:grpSpPr>
            <p:sp>
              <p:nvSpPr>
                <p:cNvPr id="43" name="Google Shape;270;p62">
                  <a:extLst>
                    <a:ext uri="{FF2B5EF4-FFF2-40B4-BE49-F238E27FC236}">
                      <a16:creationId xmlns:a16="http://schemas.microsoft.com/office/drawing/2014/main" id="{8E57716E-4423-A988-90B8-961AF59F3312}"/>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4" name="Google Shape;271;p62">
                  <a:extLst>
                    <a:ext uri="{FF2B5EF4-FFF2-40B4-BE49-F238E27FC236}">
                      <a16:creationId xmlns:a16="http://schemas.microsoft.com/office/drawing/2014/main" id="{9F9A19B9-AC61-B51C-06DE-22A99B050E25}"/>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7" name="Google Shape;272;p62">
                <a:extLst>
                  <a:ext uri="{FF2B5EF4-FFF2-40B4-BE49-F238E27FC236}">
                    <a16:creationId xmlns:a16="http://schemas.microsoft.com/office/drawing/2014/main" id="{63F8975A-9DB6-0F33-062D-625ED285DE31}"/>
                  </a:ext>
                </a:extLst>
              </p:cNvPr>
              <p:cNvGrpSpPr/>
              <p:nvPr/>
            </p:nvGrpSpPr>
            <p:grpSpPr>
              <a:xfrm>
                <a:off x="15065077" y="5648789"/>
                <a:ext cx="150204" cy="47802"/>
                <a:chOff x="15065077" y="5648789"/>
                <a:chExt cx="150204" cy="47802"/>
              </a:xfrm>
            </p:grpSpPr>
            <p:sp>
              <p:nvSpPr>
                <p:cNvPr id="41" name="Google Shape;273;p62">
                  <a:extLst>
                    <a:ext uri="{FF2B5EF4-FFF2-40B4-BE49-F238E27FC236}">
                      <a16:creationId xmlns:a16="http://schemas.microsoft.com/office/drawing/2014/main" id="{3357F91D-C36E-7A24-AD74-12299CB887FC}"/>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2" name="Google Shape;274;p62">
                  <a:extLst>
                    <a:ext uri="{FF2B5EF4-FFF2-40B4-BE49-F238E27FC236}">
                      <a16:creationId xmlns:a16="http://schemas.microsoft.com/office/drawing/2014/main" id="{9C10194C-80BF-09F7-911B-70B8A9B1C6A7}"/>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8" name="Google Shape;275;p62">
                <a:extLst>
                  <a:ext uri="{FF2B5EF4-FFF2-40B4-BE49-F238E27FC236}">
                    <a16:creationId xmlns:a16="http://schemas.microsoft.com/office/drawing/2014/main" id="{6F956CD6-1E69-894A-E69A-B2BDD95B8EB7}"/>
                  </a:ext>
                </a:extLst>
              </p:cNvPr>
              <p:cNvGrpSpPr/>
              <p:nvPr/>
            </p:nvGrpSpPr>
            <p:grpSpPr>
              <a:xfrm>
                <a:off x="15033715" y="5731207"/>
                <a:ext cx="212928" cy="69231"/>
                <a:chOff x="15033715" y="5731207"/>
                <a:chExt cx="212928" cy="69231"/>
              </a:xfrm>
            </p:grpSpPr>
            <p:sp>
              <p:nvSpPr>
                <p:cNvPr id="39" name="Google Shape;276;p62">
                  <a:extLst>
                    <a:ext uri="{FF2B5EF4-FFF2-40B4-BE49-F238E27FC236}">
                      <a16:creationId xmlns:a16="http://schemas.microsoft.com/office/drawing/2014/main" id="{6AB7D540-EBEB-7E0F-4030-D3179C7C8E7D}"/>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0" name="Google Shape;277;p62">
                  <a:extLst>
                    <a:ext uri="{FF2B5EF4-FFF2-40B4-BE49-F238E27FC236}">
                      <a16:creationId xmlns:a16="http://schemas.microsoft.com/office/drawing/2014/main" id="{CDC4B9CE-DF3F-312D-C833-3A03DA9A150B}"/>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3" name="Google Shape;278;p62">
              <a:extLst>
                <a:ext uri="{FF2B5EF4-FFF2-40B4-BE49-F238E27FC236}">
                  <a16:creationId xmlns:a16="http://schemas.microsoft.com/office/drawing/2014/main" id="{9B1A284E-3A1F-49E8-56FD-8BBC2C190CFD}"/>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 name="Google Shape;279;p62">
              <a:extLst>
                <a:ext uri="{FF2B5EF4-FFF2-40B4-BE49-F238E27FC236}">
                  <a16:creationId xmlns:a16="http://schemas.microsoft.com/office/drawing/2014/main" id="{9F60906D-A288-14CF-3CE7-418A1BDA02D2}"/>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 name="Google Shape;280;p62">
              <a:extLst>
                <a:ext uri="{FF2B5EF4-FFF2-40B4-BE49-F238E27FC236}">
                  <a16:creationId xmlns:a16="http://schemas.microsoft.com/office/drawing/2014/main" id="{0F17E901-821E-30F2-FB1A-9263446E3564}"/>
                </a:ext>
              </a:extLst>
            </p:cNvPr>
            <p:cNvGrpSpPr/>
            <p:nvPr/>
          </p:nvGrpSpPr>
          <p:grpSpPr>
            <a:xfrm>
              <a:off x="14597956" y="5994946"/>
              <a:ext cx="226132" cy="329673"/>
              <a:chOff x="14597956" y="5994946"/>
              <a:chExt cx="226132" cy="329673"/>
            </a:xfrm>
          </p:grpSpPr>
          <p:sp>
            <p:nvSpPr>
              <p:cNvPr id="34" name="Google Shape;281;p62">
                <a:extLst>
                  <a:ext uri="{FF2B5EF4-FFF2-40B4-BE49-F238E27FC236}">
                    <a16:creationId xmlns:a16="http://schemas.microsoft.com/office/drawing/2014/main" id="{FBC5C760-3DF3-059D-C97F-56E054B5FC6A}"/>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35" name="Google Shape;282;p62">
                <a:extLst>
                  <a:ext uri="{FF2B5EF4-FFF2-40B4-BE49-F238E27FC236}">
                    <a16:creationId xmlns:a16="http://schemas.microsoft.com/office/drawing/2014/main" id="{CD966DB2-9531-B0D5-6B39-406D7CC0BA17}"/>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6" name="Google Shape;283;p62">
              <a:extLst>
                <a:ext uri="{FF2B5EF4-FFF2-40B4-BE49-F238E27FC236}">
                  <a16:creationId xmlns:a16="http://schemas.microsoft.com/office/drawing/2014/main" id="{D8131F62-187A-3A2A-B2B9-8984B5A4FE05}"/>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 name="Google Shape;284;p62">
              <a:extLst>
                <a:ext uri="{FF2B5EF4-FFF2-40B4-BE49-F238E27FC236}">
                  <a16:creationId xmlns:a16="http://schemas.microsoft.com/office/drawing/2014/main" id="{7A0F1347-5976-FD9E-17C7-348803A124C0}"/>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 name="Google Shape;285;p62">
              <a:extLst>
                <a:ext uri="{FF2B5EF4-FFF2-40B4-BE49-F238E27FC236}">
                  <a16:creationId xmlns:a16="http://schemas.microsoft.com/office/drawing/2014/main" id="{546D3609-FABA-3434-93AB-07911D251AD7}"/>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 name="Google Shape;286;p62">
              <a:extLst>
                <a:ext uri="{FF2B5EF4-FFF2-40B4-BE49-F238E27FC236}">
                  <a16:creationId xmlns:a16="http://schemas.microsoft.com/office/drawing/2014/main" id="{F9EC2A91-A205-6325-6CCE-918A2666962B}"/>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0" name="Google Shape;287;p62">
              <a:extLst>
                <a:ext uri="{FF2B5EF4-FFF2-40B4-BE49-F238E27FC236}">
                  <a16:creationId xmlns:a16="http://schemas.microsoft.com/office/drawing/2014/main" id="{9498417E-CFF2-2B4A-96C7-96B1AA124DEC}"/>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1" name="Google Shape;288;p62">
              <a:extLst>
                <a:ext uri="{FF2B5EF4-FFF2-40B4-BE49-F238E27FC236}">
                  <a16:creationId xmlns:a16="http://schemas.microsoft.com/office/drawing/2014/main" id="{81AC3323-B9C3-5D27-24AE-804E1720658D}"/>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2" name="Google Shape;289;p62">
              <a:extLst>
                <a:ext uri="{FF2B5EF4-FFF2-40B4-BE49-F238E27FC236}">
                  <a16:creationId xmlns:a16="http://schemas.microsoft.com/office/drawing/2014/main" id="{2E9AE291-90C3-55A6-3CFD-C6CED7414613}"/>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3" name="Google Shape;290;p62">
              <a:extLst>
                <a:ext uri="{FF2B5EF4-FFF2-40B4-BE49-F238E27FC236}">
                  <a16:creationId xmlns:a16="http://schemas.microsoft.com/office/drawing/2014/main" id="{06DA2BD4-9D7C-418B-EFE1-A934D6D16DF2}"/>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Tree>
    <p:extLst>
      <p:ext uri="{BB962C8B-B14F-4D97-AF65-F5344CB8AC3E}">
        <p14:creationId xmlns:p14="http://schemas.microsoft.com/office/powerpoint/2010/main" val="2904315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D6B998E-A640-E8DF-E077-873E177AFE98}"/>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87EC717B-F3A5-C0B0-59EB-86DF1981A0C3}"/>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31689BD-3393-4E6E-192E-FFFDC42558F6}"/>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E12BB325-952C-A72E-1E5F-0170E71809D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FB6E04CD-088C-AD20-7C92-BC4A66564CAF}"/>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5637934-80B9-BD42-2B9E-931F4B95EAC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FC5401D8-78AA-942D-3C17-59ABC2595AAA}"/>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642EB01D-D537-DA90-1459-7DD2B9F1271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7C23981B-F87E-E6CE-1756-5726DF2039F9}"/>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3A60747E-BD7F-36E5-0BA1-33ADE052966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BC97CA5-4931-E977-9DE8-B1175AF0C211}"/>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2D07E168-662A-FA81-6CFA-ED3462F8580C}"/>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FF0B35E3-2B20-A1F6-B430-31E58B89B880}"/>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7703D112-7D5E-E7D7-1F4A-B9A45B9ECACD}"/>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CE77E54-3281-B914-5052-E3860A1D22E3}"/>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B12E1F01-3A04-4DF1-4B5A-089C35CC7A34}"/>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E0D70AB2-F944-A620-2503-0154BCBD493B}"/>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0F3ADE7C-791F-0309-6C68-59A68418F225}"/>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CB83611F-9A5C-CE7F-3177-308A107CEB1F}"/>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dirty="0" err="1">
                <a:solidFill>
                  <a:srgbClr val="FF9933"/>
                </a:solidFill>
              </a:rPr>
              <a:t>Worksheet</a:t>
            </a:r>
            <a:r>
              <a:rPr lang="sv-SE" dirty="0">
                <a:solidFill>
                  <a:srgbClr val="FF9933"/>
                </a:solidFill>
              </a:rPr>
              <a:t>: </a:t>
            </a:r>
            <a:r>
              <a:rPr lang="sv-SE" sz="1800" b="0" dirty="0" err="1">
                <a:solidFill>
                  <a:schemeClr val="tx2">
                    <a:lumMod val="50000"/>
                  </a:schemeClr>
                </a:solidFill>
              </a:rPr>
              <a:t>Create</a:t>
            </a:r>
            <a:r>
              <a:rPr lang="sv-SE" sz="1800" b="0" dirty="0">
                <a:solidFill>
                  <a:schemeClr val="tx2">
                    <a:lumMod val="50000"/>
                  </a:schemeClr>
                </a:solidFill>
              </a:rPr>
              <a:t>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Own</a:t>
            </a:r>
            <a:r>
              <a:rPr lang="sv-SE" sz="1800" b="0" dirty="0">
                <a:solidFill>
                  <a:schemeClr val="tx2">
                    <a:lumMod val="50000"/>
                  </a:schemeClr>
                </a:solidFill>
              </a:rPr>
              <a:t> Personal </a:t>
            </a:r>
            <a:r>
              <a:rPr lang="sv-SE" sz="1800" b="0" dirty="0" err="1">
                <a:solidFill>
                  <a:schemeClr val="tx2">
                    <a:lumMod val="50000"/>
                  </a:schemeClr>
                </a:solidFill>
              </a:rPr>
              <a:t>Development</a:t>
            </a:r>
            <a:r>
              <a:rPr lang="sv-SE" sz="1800" b="0" dirty="0">
                <a:solidFill>
                  <a:schemeClr val="tx2">
                    <a:lumMod val="50000"/>
                  </a:schemeClr>
                </a:solidFill>
              </a:rPr>
              <a:t> </a:t>
            </a:r>
            <a:r>
              <a:rPr lang="sv-SE" sz="1800" b="0" dirty="0" err="1">
                <a:solidFill>
                  <a:schemeClr val="tx2">
                    <a:lumMod val="50000"/>
                  </a:schemeClr>
                </a:solidFill>
              </a:rPr>
              <a:t>Cycle</a:t>
            </a:r>
            <a:r>
              <a:rPr lang="sv-SE" sz="1800" b="0" dirty="0">
                <a:solidFill>
                  <a:schemeClr val="tx2">
                    <a:lumMod val="50000"/>
                  </a:schemeClr>
                </a:solidFill>
              </a:rPr>
              <a:t> (1)</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4F0F6C92-1B82-ACA0-721D-E3B39E1BB8C0}"/>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5E2F4501-C99D-6C30-3F97-A4619BD241E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2D09EB13-5939-D150-1E09-91327074CEE0}"/>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73E370AE-98A2-7BAD-0947-353E4C6AE5F3}"/>
              </a:ext>
            </a:extLst>
          </p:cNvPr>
          <p:cNvSpPr txBox="1"/>
          <p:nvPr/>
        </p:nvSpPr>
        <p:spPr>
          <a:xfrm>
            <a:off x="105754" y="4379339"/>
            <a:ext cx="1504385" cy="968169"/>
          </a:xfrm>
          <a:prstGeom prst="rect">
            <a:avLst/>
          </a:prstGeom>
          <a:noFill/>
          <a:ln>
            <a:noFill/>
          </a:ln>
        </p:spPr>
        <p:txBody>
          <a:bodyPr spcFirstLastPara="1" wrap="square" lIns="91426" tIns="45700" rIns="91426" bIns="45700" anchor="t" anchorCtr="0">
            <a:normAutofit fontScale="92500"/>
          </a:bodyPr>
          <a:lstStyle/>
          <a:p>
            <a:pPr>
              <a:lnSpc>
                <a:spcPct val="72399"/>
              </a:lnSpc>
            </a:pPr>
            <a:r>
              <a:rPr lang="it" sz="5001" b="1" dirty="0">
                <a:solidFill>
                  <a:schemeClr val="lt1"/>
                </a:solidFill>
                <a:latin typeface="Calibri"/>
                <a:cs typeface="Calibri"/>
                <a:sym typeface="Calibri"/>
              </a:rPr>
              <a:t>W.10</a:t>
            </a:r>
            <a:endParaRPr sz="1401" dirty="0"/>
          </a:p>
        </p:txBody>
      </p:sp>
      <p:sp>
        <p:nvSpPr>
          <p:cNvPr id="7" name="textruta 6">
            <a:extLst>
              <a:ext uri="{FF2B5EF4-FFF2-40B4-BE49-F238E27FC236}">
                <a16:creationId xmlns:a16="http://schemas.microsoft.com/office/drawing/2014/main" id="{C83946CF-CCBC-A139-7AC3-DDF4ADF4B7E4}"/>
              </a:ext>
            </a:extLst>
          </p:cNvPr>
          <p:cNvSpPr txBox="1"/>
          <p:nvPr/>
        </p:nvSpPr>
        <p:spPr>
          <a:xfrm>
            <a:off x="1501815" y="895992"/>
            <a:ext cx="2468430" cy="500137"/>
          </a:xfrm>
          <a:prstGeom prst="rect">
            <a:avLst/>
          </a:prstGeom>
          <a:noFill/>
        </p:spPr>
        <p:txBody>
          <a:bodyPr wrap="square" rtlCol="0">
            <a:spAutoFit/>
          </a:bodyPr>
          <a:lstStyle/>
          <a:p>
            <a:r>
              <a:rPr lang="sv-SE" sz="1600" b="1" dirty="0">
                <a:solidFill>
                  <a:srgbClr val="6D6E71"/>
                </a:solidFill>
              </a:rPr>
              <a:t>1. Self-</a:t>
            </a:r>
            <a:r>
              <a:rPr lang="sv-SE" sz="1600" b="1" dirty="0" err="1">
                <a:solidFill>
                  <a:srgbClr val="6D6E71"/>
                </a:solidFill>
              </a:rPr>
              <a:t>Evaluation</a:t>
            </a:r>
            <a:r>
              <a:rPr lang="sv-SE" sz="1600" b="1" dirty="0">
                <a:solidFill>
                  <a:srgbClr val="6D6E71"/>
                </a:solidFill>
              </a:rPr>
              <a:t>:</a:t>
            </a:r>
            <a:endParaRPr lang="sv-SE" sz="1600" dirty="0">
              <a:solidFill>
                <a:srgbClr val="6D6E71"/>
              </a:solidFill>
            </a:endParaRPr>
          </a:p>
          <a:p>
            <a:endParaRPr lang="en-GB" sz="1050" dirty="0"/>
          </a:p>
        </p:txBody>
      </p:sp>
      <p:graphicFrame>
        <p:nvGraphicFramePr>
          <p:cNvPr id="10" name="Tabell 9">
            <a:extLst>
              <a:ext uri="{FF2B5EF4-FFF2-40B4-BE49-F238E27FC236}">
                <a16:creationId xmlns:a16="http://schemas.microsoft.com/office/drawing/2014/main" id="{7DBFE2DE-6CCF-EE9C-98AB-0ED51552E8E4}"/>
              </a:ext>
            </a:extLst>
          </p:cNvPr>
          <p:cNvGraphicFramePr>
            <a:graphicFrameLocks noGrp="1"/>
          </p:cNvGraphicFramePr>
          <p:nvPr/>
        </p:nvGraphicFramePr>
        <p:xfrm>
          <a:off x="1533793" y="1244235"/>
          <a:ext cx="6204444" cy="2762164"/>
        </p:xfrm>
        <a:graphic>
          <a:graphicData uri="http://schemas.openxmlformats.org/drawingml/2006/table">
            <a:tbl>
              <a:tblPr firstRow="1" bandRow="1">
                <a:tableStyleId>{5940675A-B579-460E-94D1-54222C63F5DA}</a:tableStyleId>
              </a:tblPr>
              <a:tblGrid>
                <a:gridCol w="3080428">
                  <a:extLst>
                    <a:ext uri="{9D8B030D-6E8A-4147-A177-3AD203B41FA5}">
                      <a16:colId xmlns:a16="http://schemas.microsoft.com/office/drawing/2014/main" val="24305698"/>
                    </a:ext>
                  </a:extLst>
                </a:gridCol>
                <a:gridCol w="3124016">
                  <a:extLst>
                    <a:ext uri="{9D8B030D-6E8A-4147-A177-3AD203B41FA5}">
                      <a16:colId xmlns:a16="http://schemas.microsoft.com/office/drawing/2014/main" val="2333170779"/>
                    </a:ext>
                  </a:extLst>
                </a:gridCol>
              </a:tblGrid>
              <a:tr h="1381082">
                <a:tc>
                  <a:txBody>
                    <a:bodyPr/>
                    <a:lstStyle/>
                    <a:p>
                      <a:endParaRPr lang="en-GB" sz="1100" dirty="0"/>
                    </a:p>
                    <a:p>
                      <a:endParaRPr lang="en-GB" sz="1100" dirty="0"/>
                    </a:p>
                    <a:p>
                      <a:endParaRPr lang="en-GB" sz="1100" dirty="0"/>
                    </a:p>
                    <a:p>
                      <a:endParaRPr lang="en-GB" sz="1100" dirty="0"/>
                    </a:p>
                  </a:txBody>
                  <a:tcPr marL="68580" marR="68580" marT="34290" marB="34290"/>
                </a:tc>
                <a:tc>
                  <a:txBody>
                    <a:bodyPr/>
                    <a:lstStyle/>
                    <a:p>
                      <a:endParaRPr lang="en-GB" sz="1100" dirty="0"/>
                    </a:p>
                    <a:p>
                      <a:endParaRPr lang="en-GB" sz="1100" dirty="0"/>
                    </a:p>
                    <a:p>
                      <a:endParaRPr lang="en-GB" sz="1100" dirty="0"/>
                    </a:p>
                    <a:p>
                      <a:endParaRPr lang="en-GB" sz="1100" dirty="0"/>
                    </a:p>
                    <a:p>
                      <a:endParaRPr lang="en-GB" sz="1100" dirty="0"/>
                    </a:p>
                    <a:p>
                      <a:endParaRPr lang="en-GB" sz="1100" dirty="0"/>
                    </a:p>
                  </a:txBody>
                  <a:tcPr marL="68580" marR="68580" marT="34290" marB="34290"/>
                </a:tc>
                <a:extLst>
                  <a:ext uri="{0D108BD9-81ED-4DB2-BD59-A6C34878D82A}">
                    <a16:rowId xmlns:a16="http://schemas.microsoft.com/office/drawing/2014/main" val="4051345566"/>
                  </a:ext>
                </a:extLst>
              </a:tr>
              <a:tr h="1381082">
                <a:tc>
                  <a:txBody>
                    <a:bodyPr/>
                    <a:lstStyle/>
                    <a:p>
                      <a:endParaRPr lang="en-GB" sz="1100" dirty="0"/>
                    </a:p>
                    <a:p>
                      <a:endParaRPr lang="en-GB" sz="1100" dirty="0"/>
                    </a:p>
                    <a:p>
                      <a:endParaRPr lang="en-GB" sz="1100" dirty="0"/>
                    </a:p>
                    <a:p>
                      <a:endParaRPr lang="en-GB" sz="1100" dirty="0"/>
                    </a:p>
                    <a:p>
                      <a:endParaRPr lang="en-GB" sz="1100" dirty="0"/>
                    </a:p>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69650922"/>
                  </a:ext>
                </a:extLst>
              </a:tr>
            </a:tbl>
          </a:graphicData>
        </a:graphic>
      </p:graphicFrame>
      <p:sp>
        <p:nvSpPr>
          <p:cNvPr id="12" name="Rektangel med rundade hörn 11">
            <a:extLst>
              <a:ext uri="{FF2B5EF4-FFF2-40B4-BE49-F238E27FC236}">
                <a16:creationId xmlns:a16="http://schemas.microsoft.com/office/drawing/2014/main" id="{BEE30DD1-FD0B-7AD3-DD15-FC88D1B3868A}"/>
              </a:ext>
            </a:extLst>
          </p:cNvPr>
          <p:cNvSpPr/>
          <p:nvPr/>
        </p:nvSpPr>
        <p:spPr>
          <a:xfrm>
            <a:off x="1533792" y="1244235"/>
            <a:ext cx="3070185" cy="1361464"/>
          </a:xfrm>
          <a:prstGeom prst="roundRect">
            <a:avLst/>
          </a:prstGeom>
          <a:solidFill>
            <a:schemeClr val="accent4">
              <a:lumMod val="20000"/>
              <a:lumOff val="80000"/>
              <a:alpha val="39925"/>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dirty="0"/>
          </a:p>
        </p:txBody>
      </p:sp>
      <p:sp>
        <p:nvSpPr>
          <p:cNvPr id="13" name="Rektangel med rundade hörn 12">
            <a:extLst>
              <a:ext uri="{FF2B5EF4-FFF2-40B4-BE49-F238E27FC236}">
                <a16:creationId xmlns:a16="http://schemas.microsoft.com/office/drawing/2014/main" id="{6016ABBF-777B-7409-E3A8-C3A6D73F7E46}"/>
              </a:ext>
            </a:extLst>
          </p:cNvPr>
          <p:cNvSpPr/>
          <p:nvPr/>
        </p:nvSpPr>
        <p:spPr>
          <a:xfrm>
            <a:off x="4635954" y="1268950"/>
            <a:ext cx="3146651" cy="1361464"/>
          </a:xfrm>
          <a:prstGeom prst="roundRect">
            <a:avLst/>
          </a:prstGeom>
          <a:solidFill>
            <a:schemeClr val="accent5">
              <a:lumMod val="20000"/>
              <a:lumOff val="80000"/>
              <a:alpha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14" name="Rektangel med rundade hörn 13">
            <a:extLst>
              <a:ext uri="{FF2B5EF4-FFF2-40B4-BE49-F238E27FC236}">
                <a16:creationId xmlns:a16="http://schemas.microsoft.com/office/drawing/2014/main" id="{520B15DD-1CC4-C3D8-2FA3-FE6154C27BA4}"/>
              </a:ext>
            </a:extLst>
          </p:cNvPr>
          <p:cNvSpPr/>
          <p:nvPr/>
        </p:nvSpPr>
        <p:spPr>
          <a:xfrm>
            <a:off x="1565769" y="2625316"/>
            <a:ext cx="3006231" cy="1431773"/>
          </a:xfrm>
          <a:prstGeom prst="roundRect">
            <a:avLst/>
          </a:prstGeom>
          <a:solidFill>
            <a:schemeClr val="accent2">
              <a:lumMod val="20000"/>
              <a:lumOff val="80000"/>
              <a:alpha val="40075"/>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15" name="Rektangel med rundade hörn 14">
            <a:extLst>
              <a:ext uri="{FF2B5EF4-FFF2-40B4-BE49-F238E27FC236}">
                <a16:creationId xmlns:a16="http://schemas.microsoft.com/office/drawing/2014/main" id="{571E3189-A633-7CB3-70CC-5C2BC67C1EC4}"/>
              </a:ext>
            </a:extLst>
          </p:cNvPr>
          <p:cNvSpPr/>
          <p:nvPr/>
        </p:nvSpPr>
        <p:spPr>
          <a:xfrm>
            <a:off x="4616370" y="2630414"/>
            <a:ext cx="3178627" cy="1406510"/>
          </a:xfrm>
          <a:prstGeom prst="roundRect">
            <a:avLst/>
          </a:prstGeom>
          <a:solidFill>
            <a:schemeClr val="accent6">
              <a:lumMod val="20000"/>
              <a:lumOff val="80000"/>
              <a:alpha val="40338"/>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16" name="textruta 15">
            <a:extLst>
              <a:ext uri="{FF2B5EF4-FFF2-40B4-BE49-F238E27FC236}">
                <a16:creationId xmlns:a16="http://schemas.microsoft.com/office/drawing/2014/main" id="{13E1F9DA-26E0-D5A7-C5F8-504AE4D495FC}"/>
              </a:ext>
            </a:extLst>
          </p:cNvPr>
          <p:cNvSpPr txBox="1"/>
          <p:nvPr/>
        </p:nvSpPr>
        <p:spPr>
          <a:xfrm>
            <a:off x="1610139" y="1268950"/>
            <a:ext cx="2917373" cy="415498"/>
          </a:xfrm>
          <a:prstGeom prst="rect">
            <a:avLst/>
          </a:prstGeom>
          <a:noFill/>
        </p:spPr>
        <p:txBody>
          <a:bodyPr wrap="square" rtlCol="0">
            <a:spAutoFit/>
          </a:bodyPr>
          <a:lstStyle/>
          <a:p>
            <a:pPr algn="ctr"/>
            <a:r>
              <a:rPr lang="sv-SE" sz="1050" dirty="0">
                <a:solidFill>
                  <a:srgbClr val="6D6E71"/>
                </a:solidFill>
                <a:latin typeface="Calibri" panose="020F0502020204030204" pitchFamily="34" charset="0"/>
                <a:cs typeface="Calibri" panose="020F0502020204030204" pitchFamily="34" charset="0"/>
              </a:rPr>
              <a:t>My </a:t>
            </a:r>
            <a:r>
              <a:rPr lang="sv-SE" sz="1050" dirty="0" err="1">
                <a:solidFill>
                  <a:srgbClr val="6D6E71"/>
                </a:solidFill>
                <a:latin typeface="Calibri" panose="020F0502020204030204" pitchFamily="34" charset="0"/>
                <a:cs typeface="Calibri" panose="020F0502020204030204" pitchFamily="34" charset="0"/>
              </a:rPr>
              <a:t>strengths</a:t>
            </a:r>
            <a:r>
              <a:rPr lang="sv-SE" sz="1050" dirty="0">
                <a:solidFill>
                  <a:srgbClr val="6D6E71"/>
                </a:solidFill>
                <a:latin typeface="Calibri" panose="020F0502020204030204" pitchFamily="34" charset="0"/>
                <a:cs typeface="Calibri" panose="020F0502020204030204" pitchFamily="34" charset="0"/>
              </a:rPr>
              <a:t> and </a:t>
            </a:r>
            <a:r>
              <a:rPr lang="sv-SE" sz="1050" dirty="0" err="1">
                <a:solidFill>
                  <a:srgbClr val="6D6E71"/>
                </a:solidFill>
                <a:latin typeface="Calibri" panose="020F0502020204030204" pitchFamily="34" charset="0"/>
                <a:cs typeface="Calibri" panose="020F0502020204030204" pitchFamily="34" charset="0"/>
              </a:rPr>
              <a:t>weaknesses</a:t>
            </a:r>
            <a:endParaRPr lang="en-GB" sz="1050" dirty="0">
              <a:latin typeface="Calibri" panose="020F0502020204030204" pitchFamily="34" charset="0"/>
              <a:cs typeface="Calibri" panose="020F0502020204030204" pitchFamily="34" charset="0"/>
            </a:endParaRPr>
          </a:p>
          <a:p>
            <a:endParaRPr lang="en-GB" sz="1050" dirty="0"/>
          </a:p>
        </p:txBody>
      </p:sp>
      <p:sp>
        <p:nvSpPr>
          <p:cNvPr id="17" name="textruta 16">
            <a:extLst>
              <a:ext uri="{FF2B5EF4-FFF2-40B4-BE49-F238E27FC236}">
                <a16:creationId xmlns:a16="http://schemas.microsoft.com/office/drawing/2014/main" id="{C940EEB9-2690-56EF-5471-06E3E1D40BE3}"/>
              </a:ext>
            </a:extLst>
          </p:cNvPr>
          <p:cNvSpPr txBox="1"/>
          <p:nvPr/>
        </p:nvSpPr>
        <p:spPr>
          <a:xfrm>
            <a:off x="4746996" y="1298543"/>
            <a:ext cx="2917373" cy="253916"/>
          </a:xfrm>
          <a:prstGeom prst="rect">
            <a:avLst/>
          </a:prstGeom>
          <a:noFill/>
        </p:spPr>
        <p:txBody>
          <a:bodyPr wrap="square" rtlCol="0">
            <a:spAutoFit/>
          </a:bodyPr>
          <a:lstStyle/>
          <a:p>
            <a:pPr algn="ctr"/>
            <a:r>
              <a:rPr lang="sv-SE" sz="1050" dirty="0">
                <a:solidFill>
                  <a:srgbClr val="6D6E71"/>
                </a:solidFill>
                <a:latin typeface="Calibri" panose="020F0502020204030204" pitchFamily="34" charset="0"/>
                <a:cs typeface="Calibri" panose="020F0502020204030204" pitchFamily="34" charset="0"/>
              </a:rPr>
              <a:t>My my </a:t>
            </a:r>
            <a:r>
              <a:rPr lang="sv-SE" sz="1050" dirty="0" err="1">
                <a:solidFill>
                  <a:srgbClr val="6D6E71"/>
                </a:solidFill>
                <a:latin typeface="Calibri" panose="020F0502020204030204" pitchFamily="34" charset="0"/>
                <a:cs typeface="Calibri" panose="020F0502020204030204" pitchFamily="34" charset="0"/>
              </a:rPr>
              <a:t>core</a:t>
            </a:r>
            <a:r>
              <a:rPr lang="sv-SE" sz="1050" dirty="0">
                <a:solidFill>
                  <a:srgbClr val="6D6E71"/>
                </a:solidFill>
                <a:latin typeface="Calibri" panose="020F0502020204030204" pitchFamily="34" charset="0"/>
                <a:cs typeface="Calibri" panose="020F0502020204030204" pitchFamily="34" charset="0"/>
              </a:rPr>
              <a:t> </a:t>
            </a:r>
            <a:r>
              <a:rPr lang="sv-SE" sz="1050" dirty="0" err="1">
                <a:solidFill>
                  <a:srgbClr val="6D6E71"/>
                </a:solidFill>
                <a:latin typeface="Calibri" panose="020F0502020204030204" pitchFamily="34" charset="0"/>
                <a:cs typeface="Calibri" panose="020F0502020204030204" pitchFamily="34" charset="0"/>
              </a:rPr>
              <a:t>values</a:t>
            </a:r>
            <a:r>
              <a:rPr lang="sv-SE" sz="1050" dirty="0">
                <a:solidFill>
                  <a:srgbClr val="6D6E71"/>
                </a:solidFill>
                <a:latin typeface="Calibri" panose="020F0502020204030204" pitchFamily="34" charset="0"/>
                <a:cs typeface="Calibri" panose="020F0502020204030204" pitchFamily="34" charset="0"/>
              </a:rPr>
              <a:t> and </a:t>
            </a:r>
            <a:r>
              <a:rPr lang="sv-SE" sz="1050" dirty="0" err="1">
                <a:solidFill>
                  <a:srgbClr val="6D6E71"/>
                </a:solidFill>
                <a:latin typeface="Calibri" panose="020F0502020204030204" pitchFamily="34" charset="0"/>
                <a:cs typeface="Calibri" panose="020F0502020204030204" pitchFamily="34" charset="0"/>
              </a:rPr>
              <a:t>beliefs</a:t>
            </a:r>
            <a:endParaRPr lang="en-GB" sz="1050" dirty="0">
              <a:latin typeface="Calibri" panose="020F0502020204030204" pitchFamily="34" charset="0"/>
              <a:cs typeface="Calibri" panose="020F0502020204030204" pitchFamily="34" charset="0"/>
            </a:endParaRPr>
          </a:p>
        </p:txBody>
      </p:sp>
      <p:sp>
        <p:nvSpPr>
          <p:cNvPr id="18" name="textruta 17">
            <a:extLst>
              <a:ext uri="{FF2B5EF4-FFF2-40B4-BE49-F238E27FC236}">
                <a16:creationId xmlns:a16="http://schemas.microsoft.com/office/drawing/2014/main" id="{E52B8446-E4E9-4904-C700-160C520CF1AC}"/>
              </a:ext>
            </a:extLst>
          </p:cNvPr>
          <p:cNvSpPr txBox="1"/>
          <p:nvPr/>
        </p:nvSpPr>
        <p:spPr>
          <a:xfrm>
            <a:off x="1708789" y="2632273"/>
            <a:ext cx="2917373" cy="253916"/>
          </a:xfrm>
          <a:prstGeom prst="rect">
            <a:avLst/>
          </a:prstGeom>
          <a:noFill/>
        </p:spPr>
        <p:txBody>
          <a:bodyPr wrap="square" rtlCol="0">
            <a:spAutoFit/>
          </a:bodyPr>
          <a:lstStyle/>
          <a:p>
            <a:r>
              <a:rPr lang="sv-SE" sz="1050" dirty="0">
                <a:solidFill>
                  <a:srgbClr val="6D6E71"/>
                </a:solidFill>
                <a:latin typeface="Calibri" panose="020F0502020204030204" pitchFamily="34" charset="0"/>
                <a:cs typeface="Calibri" panose="020F0502020204030204" pitchFamily="34" charset="0"/>
              </a:rPr>
              <a:t>My long-term aspirations and </a:t>
            </a:r>
            <a:r>
              <a:rPr lang="sv-SE" sz="1050" dirty="0" err="1">
                <a:solidFill>
                  <a:srgbClr val="6D6E71"/>
                </a:solidFill>
                <a:latin typeface="Calibri" panose="020F0502020204030204" pitchFamily="34" charset="0"/>
                <a:cs typeface="Calibri" panose="020F0502020204030204" pitchFamily="34" charset="0"/>
              </a:rPr>
              <a:t>goals</a:t>
            </a:r>
            <a:endParaRPr lang="en-GB" sz="1050" dirty="0">
              <a:latin typeface="Calibri" panose="020F0502020204030204" pitchFamily="34" charset="0"/>
              <a:cs typeface="Calibri" panose="020F0502020204030204" pitchFamily="34" charset="0"/>
            </a:endParaRPr>
          </a:p>
        </p:txBody>
      </p:sp>
      <p:sp>
        <p:nvSpPr>
          <p:cNvPr id="19" name="textruta 18">
            <a:extLst>
              <a:ext uri="{FF2B5EF4-FFF2-40B4-BE49-F238E27FC236}">
                <a16:creationId xmlns:a16="http://schemas.microsoft.com/office/drawing/2014/main" id="{E01CF152-586E-3DEB-8503-9ED6C24506DC}"/>
              </a:ext>
            </a:extLst>
          </p:cNvPr>
          <p:cNvSpPr txBox="1"/>
          <p:nvPr/>
        </p:nvSpPr>
        <p:spPr>
          <a:xfrm>
            <a:off x="4877623" y="2646898"/>
            <a:ext cx="2917373" cy="253916"/>
          </a:xfrm>
          <a:prstGeom prst="rect">
            <a:avLst/>
          </a:prstGeom>
          <a:noFill/>
        </p:spPr>
        <p:txBody>
          <a:bodyPr wrap="square" rtlCol="0">
            <a:spAutoFit/>
          </a:bodyPr>
          <a:lstStyle/>
          <a:p>
            <a:r>
              <a:rPr lang="sv-SE" sz="1050" dirty="0" err="1">
                <a:solidFill>
                  <a:srgbClr val="6D6E71"/>
                </a:solidFill>
                <a:latin typeface="Calibri" panose="020F0502020204030204" pitchFamily="34" charset="0"/>
                <a:cs typeface="Calibri" panose="020F0502020204030204" pitchFamily="34" charset="0"/>
              </a:rPr>
              <a:t>What</a:t>
            </a:r>
            <a:r>
              <a:rPr lang="sv-SE" sz="1050" dirty="0">
                <a:solidFill>
                  <a:srgbClr val="6D6E71"/>
                </a:solidFill>
                <a:latin typeface="Calibri" panose="020F0502020204030204" pitchFamily="34" charset="0"/>
                <a:cs typeface="Calibri" panose="020F0502020204030204" pitchFamily="34" charset="0"/>
              </a:rPr>
              <a:t> I </a:t>
            </a:r>
            <a:r>
              <a:rPr lang="sv-SE" sz="1050" dirty="0" err="1">
                <a:solidFill>
                  <a:srgbClr val="6D6E71"/>
                </a:solidFill>
                <a:latin typeface="Calibri" panose="020F0502020204030204" pitchFamily="34" charset="0"/>
                <a:cs typeface="Calibri" panose="020F0502020204030204" pitchFamily="34" charset="0"/>
              </a:rPr>
              <a:t>want</a:t>
            </a:r>
            <a:r>
              <a:rPr lang="sv-SE" sz="1050" dirty="0">
                <a:solidFill>
                  <a:srgbClr val="6D6E71"/>
                </a:solidFill>
                <a:latin typeface="Calibri" panose="020F0502020204030204" pitchFamily="34" charset="0"/>
                <a:cs typeface="Calibri" panose="020F0502020204030204" pitchFamily="34" charset="0"/>
              </a:rPr>
              <a:t> to </a:t>
            </a:r>
            <a:r>
              <a:rPr lang="sv-SE" sz="1050" dirty="0" err="1">
                <a:solidFill>
                  <a:srgbClr val="6D6E71"/>
                </a:solidFill>
                <a:latin typeface="Calibri" panose="020F0502020204030204" pitchFamily="34" charset="0"/>
                <a:cs typeface="Calibri" panose="020F0502020204030204" pitchFamily="34" charset="0"/>
              </a:rPr>
              <a:t>improve</a:t>
            </a:r>
            <a:r>
              <a:rPr lang="sv-SE" sz="1050" dirty="0">
                <a:solidFill>
                  <a:srgbClr val="6D6E71"/>
                </a:solidFill>
                <a:latin typeface="Calibri" panose="020F0502020204030204" pitchFamily="34" charset="0"/>
                <a:cs typeface="Calibri" panose="020F0502020204030204" pitchFamily="34" charset="0"/>
              </a:rPr>
              <a:t> or </a:t>
            </a:r>
            <a:r>
              <a:rPr lang="sv-SE" sz="1050" dirty="0" err="1">
                <a:solidFill>
                  <a:srgbClr val="6D6E71"/>
                </a:solidFill>
                <a:latin typeface="Calibri" panose="020F0502020204030204" pitchFamily="34" charset="0"/>
                <a:cs typeface="Calibri" panose="020F0502020204030204" pitchFamily="34" charset="0"/>
              </a:rPr>
              <a:t>develop</a:t>
            </a:r>
            <a:endParaRPr lang="en-GB" sz="105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20129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2263A4C-8C0B-36FA-0CBE-07B4A8801816}"/>
            </a:ext>
          </a:extLst>
        </p:cNvPr>
        <p:cNvGrpSpPr/>
        <p:nvPr/>
      </p:nvGrpSpPr>
      <p:grpSpPr>
        <a:xfrm>
          <a:off x="0" y="0"/>
          <a:ext cx="0" cy="0"/>
          <a:chOff x="0" y="0"/>
          <a:chExt cx="0" cy="0"/>
        </a:xfrm>
      </p:grpSpPr>
      <p:sp>
        <p:nvSpPr>
          <p:cNvPr id="455" name="Google Shape;455;p68">
            <a:extLst>
              <a:ext uri="{FF2B5EF4-FFF2-40B4-BE49-F238E27FC236}">
                <a16:creationId xmlns:a16="http://schemas.microsoft.com/office/drawing/2014/main" id="{81067C64-FCB6-69C3-4E00-58E719691CEC}"/>
              </a:ext>
            </a:extLst>
          </p:cNvPr>
          <p:cNvSpPr/>
          <p:nvPr/>
        </p:nvSpPr>
        <p:spPr>
          <a:xfrm>
            <a:off x="2" y="399394"/>
            <a:ext cx="1918606" cy="1927429"/>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ABF3B"/>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457" name="Google Shape;457;p68">
            <a:extLst>
              <a:ext uri="{FF2B5EF4-FFF2-40B4-BE49-F238E27FC236}">
                <a16:creationId xmlns:a16="http://schemas.microsoft.com/office/drawing/2014/main" id="{7DED9283-967F-6D9D-4D07-87451795752B}"/>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2A</a:t>
            </a:r>
            <a:endParaRPr dirty="0"/>
          </a:p>
        </p:txBody>
      </p:sp>
      <p:cxnSp>
        <p:nvCxnSpPr>
          <p:cNvPr id="458" name="Google Shape;458;p68">
            <a:extLst>
              <a:ext uri="{FF2B5EF4-FFF2-40B4-BE49-F238E27FC236}">
                <a16:creationId xmlns:a16="http://schemas.microsoft.com/office/drawing/2014/main" id="{854500A1-9E34-9A06-7C10-BE6C41AB83F1}"/>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F69C7B15-6A69-2459-22BA-2390A3C19E8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6</a:t>
            </a:fld>
            <a:endParaRPr dirty="0"/>
          </a:p>
        </p:txBody>
      </p:sp>
      <p:sp>
        <p:nvSpPr>
          <p:cNvPr id="460" name="Google Shape;460;p68">
            <a:extLst>
              <a:ext uri="{FF2B5EF4-FFF2-40B4-BE49-F238E27FC236}">
                <a16:creationId xmlns:a16="http://schemas.microsoft.com/office/drawing/2014/main" id="{F135C6EB-CA76-32FB-803E-08C6583F91A5}"/>
              </a:ext>
            </a:extLst>
          </p:cNvPr>
          <p:cNvSpPr txBox="1"/>
          <p:nvPr/>
        </p:nvSpPr>
        <p:spPr>
          <a:xfrm>
            <a:off x="2186237" y="1454224"/>
            <a:ext cx="6183063" cy="1733772"/>
          </a:xfrm>
          <a:prstGeom prst="rect">
            <a:avLst/>
          </a:prstGeom>
          <a:noFill/>
          <a:ln>
            <a:noFill/>
          </a:ln>
        </p:spPr>
        <p:txBody>
          <a:bodyPr spcFirstLastPara="1" wrap="square" lIns="0" tIns="10124" rIns="0" bIns="0" anchor="t" anchorCtr="0">
            <a:spAutoFit/>
          </a:bodyPr>
          <a:lstStyle/>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these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modules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explore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personal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growth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purpose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career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start by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reflecting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on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supports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learning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development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how</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create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safe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space for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exploration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From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there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we’ll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work</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dirty="0">
                <a:solidFill>
                  <a:schemeClr val="tx2">
                    <a:lumMod val="50000"/>
                  </a:schemeClr>
                </a:solidFill>
                <a:latin typeface="Calibri" panose="020F0502020204030204" pitchFamily="34" charset="0"/>
                <a:cs typeface="Calibri" panose="020F0502020204030204" pitchFamily="34" charset="0"/>
              </a:rPr>
              <a:t>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tool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that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helps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connect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passions,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skills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and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opportunities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with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change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needed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in the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world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which</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hopefully</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will</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help</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arrive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answer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as to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what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you</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should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do!</a:t>
            </a:r>
            <a:br>
              <a:rPr lang="en-GB" sz="1600" dirty="0">
                <a:solidFill>
                  <a:schemeClr val="accent3"/>
                </a:solidFill>
              </a:rPr>
            </a:br>
            <a:endParaRPr lang="en-GB" sz="1600" dirty="0">
              <a:solidFill>
                <a:schemeClr val="accent3"/>
              </a:solidFill>
              <a:latin typeface="Calibri"/>
              <a:ea typeface="Calibri"/>
              <a:cs typeface="Calibri"/>
              <a:sym typeface="Calibri"/>
            </a:endParaRPr>
          </a:p>
        </p:txBody>
      </p:sp>
      <p:sp>
        <p:nvSpPr>
          <p:cNvPr id="2" name="Google Shape;345;p3">
            <a:extLst>
              <a:ext uri="{FF2B5EF4-FFF2-40B4-BE49-F238E27FC236}">
                <a16:creationId xmlns:a16="http://schemas.microsoft.com/office/drawing/2014/main" id="{0C3ADA23-712B-4175-D352-FC592F6DAB0E}"/>
              </a:ext>
            </a:extLst>
          </p:cNvPr>
          <p:cNvSpPr txBox="1"/>
          <p:nvPr/>
        </p:nvSpPr>
        <p:spPr>
          <a:xfrm>
            <a:off x="509223" y="3605286"/>
            <a:ext cx="8261052" cy="564990"/>
          </a:xfrm>
          <a:prstGeom prst="rect">
            <a:avLst/>
          </a:prstGeom>
          <a:solidFill>
            <a:schemeClr val="lt1"/>
          </a:solidFill>
          <a:ln>
            <a:noFill/>
          </a:ln>
        </p:spPr>
        <p:txBody>
          <a:bodyPr spcFirstLastPara="1" wrap="square" lIns="0" tIns="10124" rIns="0" bIns="0" anchor="t" anchorCtr="0">
            <a:spAutoFit/>
          </a:bodyPr>
          <a:lstStyle/>
          <a:p>
            <a:pPr marL="12701" algn="ctr">
              <a:lnSpc>
                <a:spcPct val="102857"/>
              </a:lnSpc>
              <a:buClr>
                <a:schemeClr val="dk1"/>
              </a:buClr>
              <a:buSzPts val="1100"/>
            </a:pPr>
            <a:r>
              <a:rPr lang="it" sz="3500" b="1" dirty="0">
                <a:solidFill>
                  <a:schemeClr val="lt1"/>
                </a:solidFill>
                <a:latin typeface="Calibri"/>
                <a:ea typeface="Calibri"/>
                <a:cs typeface="Calibri"/>
                <a:sym typeface="Calibri"/>
              </a:rPr>
              <a:t>Roles in the Team</a:t>
            </a:r>
            <a:endParaRPr sz="1401" dirty="0"/>
          </a:p>
        </p:txBody>
      </p:sp>
      <p:pic>
        <p:nvPicPr>
          <p:cNvPr id="8" name="Google Shape;362;p63">
            <a:extLst>
              <a:ext uri="{FF2B5EF4-FFF2-40B4-BE49-F238E27FC236}">
                <a16:creationId xmlns:a16="http://schemas.microsoft.com/office/drawing/2014/main" id="{2C9FD22A-3044-B421-18FC-2A0BD23479C6}"/>
              </a:ext>
            </a:extLst>
          </p:cNvPr>
          <p:cNvPicPr preferRelativeResize="0"/>
          <p:nvPr/>
        </p:nvPicPr>
        <p:blipFill rotWithShape="1">
          <a:blip r:embed="rId3">
            <a:alphaModFix amt="70000"/>
          </a:blip>
          <a:srcRect/>
          <a:stretch/>
        </p:blipFill>
        <p:spPr>
          <a:xfrm>
            <a:off x="-397467" y="320623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594;p72">
            <a:extLst>
              <a:ext uri="{FF2B5EF4-FFF2-40B4-BE49-F238E27FC236}">
                <a16:creationId xmlns:a16="http://schemas.microsoft.com/office/drawing/2014/main" id="{2BD3F45F-83C8-F672-AA13-F0527BAC0AC8}"/>
              </a:ext>
            </a:extLst>
          </p:cNvPr>
          <p:cNvSpPr txBox="1">
            <a:spLocks/>
          </p:cNvSpPr>
          <p:nvPr/>
        </p:nvSpPr>
        <p:spPr>
          <a:xfrm>
            <a:off x="2186237" y="595278"/>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Overview</a:t>
            </a:r>
            <a:endParaRPr lang="sv-SE" dirty="0"/>
          </a:p>
        </p:txBody>
      </p:sp>
    </p:spTree>
    <p:extLst>
      <p:ext uri="{BB962C8B-B14F-4D97-AF65-F5344CB8AC3E}">
        <p14:creationId xmlns:p14="http://schemas.microsoft.com/office/powerpoint/2010/main" val="4496800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5F661E18-44CA-4634-F674-8EC0933085B1}"/>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6DE1C718-5A24-DD3C-F75B-D3BBC93DCAC8}"/>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BF2D7650-CFB0-AF41-48EA-CF2E67F00047}"/>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B88178A3-2A35-2E2A-9E03-05D83163B81A}"/>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8A1641A-C7F5-60A6-2040-0EFD5DE260B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B0E8879-D923-5F76-3781-A79896AB1B8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9B17717-E4A2-9408-32C8-3559D635CEA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BFE2314-C755-6017-BA5B-82C8FBF98FC0}"/>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EE484095-2E3B-70E5-E193-E4F98182A35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E745415-D1CD-CCDF-0ABC-7A5FFB64102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73773BF2-50A1-D609-4235-A0B1607B1FAA}"/>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B0E73F6B-F7A3-31C2-06EB-843009317A7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CB58E66B-7007-673E-054B-D7EAF0DDF614}"/>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DF98CD9-1296-D74B-A6CA-77FBEE9A787A}"/>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51D91AD0-31E3-5DC4-7709-D4DB33FCB87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992705CD-31FC-0FEB-A193-EBA05811A1D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21E39C4-D47F-86D9-275A-7429B0BA847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3453767-21AD-32E8-1F8C-45EA41117B0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F75C3B09-969E-01F8-0DBC-4D6F38E07586}"/>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dirty="0" err="1">
                <a:solidFill>
                  <a:srgbClr val="FF9933"/>
                </a:solidFill>
              </a:rPr>
              <a:t>Worksheet</a:t>
            </a:r>
            <a:r>
              <a:rPr lang="sv-SE" dirty="0">
                <a:solidFill>
                  <a:srgbClr val="FF9933"/>
                </a:solidFill>
              </a:rPr>
              <a:t>: </a:t>
            </a:r>
            <a:r>
              <a:rPr lang="sv-SE" sz="1800" b="0" dirty="0" err="1">
                <a:solidFill>
                  <a:schemeClr val="tx2">
                    <a:lumMod val="50000"/>
                  </a:schemeClr>
                </a:solidFill>
              </a:rPr>
              <a:t>Create</a:t>
            </a:r>
            <a:r>
              <a:rPr lang="sv-SE" sz="1800" b="0" dirty="0">
                <a:solidFill>
                  <a:schemeClr val="tx2">
                    <a:lumMod val="50000"/>
                  </a:schemeClr>
                </a:solidFill>
              </a:rPr>
              <a:t>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Own</a:t>
            </a:r>
            <a:r>
              <a:rPr lang="sv-SE" sz="1800" b="0" dirty="0">
                <a:solidFill>
                  <a:schemeClr val="tx2">
                    <a:lumMod val="50000"/>
                  </a:schemeClr>
                </a:solidFill>
              </a:rPr>
              <a:t> Personal </a:t>
            </a:r>
            <a:r>
              <a:rPr lang="sv-SE" sz="1800" b="0" dirty="0" err="1">
                <a:solidFill>
                  <a:schemeClr val="tx2">
                    <a:lumMod val="50000"/>
                  </a:schemeClr>
                </a:solidFill>
              </a:rPr>
              <a:t>Development</a:t>
            </a:r>
            <a:r>
              <a:rPr lang="sv-SE" sz="1800" b="0" dirty="0">
                <a:solidFill>
                  <a:schemeClr val="tx2">
                    <a:lumMod val="50000"/>
                  </a:schemeClr>
                </a:solidFill>
              </a:rPr>
              <a:t> </a:t>
            </a:r>
            <a:r>
              <a:rPr lang="sv-SE" sz="1800" b="0" dirty="0" err="1">
                <a:solidFill>
                  <a:schemeClr val="tx2">
                    <a:lumMod val="50000"/>
                  </a:schemeClr>
                </a:solidFill>
              </a:rPr>
              <a:t>Cycle</a:t>
            </a:r>
            <a:r>
              <a:rPr lang="sv-SE" sz="1800" b="0" dirty="0">
                <a:solidFill>
                  <a:schemeClr val="tx2">
                    <a:lumMod val="50000"/>
                  </a:schemeClr>
                </a:solidFill>
              </a:rPr>
              <a:t> (2)</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D92ED49D-D5AF-557F-F9A0-E03D60EB74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2427AB07-AD75-653C-E27B-377208719A3D}"/>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3972524E-CDAA-CE3E-712D-A9190DEE3D3F}"/>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1B8415C2-7113-D7BD-90D4-8B4C2A188FAC}"/>
              </a:ext>
            </a:extLst>
          </p:cNvPr>
          <p:cNvSpPr txBox="1"/>
          <p:nvPr/>
        </p:nvSpPr>
        <p:spPr>
          <a:xfrm>
            <a:off x="105754" y="4379339"/>
            <a:ext cx="1762803"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W.11</a:t>
            </a:r>
            <a:endParaRPr sz="1401" dirty="0"/>
          </a:p>
        </p:txBody>
      </p:sp>
      <p:sp>
        <p:nvSpPr>
          <p:cNvPr id="11" name="textruta 10">
            <a:extLst>
              <a:ext uri="{FF2B5EF4-FFF2-40B4-BE49-F238E27FC236}">
                <a16:creationId xmlns:a16="http://schemas.microsoft.com/office/drawing/2014/main" id="{43DCC5A8-098E-840E-8084-121BBA7B19CE}"/>
              </a:ext>
            </a:extLst>
          </p:cNvPr>
          <p:cNvSpPr txBox="1"/>
          <p:nvPr/>
        </p:nvSpPr>
        <p:spPr>
          <a:xfrm>
            <a:off x="1338871" y="871113"/>
            <a:ext cx="4670384" cy="338554"/>
          </a:xfrm>
          <a:prstGeom prst="rect">
            <a:avLst/>
          </a:prstGeom>
          <a:noFill/>
        </p:spPr>
        <p:txBody>
          <a:bodyPr wrap="square">
            <a:spAutoFit/>
          </a:bodyPr>
          <a:lstStyle/>
          <a:p>
            <a:pPr rtl="0"/>
            <a:r>
              <a:rPr lang="sv-SE" sz="1600" b="1" dirty="0">
                <a:solidFill>
                  <a:srgbClr val="6D6E71"/>
                </a:solidFill>
              </a:rPr>
              <a:t>2. Target </a:t>
            </a:r>
            <a:r>
              <a:rPr lang="sv-SE" sz="1600" b="1" dirty="0" err="1">
                <a:solidFill>
                  <a:srgbClr val="6D6E71"/>
                </a:solidFill>
              </a:rPr>
              <a:t>Setting</a:t>
            </a:r>
            <a:r>
              <a:rPr lang="sv-SE" sz="1600" b="1" dirty="0">
                <a:solidFill>
                  <a:srgbClr val="6D6E71"/>
                </a:solidFill>
              </a:rPr>
              <a:t>:</a:t>
            </a:r>
            <a:endParaRPr lang="sv-SE" sz="1600" dirty="0">
              <a:solidFill>
                <a:srgbClr val="6D6E71"/>
              </a:solidFill>
            </a:endParaRPr>
          </a:p>
        </p:txBody>
      </p:sp>
      <p:graphicFrame>
        <p:nvGraphicFramePr>
          <p:cNvPr id="12" name="Tabell 11">
            <a:extLst>
              <a:ext uri="{FF2B5EF4-FFF2-40B4-BE49-F238E27FC236}">
                <a16:creationId xmlns:a16="http://schemas.microsoft.com/office/drawing/2014/main" id="{3E570491-1EB5-33E6-A8B5-4006166C4140}"/>
              </a:ext>
            </a:extLst>
          </p:cNvPr>
          <p:cNvGraphicFramePr>
            <a:graphicFrameLocks noGrp="1"/>
          </p:cNvGraphicFramePr>
          <p:nvPr>
            <p:extLst>
              <p:ext uri="{D42A27DB-BD31-4B8C-83A1-F6EECF244321}">
                <p14:modId xmlns:p14="http://schemas.microsoft.com/office/powerpoint/2010/main" val="4158383210"/>
              </p:ext>
            </p:extLst>
          </p:nvPr>
        </p:nvGraphicFramePr>
        <p:xfrm>
          <a:off x="597358" y="1377857"/>
          <a:ext cx="8053008" cy="2641067"/>
        </p:xfrm>
        <a:graphic>
          <a:graphicData uri="http://schemas.openxmlformats.org/drawingml/2006/table">
            <a:tbl>
              <a:tblPr firstRow="1" bandRow="1">
                <a:tableStyleId>{5940675A-B579-460E-94D1-54222C63F5DA}</a:tableStyleId>
              </a:tblPr>
              <a:tblGrid>
                <a:gridCol w="6069660">
                  <a:extLst>
                    <a:ext uri="{9D8B030D-6E8A-4147-A177-3AD203B41FA5}">
                      <a16:colId xmlns:a16="http://schemas.microsoft.com/office/drawing/2014/main" val="547049103"/>
                    </a:ext>
                  </a:extLst>
                </a:gridCol>
                <a:gridCol w="1983348">
                  <a:extLst>
                    <a:ext uri="{9D8B030D-6E8A-4147-A177-3AD203B41FA5}">
                      <a16:colId xmlns:a16="http://schemas.microsoft.com/office/drawing/2014/main" val="1711036138"/>
                    </a:ext>
                  </a:extLst>
                </a:gridCol>
              </a:tblGrid>
              <a:tr h="228600">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Specific</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goals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want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achieve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EBDAED"/>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Are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they</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SMART? </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333688">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48224">
                <a:tc gridSpan="2">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do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goals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align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with</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values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and aspirations?</a:t>
                      </a:r>
                      <a:endParaRPr lang="en-GB" sz="1100" dirty="0">
                        <a:latin typeface="Calibri" panose="020F0502020204030204" pitchFamily="34" charset="0"/>
                        <a:cs typeface="Calibri" panose="020F0502020204030204" pitchFamily="34" charset="0"/>
                      </a:endParaRPr>
                    </a:p>
                  </a:txBody>
                  <a:tcPr marL="68580" marR="68580" marT="34290" marB="34290">
                    <a:noFill/>
                  </a:tcPr>
                </a:tc>
                <a:tc hMerge="1">
                  <a:txBody>
                    <a:bodyPr/>
                    <a:lstStyle/>
                    <a:p>
                      <a:endParaRPr lang="en-GB" dirty="0"/>
                    </a:p>
                  </a:txBody>
                  <a:tcPr/>
                </a:tc>
                <a:extLst>
                  <a:ext uri="{0D108BD9-81ED-4DB2-BD59-A6C34878D82A}">
                    <a16:rowId xmlns:a16="http://schemas.microsoft.com/office/drawing/2014/main" val="30736821"/>
                  </a:ext>
                </a:extLst>
              </a:tr>
              <a:tr h="82293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213465252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432F466-F7E6-10CF-C7D3-AE2514C56417}"/>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5981B014-6C2A-8F48-AB7E-8374906A89D5}"/>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764B8C2F-3D25-1E22-F6D4-F11D587FA50F}"/>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59892B55-0B38-67DF-10DF-58FFDB1BD06C}"/>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A3CB653F-08D1-6A82-4625-83F3F6AB5563}"/>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70444C2-1FB9-2846-0542-772ED1553F3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F9AC62A8-94D7-7590-5BBD-856B50D6C507}"/>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624EB123-9E4D-983E-8638-DDC736064B4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65968830-5690-4EF0-DE62-6345992D643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3B425333-7C7C-96FB-E635-176C87C33CC3}"/>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8F91D65D-4015-3155-E8AA-CAE83130AA8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370D7A0-26EF-2C16-930F-6CD7C6C7A37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685950A3-982B-4E02-B579-6AC9BB0DC4B9}"/>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1F5C2335-B224-F283-309D-6E7D6F4F9F45}"/>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9D5D5EFA-A234-3154-C102-1BBCFA94350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EB859864-C3D4-0DE2-68B1-A39EE8BABDAE}"/>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B64FFAFD-A6D8-5C11-3EB6-517B2E0AB835}"/>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B67C49B3-4B90-EDD4-EC44-BC26D8E2059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65986D4D-D0B3-3138-4FDA-D02DFC94AEBB}"/>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dirty="0" err="1">
                <a:solidFill>
                  <a:srgbClr val="FF9933"/>
                </a:solidFill>
              </a:rPr>
              <a:t>Worksheet</a:t>
            </a:r>
            <a:r>
              <a:rPr lang="sv-SE" dirty="0">
                <a:solidFill>
                  <a:srgbClr val="FF9933"/>
                </a:solidFill>
              </a:rPr>
              <a:t>: </a:t>
            </a:r>
            <a:r>
              <a:rPr lang="sv-SE" sz="1800" b="0" dirty="0" err="1">
                <a:solidFill>
                  <a:schemeClr val="tx2">
                    <a:lumMod val="50000"/>
                  </a:schemeClr>
                </a:solidFill>
              </a:rPr>
              <a:t>Create</a:t>
            </a:r>
            <a:r>
              <a:rPr lang="sv-SE" sz="1800" b="0" dirty="0">
                <a:solidFill>
                  <a:schemeClr val="tx2">
                    <a:lumMod val="50000"/>
                  </a:schemeClr>
                </a:solidFill>
              </a:rPr>
              <a:t>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Own</a:t>
            </a:r>
            <a:r>
              <a:rPr lang="sv-SE" sz="1800" b="0" dirty="0">
                <a:solidFill>
                  <a:schemeClr val="tx2">
                    <a:lumMod val="50000"/>
                  </a:schemeClr>
                </a:solidFill>
              </a:rPr>
              <a:t> Personal </a:t>
            </a:r>
            <a:r>
              <a:rPr lang="sv-SE" sz="1800" b="0" dirty="0" err="1">
                <a:solidFill>
                  <a:schemeClr val="tx2">
                    <a:lumMod val="50000"/>
                  </a:schemeClr>
                </a:solidFill>
              </a:rPr>
              <a:t>Development</a:t>
            </a:r>
            <a:r>
              <a:rPr lang="sv-SE" sz="1800" b="0" dirty="0">
                <a:solidFill>
                  <a:schemeClr val="tx2">
                    <a:lumMod val="50000"/>
                  </a:schemeClr>
                </a:solidFill>
              </a:rPr>
              <a:t> </a:t>
            </a:r>
            <a:r>
              <a:rPr lang="sv-SE" sz="1800" b="0" dirty="0" err="1">
                <a:solidFill>
                  <a:schemeClr val="tx2">
                    <a:lumMod val="50000"/>
                  </a:schemeClr>
                </a:solidFill>
              </a:rPr>
              <a:t>Cycle</a:t>
            </a:r>
            <a:r>
              <a:rPr lang="sv-SE" sz="1800" b="0" dirty="0">
                <a:solidFill>
                  <a:schemeClr val="tx2">
                    <a:lumMod val="50000"/>
                  </a:schemeClr>
                </a:solidFill>
              </a:rPr>
              <a:t> (3)</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9D18D861-9F33-9094-595A-B5A37C50B61C}"/>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C01D2D99-FC8B-6580-41F6-7D1D729FC49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C7015920-F819-1373-89F9-7EFC3BF21BA5}"/>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26A90871-DBDA-02FE-BCEE-63AA03589D30}"/>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W.12</a:t>
            </a:r>
            <a:endParaRPr sz="1401" dirty="0"/>
          </a:p>
        </p:txBody>
      </p:sp>
      <p:sp>
        <p:nvSpPr>
          <p:cNvPr id="7" name="textruta 6">
            <a:extLst>
              <a:ext uri="{FF2B5EF4-FFF2-40B4-BE49-F238E27FC236}">
                <a16:creationId xmlns:a16="http://schemas.microsoft.com/office/drawing/2014/main" id="{718A5D34-60D9-0F9C-2202-2B889A8EE219}"/>
              </a:ext>
            </a:extLst>
          </p:cNvPr>
          <p:cNvSpPr txBox="1"/>
          <p:nvPr/>
        </p:nvSpPr>
        <p:spPr>
          <a:xfrm>
            <a:off x="1416576" y="911637"/>
            <a:ext cx="2545824" cy="500137"/>
          </a:xfrm>
          <a:prstGeom prst="rect">
            <a:avLst/>
          </a:prstGeom>
          <a:noFill/>
        </p:spPr>
        <p:txBody>
          <a:bodyPr wrap="square" rtlCol="0">
            <a:spAutoFit/>
          </a:bodyPr>
          <a:lstStyle/>
          <a:p>
            <a:r>
              <a:rPr lang="sv-SE" sz="1600" b="1" dirty="0">
                <a:solidFill>
                  <a:srgbClr val="6D6E71"/>
                </a:solidFill>
              </a:rPr>
              <a:t>3. Action Planning:</a:t>
            </a:r>
            <a:endParaRPr lang="sv-SE" sz="1600" dirty="0">
              <a:solidFill>
                <a:srgbClr val="6D6E71"/>
              </a:solidFill>
            </a:endParaRPr>
          </a:p>
          <a:p>
            <a:endParaRPr lang="en-GB" sz="1050" dirty="0"/>
          </a:p>
        </p:txBody>
      </p:sp>
      <p:graphicFrame>
        <p:nvGraphicFramePr>
          <p:cNvPr id="8" name="Tabell 7">
            <a:extLst>
              <a:ext uri="{FF2B5EF4-FFF2-40B4-BE49-F238E27FC236}">
                <a16:creationId xmlns:a16="http://schemas.microsoft.com/office/drawing/2014/main" id="{96A30E68-9851-4585-F0F4-DAA775D42BF6}"/>
              </a:ext>
            </a:extLst>
          </p:cNvPr>
          <p:cNvGraphicFramePr>
            <a:graphicFrameLocks noGrp="1"/>
          </p:cNvGraphicFramePr>
          <p:nvPr/>
        </p:nvGraphicFramePr>
        <p:xfrm>
          <a:off x="597358" y="1377857"/>
          <a:ext cx="8053008" cy="2641067"/>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228600">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Steps do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need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take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achieve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goals</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6">
                        <a:lumMod val="20000"/>
                        <a:lumOff val="80000"/>
                      </a:schemeClr>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can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break down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goals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into</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smaller</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manageable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tasks</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4">
                        <a:lumMod val="20000"/>
                        <a:lumOff val="80000"/>
                      </a:schemeClr>
                    </a:solidFill>
                  </a:tcPr>
                </a:tc>
                <a:extLst>
                  <a:ext uri="{0D108BD9-81ED-4DB2-BD59-A6C34878D82A}">
                    <a16:rowId xmlns:a16="http://schemas.microsoft.com/office/drawing/2014/main" val="2716644387"/>
                  </a:ext>
                </a:extLst>
              </a:tr>
              <a:tr h="1333688">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48224">
                <a:tc gridSpan="2">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Resources or support do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need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accomplish</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goals</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82293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26997591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51F3645-244F-EB4E-09A3-B10827A30303}"/>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DF21372-2DB3-A4E9-4126-363DEBB1F21F}"/>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2792F65-FE4F-08D0-524A-9CE24973C0B9}"/>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8C79933D-B6EB-DD13-7BC8-1C8A0B2571B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B3FC689-CDFF-1A91-E822-B086A4116EA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A65913A7-439F-606B-C2CB-2455C4626E4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74CCF7A2-4654-6275-CFB4-A0F8DC5CA9BB}"/>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6CD7342-854E-721F-8B4D-28E4E495BA0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D4A37A2D-A2B6-1E36-1F38-CA6DE500486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2D646F1B-0A79-2B43-A51A-EF8E19D255C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78E8E1F-2B7E-5CC4-6706-F6EBDC31F8F5}"/>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3100107D-18C4-3877-7201-4F391A5BE04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E787DD0-C681-101C-0FBA-23A904F5F39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1DE64C5-1034-17E0-0EF2-EA6767AA40F2}"/>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A53EE67D-5E1A-2C9C-8007-7F3A9C983E2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05E1D838-A62B-3B0A-B600-0A6610F9D0F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69D9048-848C-5CD8-17B9-D94C70B11D72}"/>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C7DB637-A5FB-C809-3EF8-EC8FBE2C295B}"/>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218E1A18-1F8E-F758-0B40-0203F0BB0351}"/>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dirty="0" err="1">
                <a:solidFill>
                  <a:srgbClr val="FF9933"/>
                </a:solidFill>
              </a:rPr>
              <a:t>Worksheet</a:t>
            </a:r>
            <a:r>
              <a:rPr lang="sv-SE" dirty="0">
                <a:solidFill>
                  <a:srgbClr val="FF9933"/>
                </a:solidFill>
              </a:rPr>
              <a:t>: </a:t>
            </a:r>
            <a:r>
              <a:rPr lang="sv-SE" sz="1800" b="0" dirty="0" err="1">
                <a:solidFill>
                  <a:schemeClr val="tx2">
                    <a:lumMod val="50000"/>
                  </a:schemeClr>
                </a:solidFill>
              </a:rPr>
              <a:t>Create</a:t>
            </a:r>
            <a:r>
              <a:rPr lang="sv-SE" sz="1800" b="0" dirty="0">
                <a:solidFill>
                  <a:schemeClr val="tx2">
                    <a:lumMod val="50000"/>
                  </a:schemeClr>
                </a:solidFill>
              </a:rPr>
              <a:t>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Own</a:t>
            </a:r>
            <a:r>
              <a:rPr lang="sv-SE" sz="1800" b="0" dirty="0">
                <a:solidFill>
                  <a:schemeClr val="tx2">
                    <a:lumMod val="50000"/>
                  </a:schemeClr>
                </a:solidFill>
              </a:rPr>
              <a:t> Personal </a:t>
            </a:r>
            <a:r>
              <a:rPr lang="sv-SE" sz="1800" b="0" dirty="0" err="1">
                <a:solidFill>
                  <a:schemeClr val="tx2">
                    <a:lumMod val="50000"/>
                  </a:schemeClr>
                </a:solidFill>
              </a:rPr>
              <a:t>Development</a:t>
            </a:r>
            <a:r>
              <a:rPr lang="sv-SE" sz="1800" b="0" dirty="0">
                <a:solidFill>
                  <a:schemeClr val="tx2">
                    <a:lumMod val="50000"/>
                  </a:schemeClr>
                </a:solidFill>
              </a:rPr>
              <a:t> </a:t>
            </a:r>
            <a:r>
              <a:rPr lang="sv-SE" sz="1800" b="0" dirty="0" err="1">
                <a:solidFill>
                  <a:schemeClr val="tx2">
                    <a:lumMod val="50000"/>
                  </a:schemeClr>
                </a:solidFill>
              </a:rPr>
              <a:t>Cycle</a:t>
            </a:r>
            <a:r>
              <a:rPr lang="sv-SE" sz="1800" b="0" dirty="0">
                <a:solidFill>
                  <a:schemeClr val="tx2">
                    <a:lumMod val="50000"/>
                  </a:schemeClr>
                </a:solidFill>
              </a:rPr>
              <a:t> (4) </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AF5F8D1D-AE44-A588-960D-DEFD6F7C4B5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DAEA0CB1-D079-44AA-B57B-FADD4E8D9BF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A967D237-784A-444E-D1F4-0EBC9E56817B}"/>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2857A870-40F7-6563-EF80-E1BC4C5BFEEB}"/>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W.13</a:t>
            </a:r>
            <a:endParaRPr sz="1401" dirty="0"/>
          </a:p>
        </p:txBody>
      </p:sp>
      <p:sp>
        <p:nvSpPr>
          <p:cNvPr id="8" name="textruta 7">
            <a:extLst>
              <a:ext uri="{FF2B5EF4-FFF2-40B4-BE49-F238E27FC236}">
                <a16:creationId xmlns:a16="http://schemas.microsoft.com/office/drawing/2014/main" id="{5EE08832-97EF-A678-C857-A0F41DC3EFFB}"/>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rPr>
              <a:t>4. </a:t>
            </a:r>
            <a:r>
              <a:rPr lang="sv-SE" sz="1600" b="1" dirty="0" err="1">
                <a:solidFill>
                  <a:srgbClr val="6D6E71"/>
                </a:solidFill>
              </a:rPr>
              <a:t>Taking</a:t>
            </a:r>
            <a:r>
              <a:rPr lang="sv-SE" sz="1600" b="1" dirty="0">
                <a:solidFill>
                  <a:srgbClr val="6D6E71"/>
                </a:solidFill>
              </a:rPr>
              <a:t> Action:</a:t>
            </a:r>
            <a:endParaRPr lang="sv-SE" sz="1600" dirty="0">
              <a:solidFill>
                <a:srgbClr val="6D6E71"/>
              </a:solidFill>
            </a:endParaRPr>
          </a:p>
        </p:txBody>
      </p:sp>
      <p:graphicFrame>
        <p:nvGraphicFramePr>
          <p:cNvPr id="10" name="Tabell 9">
            <a:extLst>
              <a:ext uri="{FF2B5EF4-FFF2-40B4-BE49-F238E27FC236}">
                <a16:creationId xmlns:a16="http://schemas.microsoft.com/office/drawing/2014/main" id="{D47AF556-3EE9-37E0-F0BB-E7C6AA8010DB}"/>
              </a:ext>
            </a:extLst>
          </p:cNvPr>
          <p:cNvGraphicFramePr>
            <a:graphicFrameLocks noGrp="1"/>
          </p:cNvGraphicFramePr>
          <p:nvPr>
            <p:extLst>
              <p:ext uri="{D42A27DB-BD31-4B8C-83A1-F6EECF244321}">
                <p14:modId xmlns:p14="http://schemas.microsoft.com/office/powerpoint/2010/main" val="846389782"/>
              </p:ext>
            </p:extLst>
          </p:nvPr>
        </p:nvGraphicFramePr>
        <p:xfrm>
          <a:off x="597358" y="1377857"/>
          <a:ext cx="8053008" cy="2808707"/>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88620">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taking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consistent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action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toward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goals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ECD9EC"/>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What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obstacles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or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challenges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encountering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and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overcoming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them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333688">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48224">
                <a:tc gridSpan="2">
                  <a:txBody>
                    <a:bodyPr/>
                    <a:lstStyle/>
                    <a:p>
                      <a:pPr algn="l"/>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staying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focused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and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motivated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pursue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objectives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82293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8403674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2F8D3B4-2D65-58B3-8F1F-A1EC0B371F0D}"/>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ECA9DF5-B1B6-0CD0-6BF5-18C0A44471E5}"/>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A97C5116-0E91-3F46-1687-0F755B449A3C}"/>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55B6B8D2-2C8C-F442-EC83-1CE888AFB085}"/>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C349F004-B785-6134-5BD2-C5B465DC2F0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6CB2284-1010-8B23-5F15-366D4B59CA2D}"/>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5AF6B25-7349-2C01-0327-9695345198A4}"/>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AC0F3A1C-9284-1D42-7159-1ADE7AB6E7F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0B47AF17-B14D-DFA3-8545-E76047F69E1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A2E7786B-6AE2-3B5B-EAC5-65E3ED9293CE}"/>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C59E2548-A8C8-6EF3-2B5F-B591AF3F3A4D}"/>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86B6E2CD-B0F8-8220-AEC0-0C96BBDF708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F83700C8-1C13-4917-AA8E-998F431F85BB}"/>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2905A26E-EBB6-D013-3356-CB187C7B7D8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95961E9C-1CDE-F728-744B-89E8EC360C2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6483FCD-6CE0-00AD-9162-B93B397550DA}"/>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FBE48E7-B510-EC52-E597-EF8D695DE1E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757C867-FDEC-6A11-A206-C891A5884AB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2970954C-B12B-E9CB-3E62-DC3AC63DF90B}"/>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dirty="0" err="1">
                <a:solidFill>
                  <a:srgbClr val="FF9933"/>
                </a:solidFill>
              </a:rPr>
              <a:t>Worksheet</a:t>
            </a:r>
            <a:r>
              <a:rPr lang="sv-SE" dirty="0">
                <a:solidFill>
                  <a:srgbClr val="FF9933"/>
                </a:solidFill>
              </a:rPr>
              <a:t>: </a:t>
            </a:r>
            <a:r>
              <a:rPr lang="sv-SE" sz="1800" b="0" dirty="0" err="1">
                <a:solidFill>
                  <a:schemeClr val="tx2">
                    <a:lumMod val="50000"/>
                  </a:schemeClr>
                </a:solidFill>
              </a:rPr>
              <a:t>Create</a:t>
            </a:r>
            <a:r>
              <a:rPr lang="sv-SE" sz="1800" b="0" dirty="0">
                <a:solidFill>
                  <a:schemeClr val="tx2">
                    <a:lumMod val="50000"/>
                  </a:schemeClr>
                </a:solidFill>
              </a:rPr>
              <a:t>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Own</a:t>
            </a:r>
            <a:r>
              <a:rPr lang="sv-SE" sz="1800" b="0" dirty="0">
                <a:solidFill>
                  <a:schemeClr val="tx2">
                    <a:lumMod val="50000"/>
                  </a:schemeClr>
                </a:solidFill>
              </a:rPr>
              <a:t> Personal </a:t>
            </a:r>
            <a:r>
              <a:rPr lang="sv-SE" sz="1800" b="0" dirty="0" err="1">
                <a:solidFill>
                  <a:schemeClr val="tx2">
                    <a:lumMod val="50000"/>
                  </a:schemeClr>
                </a:solidFill>
              </a:rPr>
              <a:t>Development</a:t>
            </a:r>
            <a:r>
              <a:rPr lang="sv-SE" sz="1800" b="0" dirty="0">
                <a:solidFill>
                  <a:schemeClr val="tx2">
                    <a:lumMod val="50000"/>
                  </a:schemeClr>
                </a:solidFill>
              </a:rPr>
              <a:t> </a:t>
            </a:r>
            <a:r>
              <a:rPr lang="sv-SE" sz="1800" b="0" dirty="0" err="1">
                <a:solidFill>
                  <a:schemeClr val="tx2">
                    <a:lumMod val="50000"/>
                  </a:schemeClr>
                </a:solidFill>
              </a:rPr>
              <a:t>Cycle</a:t>
            </a:r>
            <a:r>
              <a:rPr lang="sv-SE" sz="1800" b="0" dirty="0">
                <a:solidFill>
                  <a:schemeClr val="tx2">
                    <a:lumMod val="50000"/>
                  </a:schemeClr>
                </a:solidFill>
              </a:rPr>
              <a:t> (5)</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86C7E1E4-F61D-0B60-E58C-B53385C47BB6}"/>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2795DA89-CC4D-EB06-CAC6-5CD10608815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8308B830-51D8-6054-ADBE-B312DA5365BF}"/>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5769CDD7-CF6D-1451-C22B-A7219E237480}"/>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W.14</a:t>
            </a:r>
            <a:endParaRPr sz="1401" dirty="0"/>
          </a:p>
        </p:txBody>
      </p:sp>
      <p:sp>
        <p:nvSpPr>
          <p:cNvPr id="8" name="textruta 7">
            <a:extLst>
              <a:ext uri="{FF2B5EF4-FFF2-40B4-BE49-F238E27FC236}">
                <a16:creationId xmlns:a16="http://schemas.microsoft.com/office/drawing/2014/main" id="{3548A4BA-1F0C-4DE2-2250-BD8FC122DC6C}"/>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rPr>
              <a:t>4. Learning and </a:t>
            </a:r>
            <a:r>
              <a:rPr lang="sv-SE" sz="1600" b="1" dirty="0" err="1">
                <a:solidFill>
                  <a:srgbClr val="6D6E71"/>
                </a:solidFill>
              </a:rPr>
              <a:t>Development</a:t>
            </a:r>
            <a:r>
              <a:rPr lang="sv-SE" sz="1600" b="1" dirty="0">
                <a:solidFill>
                  <a:srgbClr val="6D6E71"/>
                </a:solidFill>
              </a:rPr>
              <a:t>:</a:t>
            </a:r>
            <a:endParaRPr lang="sv-SE" sz="1600" dirty="0">
              <a:solidFill>
                <a:srgbClr val="6D6E71"/>
              </a:solidFill>
            </a:endParaRPr>
          </a:p>
        </p:txBody>
      </p:sp>
      <p:graphicFrame>
        <p:nvGraphicFramePr>
          <p:cNvPr id="10" name="Tabell 9">
            <a:extLst>
              <a:ext uri="{FF2B5EF4-FFF2-40B4-BE49-F238E27FC236}">
                <a16:creationId xmlns:a16="http://schemas.microsoft.com/office/drawing/2014/main" id="{0306E2DB-D01F-CD3A-D612-5C0A688C97F2}"/>
              </a:ext>
            </a:extLst>
          </p:cNvPr>
          <p:cNvGraphicFramePr>
            <a:graphicFrameLocks noGrp="1"/>
          </p:cNvGraphicFramePr>
          <p:nvPr>
            <p:extLst>
              <p:ext uri="{D42A27DB-BD31-4B8C-83A1-F6EECF244321}">
                <p14:modId xmlns:p14="http://schemas.microsoft.com/office/powerpoint/2010/main" val="3467764650"/>
              </p:ext>
            </p:extLst>
          </p:nvPr>
        </p:nvGraphicFramePr>
        <p:xfrm>
          <a:off x="597358" y="1377858"/>
          <a:ext cx="8053008" cy="2647182"/>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75860">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What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new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skills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or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knowledge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do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need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acquire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achieve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goals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p>
                  </a:txBody>
                  <a:tcPr marL="68580" marR="68580" marT="34290" marB="34290">
                    <a:solidFill>
                      <a:srgbClr val="FDFFDA"/>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seeking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out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opportunities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for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education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training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or mentorship?</a:t>
                      </a:r>
                    </a:p>
                  </a:txBody>
                  <a:tcPr marL="68580" marR="68580" marT="34290" marB="34290">
                    <a:solidFill>
                      <a:srgbClr val="FFEFDA"/>
                    </a:solidFill>
                  </a:tcPr>
                </a:tc>
                <a:extLst>
                  <a:ext uri="{0D108BD9-81ED-4DB2-BD59-A6C34878D82A}">
                    <a16:rowId xmlns:a16="http://schemas.microsoft.com/office/drawing/2014/main" val="2716644387"/>
                  </a:ext>
                </a:extLst>
              </a:tr>
              <a:tr h="1241222">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1014">
                <a:tc gridSpan="2">
                  <a:txBody>
                    <a:bodyPr/>
                    <a:lstStyle/>
                    <a:p>
                      <a:pPr algn="l"/>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What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feedback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receiving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and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using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improve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65880">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39036321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5F661E18-44CA-4634-F674-8EC0933085B1}"/>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6DE1C718-5A24-DD3C-F75B-D3BBC93DCAC8}"/>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BF2D7650-CFB0-AF41-48EA-CF2E67F00047}"/>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B88178A3-2A35-2E2A-9E03-05D83163B81A}"/>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8A1641A-C7F5-60A6-2040-0EFD5DE260B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B0E8879-D923-5F76-3781-A79896AB1B8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9B17717-E4A2-9408-32C8-3559D635CEA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BFE2314-C755-6017-BA5B-82C8FBF98FC0}"/>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EE484095-2E3B-70E5-E193-E4F98182A35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E745415-D1CD-CCDF-0ABC-7A5FFB64102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73773BF2-50A1-D609-4235-A0B1607B1FAA}"/>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B0E73F6B-F7A3-31C2-06EB-843009317A7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CB58E66B-7007-673E-054B-D7EAF0DDF614}"/>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DF98CD9-1296-D74B-A6CA-77FBEE9A787A}"/>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51D91AD0-31E3-5DC4-7709-D4DB33FCB87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992705CD-31FC-0FEB-A193-EBA05811A1D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21E39C4-D47F-86D9-275A-7429B0BA847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3453767-21AD-32E8-1F8C-45EA41117B0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F75C3B09-969E-01F8-0DBC-4D6F38E07586}"/>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dirty="0" err="1">
                <a:solidFill>
                  <a:srgbClr val="FF9933"/>
                </a:solidFill>
              </a:rPr>
              <a:t>Worksheet</a:t>
            </a:r>
            <a:r>
              <a:rPr lang="sv-SE" dirty="0">
                <a:solidFill>
                  <a:srgbClr val="FF9933"/>
                </a:solidFill>
              </a:rPr>
              <a:t>: </a:t>
            </a:r>
            <a:r>
              <a:rPr lang="sv-SE" sz="1800" b="0" dirty="0" err="1">
                <a:solidFill>
                  <a:schemeClr val="tx2">
                    <a:lumMod val="50000"/>
                  </a:schemeClr>
                </a:solidFill>
              </a:rPr>
              <a:t>Create</a:t>
            </a:r>
            <a:r>
              <a:rPr lang="sv-SE" sz="1800" b="0" dirty="0">
                <a:solidFill>
                  <a:schemeClr val="tx2">
                    <a:lumMod val="50000"/>
                  </a:schemeClr>
                </a:solidFill>
              </a:rPr>
              <a:t>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Own</a:t>
            </a:r>
            <a:r>
              <a:rPr lang="sv-SE" sz="1800" b="0" dirty="0">
                <a:solidFill>
                  <a:schemeClr val="tx2">
                    <a:lumMod val="50000"/>
                  </a:schemeClr>
                </a:solidFill>
              </a:rPr>
              <a:t> Personal </a:t>
            </a:r>
            <a:r>
              <a:rPr lang="sv-SE" sz="1800" b="0" dirty="0" err="1">
                <a:solidFill>
                  <a:schemeClr val="tx2">
                    <a:lumMod val="50000"/>
                  </a:schemeClr>
                </a:solidFill>
              </a:rPr>
              <a:t>Development</a:t>
            </a:r>
            <a:r>
              <a:rPr lang="sv-SE" sz="1800" b="0" dirty="0">
                <a:solidFill>
                  <a:schemeClr val="tx2">
                    <a:lumMod val="50000"/>
                  </a:schemeClr>
                </a:solidFill>
              </a:rPr>
              <a:t> </a:t>
            </a:r>
            <a:r>
              <a:rPr lang="sv-SE" sz="1800" b="0" dirty="0" err="1">
                <a:solidFill>
                  <a:schemeClr val="tx2">
                    <a:lumMod val="50000"/>
                  </a:schemeClr>
                </a:solidFill>
              </a:rPr>
              <a:t>Cycle</a:t>
            </a:r>
            <a:r>
              <a:rPr lang="sv-SE" sz="1800" b="0" dirty="0">
                <a:solidFill>
                  <a:schemeClr val="tx2">
                    <a:lumMod val="50000"/>
                  </a:schemeClr>
                </a:solidFill>
              </a:rPr>
              <a:t> (2)</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D92ED49D-D5AF-557F-F9A0-E03D60EB74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2427AB07-AD75-653C-E27B-377208719A3D}"/>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3972524E-CDAA-CE3E-712D-A9190DEE3D3F}"/>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1B8415C2-7113-D7BD-90D4-8B4C2A188FAC}"/>
              </a:ext>
            </a:extLst>
          </p:cNvPr>
          <p:cNvSpPr txBox="1"/>
          <p:nvPr/>
        </p:nvSpPr>
        <p:spPr>
          <a:xfrm>
            <a:off x="105754" y="4379339"/>
            <a:ext cx="1762803"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W.15</a:t>
            </a:r>
            <a:endParaRPr sz="1401" dirty="0"/>
          </a:p>
        </p:txBody>
      </p:sp>
      <p:sp>
        <p:nvSpPr>
          <p:cNvPr id="11" name="textruta 10">
            <a:extLst>
              <a:ext uri="{FF2B5EF4-FFF2-40B4-BE49-F238E27FC236}">
                <a16:creationId xmlns:a16="http://schemas.microsoft.com/office/drawing/2014/main" id="{43DCC5A8-098E-840E-8084-121BBA7B19CE}"/>
              </a:ext>
            </a:extLst>
          </p:cNvPr>
          <p:cNvSpPr txBox="1"/>
          <p:nvPr/>
        </p:nvSpPr>
        <p:spPr>
          <a:xfrm>
            <a:off x="1338871" y="871113"/>
            <a:ext cx="4670384" cy="338554"/>
          </a:xfrm>
          <a:prstGeom prst="rect">
            <a:avLst/>
          </a:prstGeom>
          <a:noFill/>
        </p:spPr>
        <p:txBody>
          <a:bodyPr wrap="square">
            <a:spAutoFit/>
          </a:bodyPr>
          <a:lstStyle/>
          <a:p>
            <a:pPr rtl="0"/>
            <a:r>
              <a:rPr lang="sv-SE" sz="1600" b="1" dirty="0">
                <a:solidFill>
                  <a:srgbClr val="6D6E71"/>
                </a:solidFill>
                <a:latin typeface="Calibri" panose="020F0502020204030204" pitchFamily="34" charset="0"/>
                <a:cs typeface="Calibri" panose="020F0502020204030204" pitchFamily="34" charset="0"/>
              </a:rPr>
              <a:t>6. Self </a:t>
            </a:r>
            <a:r>
              <a:rPr lang="sv-SE" sz="1600" b="1" dirty="0" err="1">
                <a:solidFill>
                  <a:srgbClr val="6D6E71"/>
                </a:solidFill>
                <a:latin typeface="Calibri" panose="020F0502020204030204" pitchFamily="34" charset="0"/>
                <a:cs typeface="Calibri" panose="020F0502020204030204" pitchFamily="34" charset="0"/>
              </a:rPr>
              <a:t>Reflection</a:t>
            </a:r>
            <a:r>
              <a:rPr lang="sv-SE" sz="1600" b="1" dirty="0">
                <a:solidFill>
                  <a:srgbClr val="6D6E71"/>
                </a:solidFill>
                <a:latin typeface="Calibri" panose="020F0502020204030204" pitchFamily="34" charset="0"/>
                <a:cs typeface="Calibri" panose="020F0502020204030204" pitchFamily="34" charset="0"/>
              </a:rPr>
              <a:t>:</a:t>
            </a:r>
            <a:endParaRPr lang="sv-SE" sz="1600" dirty="0">
              <a:solidFill>
                <a:srgbClr val="6D6E71"/>
              </a:solidFill>
              <a:latin typeface="Calibri" panose="020F0502020204030204" pitchFamily="34" charset="0"/>
              <a:cs typeface="Calibri" panose="020F0502020204030204" pitchFamily="34" charset="0"/>
            </a:endParaRPr>
          </a:p>
        </p:txBody>
      </p:sp>
      <p:graphicFrame>
        <p:nvGraphicFramePr>
          <p:cNvPr id="12" name="Tabell 11">
            <a:extLst>
              <a:ext uri="{FF2B5EF4-FFF2-40B4-BE49-F238E27FC236}">
                <a16:creationId xmlns:a16="http://schemas.microsoft.com/office/drawing/2014/main" id="{3E570491-1EB5-33E6-A8B5-4006166C4140}"/>
              </a:ext>
            </a:extLst>
          </p:cNvPr>
          <p:cNvGraphicFramePr>
            <a:graphicFrameLocks noGrp="1"/>
          </p:cNvGraphicFramePr>
          <p:nvPr>
            <p:extLst>
              <p:ext uri="{D42A27DB-BD31-4B8C-83A1-F6EECF244321}">
                <p14:modId xmlns:p14="http://schemas.microsoft.com/office/powerpoint/2010/main" val="3135230781"/>
              </p:ext>
            </p:extLst>
          </p:nvPr>
        </p:nvGraphicFramePr>
        <p:xfrm>
          <a:off x="597358" y="1250859"/>
          <a:ext cx="8053009" cy="2641067"/>
        </p:xfrm>
        <a:graphic>
          <a:graphicData uri="http://schemas.openxmlformats.org/drawingml/2006/table">
            <a:tbl>
              <a:tblPr firstRow="1" bandRow="1">
                <a:tableStyleId>{5940675A-B579-460E-94D1-54222C63F5DA}</a:tableStyleId>
              </a:tblPr>
              <a:tblGrid>
                <a:gridCol w="3809543">
                  <a:extLst>
                    <a:ext uri="{9D8B030D-6E8A-4147-A177-3AD203B41FA5}">
                      <a16:colId xmlns:a16="http://schemas.microsoft.com/office/drawing/2014/main" val="547049103"/>
                    </a:ext>
                  </a:extLst>
                </a:gridCol>
                <a:gridCol w="4243466">
                  <a:extLst>
                    <a:ext uri="{9D8B030D-6E8A-4147-A177-3AD203B41FA5}">
                      <a16:colId xmlns:a16="http://schemas.microsoft.com/office/drawing/2014/main" val="1711036138"/>
                    </a:ext>
                  </a:extLst>
                </a:gridCol>
              </a:tblGrid>
              <a:tr h="228600">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What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progress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have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made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toward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goals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EBDAED"/>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Are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my actions and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strategies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effective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in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achieving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objectives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333688">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48224">
                <a:tc gridSpan="2">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What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successes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or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setbacks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have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experienced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and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what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have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learned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from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them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6">
                        <a:lumMod val="20000"/>
                        <a:lumOff val="80000"/>
                      </a:schemeClr>
                    </a:solidFill>
                  </a:tcPr>
                </a:tc>
                <a:tc hMerge="1">
                  <a:txBody>
                    <a:bodyPr/>
                    <a:lstStyle/>
                    <a:p>
                      <a:endParaRPr lang="en-GB" dirty="0"/>
                    </a:p>
                  </a:txBody>
                  <a:tcPr/>
                </a:tc>
                <a:extLst>
                  <a:ext uri="{0D108BD9-81ED-4DB2-BD59-A6C34878D82A}">
                    <a16:rowId xmlns:a16="http://schemas.microsoft.com/office/drawing/2014/main" val="30736821"/>
                  </a:ext>
                </a:extLst>
              </a:tr>
              <a:tr h="82293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24561034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51F3645-244F-EB4E-09A3-B10827A30303}"/>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DF21372-2DB3-A4E9-4126-363DEBB1F21F}"/>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2792F65-FE4F-08D0-524A-9CE24973C0B9}"/>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8C79933D-B6EB-DD13-7BC8-1C8A0B2571B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B3FC689-CDFF-1A91-E822-B086A4116EA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A65913A7-439F-606B-C2CB-2455C4626E4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74CCF7A2-4654-6275-CFB4-A0F8DC5CA9BB}"/>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6CD7342-854E-721F-8B4D-28E4E495BA0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D4A37A2D-A2B6-1E36-1F38-CA6DE500486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2D646F1B-0A79-2B43-A51A-EF8E19D255C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78E8E1F-2B7E-5CC4-6706-F6EBDC31F8F5}"/>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3100107D-18C4-3877-7201-4F391A5BE04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E787DD0-C681-101C-0FBA-23A904F5F39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1DE64C5-1034-17E0-0EF2-EA6767AA40F2}"/>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A53EE67D-5E1A-2C9C-8007-7F3A9C983E2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05E1D838-A62B-3B0A-B600-0A6610F9D0F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69D9048-848C-5CD8-17B9-D94C70B11D72}"/>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C7DB637-A5FB-C809-3EF8-EC8FBE2C295B}"/>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218E1A18-1F8E-F758-0B40-0203F0BB0351}"/>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dirty="0" err="1">
                <a:solidFill>
                  <a:srgbClr val="FF9933"/>
                </a:solidFill>
              </a:rPr>
              <a:t>Worksheet</a:t>
            </a:r>
            <a:r>
              <a:rPr lang="sv-SE" dirty="0">
                <a:solidFill>
                  <a:srgbClr val="FF9933"/>
                </a:solidFill>
              </a:rPr>
              <a:t>: </a:t>
            </a:r>
            <a:r>
              <a:rPr lang="sv-SE" sz="1800" b="0" dirty="0" err="1">
                <a:solidFill>
                  <a:schemeClr val="tx2">
                    <a:lumMod val="50000"/>
                  </a:schemeClr>
                </a:solidFill>
              </a:rPr>
              <a:t>Create</a:t>
            </a:r>
            <a:r>
              <a:rPr lang="sv-SE" sz="1800" b="0" dirty="0">
                <a:solidFill>
                  <a:schemeClr val="tx2">
                    <a:lumMod val="50000"/>
                  </a:schemeClr>
                </a:solidFill>
              </a:rPr>
              <a:t>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Own</a:t>
            </a:r>
            <a:r>
              <a:rPr lang="sv-SE" sz="1800" b="0" dirty="0">
                <a:solidFill>
                  <a:schemeClr val="tx2">
                    <a:lumMod val="50000"/>
                  </a:schemeClr>
                </a:solidFill>
              </a:rPr>
              <a:t> Personal </a:t>
            </a:r>
            <a:r>
              <a:rPr lang="sv-SE" sz="1800" b="0" dirty="0" err="1">
                <a:solidFill>
                  <a:schemeClr val="tx2">
                    <a:lumMod val="50000"/>
                  </a:schemeClr>
                </a:solidFill>
              </a:rPr>
              <a:t>Development</a:t>
            </a:r>
            <a:r>
              <a:rPr lang="sv-SE" sz="1800" b="0" dirty="0">
                <a:solidFill>
                  <a:schemeClr val="tx2">
                    <a:lumMod val="50000"/>
                  </a:schemeClr>
                </a:solidFill>
              </a:rPr>
              <a:t> </a:t>
            </a:r>
            <a:r>
              <a:rPr lang="sv-SE" sz="1800" b="0" dirty="0" err="1">
                <a:solidFill>
                  <a:schemeClr val="tx2">
                    <a:lumMod val="50000"/>
                  </a:schemeClr>
                </a:solidFill>
              </a:rPr>
              <a:t>Cycle</a:t>
            </a:r>
            <a:r>
              <a:rPr lang="sv-SE" sz="1800" b="0" dirty="0">
                <a:solidFill>
                  <a:schemeClr val="tx2">
                    <a:lumMod val="50000"/>
                  </a:schemeClr>
                </a:solidFill>
              </a:rPr>
              <a:t> (4) </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AF5F8D1D-AE44-A588-960D-DEFD6F7C4B5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DAEA0CB1-D079-44AA-B57B-FADD4E8D9BF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A967D237-784A-444E-D1F4-0EBC9E56817B}"/>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2857A870-40F7-6563-EF80-E1BC4C5BFEEB}"/>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W.16</a:t>
            </a:r>
            <a:endParaRPr sz="1401" dirty="0"/>
          </a:p>
        </p:txBody>
      </p:sp>
      <p:sp>
        <p:nvSpPr>
          <p:cNvPr id="8" name="textruta 7">
            <a:extLst>
              <a:ext uri="{FF2B5EF4-FFF2-40B4-BE49-F238E27FC236}">
                <a16:creationId xmlns:a16="http://schemas.microsoft.com/office/drawing/2014/main" id="{5EE08832-97EF-A678-C857-A0F41DC3EFFB}"/>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latin typeface="Calibri" panose="020F0502020204030204" pitchFamily="34" charset="0"/>
                <a:cs typeface="Calibri" panose="020F0502020204030204" pitchFamily="34" charset="0"/>
              </a:rPr>
              <a:t>7. </a:t>
            </a:r>
            <a:r>
              <a:rPr lang="sv-SE" sz="1600" b="1" dirty="0" err="1">
                <a:solidFill>
                  <a:srgbClr val="6D6E71"/>
                </a:solidFill>
                <a:latin typeface="Calibri" panose="020F0502020204030204" pitchFamily="34" charset="0"/>
                <a:cs typeface="Calibri" panose="020F0502020204030204" pitchFamily="34" charset="0"/>
              </a:rPr>
              <a:t>Adjustment</a:t>
            </a:r>
            <a:r>
              <a:rPr lang="sv-SE" sz="1600" b="1" dirty="0">
                <a:solidFill>
                  <a:srgbClr val="6D6E71"/>
                </a:solidFill>
                <a:latin typeface="Calibri" panose="020F0502020204030204" pitchFamily="34" charset="0"/>
                <a:cs typeface="Calibri" panose="020F0502020204030204" pitchFamily="34" charset="0"/>
              </a:rPr>
              <a:t> and Adaptation:</a:t>
            </a:r>
            <a:endParaRPr lang="sv-SE" sz="1600" dirty="0">
              <a:solidFill>
                <a:srgbClr val="6D6E71"/>
              </a:solidFill>
              <a:latin typeface="Calibri" panose="020F0502020204030204" pitchFamily="34" charset="0"/>
              <a:cs typeface="Calibri" panose="020F0502020204030204" pitchFamily="34" charset="0"/>
            </a:endParaRPr>
          </a:p>
        </p:txBody>
      </p:sp>
      <p:graphicFrame>
        <p:nvGraphicFramePr>
          <p:cNvPr id="10" name="Tabell 9">
            <a:extLst>
              <a:ext uri="{FF2B5EF4-FFF2-40B4-BE49-F238E27FC236}">
                <a16:creationId xmlns:a16="http://schemas.microsoft.com/office/drawing/2014/main" id="{D47AF556-3EE9-37E0-F0BB-E7C6AA8010DB}"/>
              </a:ext>
            </a:extLst>
          </p:cNvPr>
          <p:cNvGraphicFramePr>
            <a:graphicFrameLocks noGrp="1"/>
          </p:cNvGraphicFramePr>
          <p:nvPr>
            <p:extLst>
              <p:ext uri="{D42A27DB-BD31-4B8C-83A1-F6EECF244321}">
                <p14:modId xmlns:p14="http://schemas.microsoft.com/office/powerpoint/2010/main" val="930381807"/>
              </p:ext>
            </p:extLst>
          </p:nvPr>
        </p:nvGraphicFramePr>
        <p:xfrm>
          <a:off x="597358" y="1377856"/>
          <a:ext cx="8053008" cy="2692572"/>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88620">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Based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on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evaluation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what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changes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or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adjustments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do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need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make to my plans? </a:t>
                      </a:r>
                      <a:endParaRPr lang="en-GB" sz="1100" dirty="0">
                        <a:latin typeface="Calibri" panose="020F0502020204030204" pitchFamily="34" charset="0"/>
                        <a:cs typeface="Calibri" panose="020F0502020204030204" pitchFamily="34" charset="0"/>
                      </a:endParaRPr>
                    </a:p>
                  </a:txBody>
                  <a:tcPr marL="68580" marR="68580" marT="34290" marB="34290">
                    <a:solidFill>
                      <a:srgbClr val="FCFFDB"/>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adapting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changing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circumstances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or new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insights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FFEFDA"/>
                    </a:solidFill>
                  </a:tcPr>
                </a:tc>
                <a:extLst>
                  <a:ext uri="{0D108BD9-81ED-4DB2-BD59-A6C34878D82A}">
                    <a16:rowId xmlns:a16="http://schemas.microsoft.com/office/drawing/2014/main" val="2716644387"/>
                  </a:ext>
                </a:extLst>
              </a:tr>
              <a:tr h="1269281">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6237">
                <a:tc gridSpan="2">
                  <a:txBody>
                    <a:bodyPr/>
                    <a:lstStyle/>
                    <a:p>
                      <a:pPr algn="l"/>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can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remain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flexible and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resilient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in the face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of</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setbacks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or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challenges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83194">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0254584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FACE0D60-A98F-EC71-3D2E-13BA6C86D63A}"/>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D66DA25B-165C-857C-F689-BFA99174C2CD}"/>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FAA8EE4-FE31-B76B-5090-5A964F086631}"/>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C35EEFCC-B351-DE9B-FA9F-4380C98D4107}"/>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0F177648-D0CA-9C3D-D5BE-2D68885E643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8B07A02-A72B-4D06-067F-4129A58AFA9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AA7FFA04-7C83-32CE-45BF-8325BD8F824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9021C6E4-AB6C-9940-8A47-014EB8D6F104}"/>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D27D7E3E-7746-9C89-96C8-84EF9D0F7583}"/>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15E54586-7DCD-411D-28AB-271100E5AAB6}"/>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31626A5-65AA-4BBD-A676-00F295482967}"/>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3962F95D-1C50-8038-41E2-62E2DF650EDB}"/>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653C49A-D437-D5B0-204B-44CB2EE485F0}"/>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9CC54CB5-D9AB-488F-1D5C-EA5EB27B4D5B}"/>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4855C960-7700-99B0-F3A8-3A12DA4FDEC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50D28C97-3B69-9A22-D3D4-017B3791571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84F3E9C4-5CE2-DA06-E28D-F676F1A76D2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0141E8FD-4D68-61AE-9E74-55B5CE70F63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BC539D4E-AAD6-69D5-2665-852153DEB0CF}"/>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dirty="0" err="1">
                <a:solidFill>
                  <a:srgbClr val="FF9933"/>
                </a:solidFill>
              </a:rPr>
              <a:t>Worksheet</a:t>
            </a:r>
            <a:r>
              <a:rPr lang="sv-SE" dirty="0">
                <a:solidFill>
                  <a:srgbClr val="FF9933"/>
                </a:solidFill>
              </a:rPr>
              <a:t>: </a:t>
            </a:r>
            <a:r>
              <a:rPr lang="sv-SE" sz="1800" b="0" dirty="0" err="1">
                <a:solidFill>
                  <a:schemeClr val="tx2">
                    <a:lumMod val="50000"/>
                  </a:schemeClr>
                </a:solidFill>
              </a:rPr>
              <a:t>Create</a:t>
            </a:r>
            <a:r>
              <a:rPr lang="sv-SE" sz="1800" b="0" dirty="0">
                <a:solidFill>
                  <a:schemeClr val="tx2">
                    <a:lumMod val="50000"/>
                  </a:schemeClr>
                </a:solidFill>
              </a:rPr>
              <a:t>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Own</a:t>
            </a:r>
            <a:r>
              <a:rPr lang="sv-SE" sz="1800" b="0" dirty="0">
                <a:solidFill>
                  <a:schemeClr val="tx2">
                    <a:lumMod val="50000"/>
                  </a:schemeClr>
                </a:solidFill>
              </a:rPr>
              <a:t> Personal </a:t>
            </a:r>
            <a:r>
              <a:rPr lang="sv-SE" sz="1800" b="0" dirty="0" err="1">
                <a:solidFill>
                  <a:schemeClr val="tx2">
                    <a:lumMod val="50000"/>
                  </a:schemeClr>
                </a:solidFill>
              </a:rPr>
              <a:t>Development</a:t>
            </a:r>
            <a:r>
              <a:rPr lang="sv-SE" sz="1800" b="0" dirty="0">
                <a:solidFill>
                  <a:schemeClr val="tx2">
                    <a:lumMod val="50000"/>
                  </a:schemeClr>
                </a:solidFill>
              </a:rPr>
              <a:t> </a:t>
            </a:r>
            <a:r>
              <a:rPr lang="sv-SE" sz="1800" b="0" dirty="0" err="1">
                <a:solidFill>
                  <a:schemeClr val="tx2">
                    <a:lumMod val="50000"/>
                  </a:schemeClr>
                </a:solidFill>
              </a:rPr>
              <a:t>Cycle</a:t>
            </a:r>
            <a:r>
              <a:rPr lang="sv-SE" sz="1800" b="0" dirty="0">
                <a:solidFill>
                  <a:schemeClr val="tx2">
                    <a:lumMod val="50000"/>
                  </a:schemeClr>
                </a:solidFill>
              </a:rPr>
              <a:t> (4) </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C7A8DD74-5D06-2F81-60E5-12549E0CA31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6B742DE4-4433-E466-0D49-93AB5FB6CBAA}"/>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A5E4615B-B227-5F30-21C4-2AAB7DD0F703}"/>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D4E76931-D916-B9EA-0DCE-9738052FC5DD}"/>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W.17</a:t>
            </a:r>
            <a:endParaRPr sz="1401" dirty="0"/>
          </a:p>
        </p:txBody>
      </p:sp>
      <p:sp>
        <p:nvSpPr>
          <p:cNvPr id="8" name="textruta 7">
            <a:extLst>
              <a:ext uri="{FF2B5EF4-FFF2-40B4-BE49-F238E27FC236}">
                <a16:creationId xmlns:a16="http://schemas.microsoft.com/office/drawing/2014/main" id="{7EC75DE9-DE5D-ADEF-E5AB-ACB1E466D586}"/>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latin typeface="Calibri" panose="020F0502020204030204" pitchFamily="34" charset="0"/>
                <a:cs typeface="Calibri" panose="020F0502020204030204" pitchFamily="34" charset="0"/>
              </a:rPr>
              <a:t>8. </a:t>
            </a:r>
            <a:r>
              <a:rPr lang="sv-SE" sz="1600" b="1" dirty="0" err="1">
                <a:solidFill>
                  <a:srgbClr val="6D6E71"/>
                </a:solidFill>
                <a:latin typeface="Calibri" panose="020F0502020204030204" pitchFamily="34" charset="0"/>
                <a:cs typeface="Calibri" panose="020F0502020204030204" pitchFamily="34" charset="0"/>
              </a:rPr>
              <a:t>Celebration</a:t>
            </a:r>
            <a:r>
              <a:rPr lang="sv-SE" sz="1600" b="1" dirty="0">
                <a:solidFill>
                  <a:srgbClr val="6D6E71"/>
                </a:solidFill>
                <a:latin typeface="Calibri" panose="020F0502020204030204" pitchFamily="34" charset="0"/>
                <a:cs typeface="Calibri" panose="020F0502020204030204" pitchFamily="34" charset="0"/>
              </a:rPr>
              <a:t> and </a:t>
            </a:r>
            <a:r>
              <a:rPr lang="sv-SE" sz="1600" b="1" dirty="0" err="1">
                <a:solidFill>
                  <a:srgbClr val="6D6E71"/>
                </a:solidFill>
                <a:latin typeface="Calibri" panose="020F0502020204030204" pitchFamily="34" charset="0"/>
                <a:cs typeface="Calibri" panose="020F0502020204030204" pitchFamily="34" charset="0"/>
              </a:rPr>
              <a:t>Recognition</a:t>
            </a:r>
            <a:r>
              <a:rPr lang="sv-SE" sz="1600" b="1" dirty="0">
                <a:solidFill>
                  <a:srgbClr val="6D6E71"/>
                </a:solidFill>
                <a:latin typeface="Calibri" panose="020F0502020204030204" pitchFamily="34" charset="0"/>
                <a:cs typeface="Calibri" panose="020F0502020204030204" pitchFamily="34" charset="0"/>
              </a:rPr>
              <a:t>:</a:t>
            </a:r>
            <a:endParaRPr lang="sv-SE" sz="1600" dirty="0">
              <a:solidFill>
                <a:srgbClr val="6D6E71"/>
              </a:solidFill>
              <a:latin typeface="Calibri" panose="020F0502020204030204" pitchFamily="34" charset="0"/>
              <a:cs typeface="Calibri" panose="020F0502020204030204" pitchFamily="34" charset="0"/>
            </a:endParaRPr>
          </a:p>
        </p:txBody>
      </p:sp>
      <p:graphicFrame>
        <p:nvGraphicFramePr>
          <p:cNvPr id="10" name="Tabell 9">
            <a:extLst>
              <a:ext uri="{FF2B5EF4-FFF2-40B4-BE49-F238E27FC236}">
                <a16:creationId xmlns:a16="http://schemas.microsoft.com/office/drawing/2014/main" id="{BA3C78B5-0309-BFAE-DCB0-B320A4556A99}"/>
              </a:ext>
            </a:extLst>
          </p:cNvPr>
          <p:cNvGraphicFramePr>
            <a:graphicFrameLocks noGrp="1"/>
          </p:cNvGraphicFramePr>
          <p:nvPr>
            <p:extLst>
              <p:ext uri="{D42A27DB-BD31-4B8C-83A1-F6EECF244321}">
                <p14:modId xmlns:p14="http://schemas.microsoft.com/office/powerpoint/2010/main" val="2935693935"/>
              </p:ext>
            </p:extLst>
          </p:nvPr>
        </p:nvGraphicFramePr>
        <p:xfrm>
          <a:off x="597358" y="1377856"/>
          <a:ext cx="8053008" cy="2692572"/>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88620">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What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milestones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or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achievements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have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reached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and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celebrating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them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ECD9EC"/>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acknowledging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efforts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and progress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along</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the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way</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269281">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6237">
                <a:tc gridSpan="2">
                  <a:txBody>
                    <a:bodyPr/>
                    <a:lstStyle/>
                    <a:p>
                      <a:pPr algn="l"/>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can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use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positive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reinforcement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maintain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motivation and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momentum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83194">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5011169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56915E72-132E-C3EA-0F56-8DBE6C46A812}"/>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3651C690-2B72-6A36-EDD7-02F1F94BD390}"/>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ABA36964-1EEC-E510-EBAC-DA5A5D4E3F3F}"/>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70D6DB8E-A0EB-EFAF-B0C5-60D09B600E05}"/>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5AC74ACF-DC9B-66E6-FE7F-B7D8C8F6A84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A6AF0C9-2D22-2758-C538-1BE2856068A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DB90914-A6F8-F208-099E-7B2B46BF285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8160700-1835-FCDD-491D-0A43AA5B2F8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A3BE1167-BEDD-A9E2-56BA-2C77AD4395CA}"/>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8B38B370-1298-17AB-A88E-A3D61DE7AC8E}"/>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2D7BBC81-84A9-09D9-EAC4-6C2B214E9894}"/>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F46102AF-EA0B-4F04-FB01-2578F286AEA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F6E8FFC-EEE6-ECAB-556C-CA77628F97E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A245B52-7DF6-E934-6C03-B48503E5B446}"/>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F83F917F-2AF9-B148-2D75-CA45CE8D581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3B4648D-54E6-C004-536C-986BA693F586}"/>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B91E5608-E14E-4FCE-A996-64CAC2A0A96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E9A762B2-741C-C59C-E2FF-DE6A7E63D03F}"/>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3F32F8D6-F8F0-37F0-EE98-506C3F450A43}"/>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dirty="0" err="1">
                <a:solidFill>
                  <a:srgbClr val="FF9933"/>
                </a:solidFill>
              </a:rPr>
              <a:t>Worksheet</a:t>
            </a:r>
            <a:r>
              <a:rPr lang="sv-SE" dirty="0">
                <a:solidFill>
                  <a:srgbClr val="FF9933"/>
                </a:solidFill>
              </a:rPr>
              <a:t>: </a:t>
            </a:r>
            <a:r>
              <a:rPr lang="sv-SE" sz="1800" b="0" dirty="0" err="1">
                <a:solidFill>
                  <a:schemeClr val="tx2">
                    <a:lumMod val="50000"/>
                  </a:schemeClr>
                </a:solidFill>
              </a:rPr>
              <a:t>Create</a:t>
            </a:r>
            <a:r>
              <a:rPr lang="sv-SE" sz="1800" b="0" dirty="0">
                <a:solidFill>
                  <a:schemeClr val="tx2">
                    <a:lumMod val="50000"/>
                  </a:schemeClr>
                </a:solidFill>
              </a:rPr>
              <a:t> </a:t>
            </a:r>
            <a:r>
              <a:rPr lang="sv-SE" sz="1800" b="0" dirty="0" err="1">
                <a:solidFill>
                  <a:schemeClr val="tx2">
                    <a:lumMod val="50000"/>
                  </a:schemeClr>
                </a:solidFill>
              </a:rPr>
              <a:t>Your</a:t>
            </a:r>
            <a:r>
              <a:rPr lang="sv-SE" sz="1800" b="0" dirty="0">
                <a:solidFill>
                  <a:schemeClr val="tx2">
                    <a:lumMod val="50000"/>
                  </a:schemeClr>
                </a:solidFill>
              </a:rPr>
              <a:t> </a:t>
            </a:r>
            <a:r>
              <a:rPr lang="sv-SE" sz="1800" b="0" dirty="0" err="1">
                <a:solidFill>
                  <a:schemeClr val="tx2">
                    <a:lumMod val="50000"/>
                  </a:schemeClr>
                </a:solidFill>
              </a:rPr>
              <a:t>Own</a:t>
            </a:r>
            <a:r>
              <a:rPr lang="sv-SE" sz="1800" b="0" dirty="0">
                <a:solidFill>
                  <a:schemeClr val="tx2">
                    <a:lumMod val="50000"/>
                  </a:schemeClr>
                </a:solidFill>
              </a:rPr>
              <a:t> Personal </a:t>
            </a:r>
            <a:r>
              <a:rPr lang="sv-SE" sz="1800" b="0" dirty="0" err="1">
                <a:solidFill>
                  <a:schemeClr val="tx2">
                    <a:lumMod val="50000"/>
                  </a:schemeClr>
                </a:solidFill>
              </a:rPr>
              <a:t>Development</a:t>
            </a:r>
            <a:r>
              <a:rPr lang="sv-SE" sz="1800" b="0" dirty="0">
                <a:solidFill>
                  <a:schemeClr val="tx2">
                    <a:lumMod val="50000"/>
                  </a:schemeClr>
                </a:solidFill>
              </a:rPr>
              <a:t> </a:t>
            </a:r>
            <a:r>
              <a:rPr lang="sv-SE" sz="1800" b="0" dirty="0" err="1">
                <a:solidFill>
                  <a:schemeClr val="tx2">
                    <a:lumMod val="50000"/>
                  </a:schemeClr>
                </a:solidFill>
              </a:rPr>
              <a:t>Cycle</a:t>
            </a:r>
            <a:r>
              <a:rPr lang="sv-SE" sz="1800" b="0" dirty="0">
                <a:solidFill>
                  <a:schemeClr val="tx2">
                    <a:lumMod val="50000"/>
                  </a:schemeClr>
                </a:solidFill>
              </a:rPr>
              <a:t> (4) </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DF2D0DA3-B2C8-A1F9-0400-89D795B48CB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4F244452-34F7-457A-1B15-29A2EB62C88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91AFA1F4-F9FF-45A2-34F0-9C7E6C2B8C06}"/>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B149DBD0-CC7E-281D-AE8D-695F3CC0D374}"/>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W.18</a:t>
            </a:r>
            <a:endParaRPr sz="1401" dirty="0"/>
          </a:p>
        </p:txBody>
      </p:sp>
      <p:sp>
        <p:nvSpPr>
          <p:cNvPr id="8" name="textruta 7">
            <a:extLst>
              <a:ext uri="{FF2B5EF4-FFF2-40B4-BE49-F238E27FC236}">
                <a16:creationId xmlns:a16="http://schemas.microsoft.com/office/drawing/2014/main" id="{564E0AFB-4F7B-D118-C53C-B84BDE8DCFA0}"/>
              </a:ext>
            </a:extLst>
          </p:cNvPr>
          <p:cNvSpPr txBox="1"/>
          <p:nvPr/>
        </p:nvSpPr>
        <p:spPr>
          <a:xfrm>
            <a:off x="1385994" y="869043"/>
            <a:ext cx="4670384" cy="415498"/>
          </a:xfrm>
          <a:prstGeom prst="rect">
            <a:avLst/>
          </a:prstGeom>
          <a:noFill/>
        </p:spPr>
        <p:txBody>
          <a:bodyPr wrap="square">
            <a:spAutoFit/>
          </a:bodyPr>
          <a:lstStyle/>
          <a:p>
            <a:pPr rtl="0"/>
            <a:r>
              <a:rPr lang="sv-SE" sz="2000" b="1" dirty="0">
                <a:solidFill>
                  <a:srgbClr val="6D6E71"/>
                </a:solidFill>
                <a:latin typeface="Calibri" panose="020F0502020204030204" pitchFamily="34" charset="0"/>
                <a:cs typeface="Calibri" panose="020F0502020204030204" pitchFamily="34" charset="0"/>
              </a:rPr>
              <a:t>9. </a:t>
            </a:r>
            <a:r>
              <a:rPr lang="sv-SE" sz="2000" b="1" dirty="0" err="1">
                <a:solidFill>
                  <a:srgbClr val="6D6E71"/>
                </a:solidFill>
                <a:latin typeface="Calibri" panose="020F0502020204030204" pitchFamily="34" charset="0"/>
                <a:cs typeface="Calibri" panose="020F0502020204030204" pitchFamily="34" charset="0"/>
              </a:rPr>
              <a:t>Renewal</a:t>
            </a:r>
            <a:r>
              <a:rPr lang="sv-SE" sz="2000" b="1" dirty="0">
                <a:solidFill>
                  <a:srgbClr val="6D6E71"/>
                </a:solidFill>
                <a:latin typeface="Calibri" panose="020F0502020204030204" pitchFamily="34" charset="0"/>
                <a:cs typeface="Calibri" panose="020F0502020204030204" pitchFamily="34" charset="0"/>
              </a:rPr>
              <a:t>:</a:t>
            </a:r>
            <a:endParaRPr lang="sv-SE" dirty="0">
              <a:solidFill>
                <a:srgbClr val="6D6E71"/>
              </a:solidFill>
              <a:latin typeface="Calibri" panose="020F0502020204030204" pitchFamily="34" charset="0"/>
              <a:cs typeface="Calibri" panose="020F0502020204030204" pitchFamily="34" charset="0"/>
            </a:endParaRPr>
          </a:p>
        </p:txBody>
      </p:sp>
      <p:graphicFrame>
        <p:nvGraphicFramePr>
          <p:cNvPr id="10" name="Tabell 9">
            <a:extLst>
              <a:ext uri="{FF2B5EF4-FFF2-40B4-BE49-F238E27FC236}">
                <a16:creationId xmlns:a16="http://schemas.microsoft.com/office/drawing/2014/main" id="{B3D22ECD-42BC-D5BE-F9E4-7E260E4B9877}"/>
              </a:ext>
            </a:extLst>
          </p:cNvPr>
          <p:cNvGraphicFramePr>
            <a:graphicFrameLocks noGrp="1"/>
          </p:cNvGraphicFramePr>
          <p:nvPr>
            <p:extLst>
              <p:ext uri="{D42A27DB-BD31-4B8C-83A1-F6EECF244321}">
                <p14:modId xmlns:p14="http://schemas.microsoft.com/office/powerpoint/2010/main" val="2549999223"/>
              </p:ext>
            </p:extLst>
          </p:nvPr>
        </p:nvGraphicFramePr>
        <p:xfrm>
          <a:off x="597358" y="1377857"/>
          <a:ext cx="8053008" cy="2692572"/>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88811">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What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new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goals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or aspirations do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want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pursue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next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FDFFDC"/>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can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apply</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what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I've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learned</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in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one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cycle</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to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inform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my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goals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and actions in the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next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FFEFDA"/>
                    </a:solidFill>
                  </a:tcPr>
                </a:tc>
                <a:extLst>
                  <a:ext uri="{0D108BD9-81ED-4DB2-BD59-A6C34878D82A}">
                    <a16:rowId xmlns:a16="http://schemas.microsoft.com/office/drawing/2014/main" val="2716644387"/>
                  </a:ext>
                </a:extLst>
              </a:tr>
              <a:tr h="1269281">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6237">
                <a:tc gridSpan="2">
                  <a:txBody>
                    <a:bodyPr/>
                    <a:lstStyle/>
                    <a:p>
                      <a:pPr algn="l"/>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How</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can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maintain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 sense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of</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curiosity</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growth</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and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renewal</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in my personal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development</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journey</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83194">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9013295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80744D06-ECC4-0D13-F91D-7C9A388906F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FB949AAA-8BEC-5160-A1D8-2E19FF40E486}"/>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25FBF5B9-6072-92ED-1CB6-EA95E0C1C2A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20198EE8-84BE-801E-37AD-D0EEB7BE543A}"/>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514352" indent="-285750" algn="l" rtl="0" fontAlgn="base">
              <a:buFont typeface="Wingdings" pitchFamily="2" charset="2"/>
              <a:buChar char="Ø"/>
            </a:pPr>
            <a:r>
              <a:rPr lang="sv-SE" sz="1600" dirty="0" err="1">
                <a:solidFill>
                  <a:schemeClr val="tx2">
                    <a:lumMod val="50000"/>
                  </a:schemeClr>
                </a:solidFill>
                <a:latin typeface="Calibri" panose="020F0502020204030204" pitchFamily="34" charset="0"/>
                <a:cs typeface="Calibri" panose="020F0502020204030204" pitchFamily="34" charset="0"/>
              </a:rPr>
              <a:t>Based</a:t>
            </a:r>
            <a:r>
              <a:rPr lang="sv-SE" sz="1600" dirty="0">
                <a:solidFill>
                  <a:schemeClr val="tx2">
                    <a:lumMod val="50000"/>
                  </a:schemeClr>
                </a:solidFill>
                <a:latin typeface="Calibri" panose="020F0502020204030204" pitchFamily="34" charset="0"/>
                <a:cs typeface="Calibri" panose="020F0502020204030204" pitchFamily="34" charset="0"/>
              </a:rPr>
              <a:t> on </a:t>
            </a:r>
            <a:r>
              <a:rPr lang="sv-SE" sz="1600" dirty="0" err="1">
                <a:solidFill>
                  <a:schemeClr val="tx2">
                    <a:lumMod val="50000"/>
                  </a:schemeClr>
                </a:solidFill>
                <a:latin typeface="Calibri" panose="020F0502020204030204" pitchFamily="34" charset="0"/>
                <a:cs typeface="Calibri" panose="020F0502020204030204" pitchFamily="34" charset="0"/>
              </a:rPr>
              <a:t>this</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exercise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what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are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your</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three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most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important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take-aways</a:t>
            </a:r>
            <a:r>
              <a:rPr lang="sv-SE" sz="1600" dirty="0">
                <a:solidFill>
                  <a:schemeClr val="tx2">
                    <a:lumMod val="50000"/>
                  </a:schemeClr>
                </a:solidFill>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600" dirty="0" err="1">
                <a:solidFill>
                  <a:schemeClr val="tx2">
                    <a:lumMod val="50000"/>
                  </a:schemeClr>
                </a:solidFill>
                <a:latin typeface="Calibri" panose="020F0502020204030204" pitchFamily="34" charset="0"/>
                <a:cs typeface="Calibri" panose="020F0502020204030204" pitchFamily="34" charset="0"/>
              </a:rPr>
              <a:t>What</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was</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difficult</a:t>
            </a:r>
            <a:r>
              <a:rPr lang="sv-SE" sz="1600" dirty="0">
                <a:solidFill>
                  <a:schemeClr val="tx2">
                    <a:lumMod val="50000"/>
                  </a:schemeClr>
                </a:solidFill>
                <a:latin typeface="Calibri" panose="020F0502020204030204" pitchFamily="34" charset="0"/>
                <a:cs typeface="Calibri" panose="020F0502020204030204" pitchFamily="34" charset="0"/>
              </a:rPr>
              <a:t>? </a:t>
            </a:r>
          </a:p>
          <a:p>
            <a:pPr marL="514352" indent="-285750" algn="l" rtl="0" fontAlgn="base">
              <a:buFont typeface="Wingdings" pitchFamily="2" charset="2"/>
              <a:buChar char="Ø"/>
            </a:pPr>
            <a:r>
              <a:rPr lang="sv-SE" sz="1600" dirty="0">
                <a:solidFill>
                  <a:schemeClr val="tx2">
                    <a:lumMod val="50000"/>
                  </a:schemeClr>
                </a:solidFill>
                <a:latin typeface="Calibri" panose="020F0502020204030204" pitchFamily="34" charset="0"/>
                <a:cs typeface="Calibri" panose="020F0502020204030204" pitchFamily="34" charset="0"/>
              </a:rPr>
              <a:t>Do </a:t>
            </a:r>
            <a:r>
              <a:rPr lang="sv-SE" sz="1600" dirty="0" err="1">
                <a:solidFill>
                  <a:schemeClr val="tx2">
                    <a:lumMod val="50000"/>
                  </a:schemeClr>
                </a:solidFill>
                <a:latin typeface="Calibri" panose="020F0502020204030204" pitchFamily="34" charset="0"/>
                <a:cs typeface="Calibri" panose="020F0502020204030204" pitchFamily="34" charset="0"/>
              </a:rPr>
              <a:t>you</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need</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any</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help</a:t>
            </a:r>
            <a:r>
              <a:rPr lang="sv-SE" sz="1600" dirty="0">
                <a:solidFill>
                  <a:schemeClr val="tx2">
                    <a:lumMod val="50000"/>
                  </a:schemeClr>
                </a:solidFill>
                <a:latin typeface="Calibri" panose="020F0502020204030204" pitchFamily="34" charset="0"/>
                <a:cs typeface="Calibri" panose="020F0502020204030204" pitchFamily="34" charset="0"/>
              </a:rPr>
              <a:t> to </a:t>
            </a:r>
            <a:r>
              <a:rPr lang="sv-SE" sz="1600" dirty="0" err="1">
                <a:solidFill>
                  <a:schemeClr val="tx2">
                    <a:lumMod val="50000"/>
                  </a:schemeClr>
                </a:solidFill>
                <a:latin typeface="Calibri" panose="020F0502020204030204" pitchFamily="34" charset="0"/>
                <a:cs typeface="Calibri" panose="020F0502020204030204" pitchFamily="34" charset="0"/>
              </a:rPr>
              <a:t>move</a:t>
            </a:r>
            <a:r>
              <a:rPr lang="sv-SE" sz="1600" dirty="0">
                <a:solidFill>
                  <a:schemeClr val="tx2">
                    <a:lumMod val="50000"/>
                  </a:schemeClr>
                </a:solidFill>
                <a:latin typeface="Calibri" panose="020F0502020204030204" pitchFamily="34" charset="0"/>
                <a:cs typeface="Calibri" panose="020F0502020204030204" pitchFamily="34" charset="0"/>
              </a:rPr>
              <a:t> forward – and </a:t>
            </a:r>
            <a:r>
              <a:rPr lang="sv-SE" sz="1600" dirty="0" err="1">
                <a:solidFill>
                  <a:schemeClr val="tx2">
                    <a:lumMod val="50000"/>
                  </a:schemeClr>
                </a:solidFill>
                <a:latin typeface="Calibri" panose="020F0502020204030204" pitchFamily="34" charset="0"/>
                <a:cs typeface="Calibri" panose="020F0502020204030204" pitchFamily="34" charset="0"/>
              </a:rPr>
              <a:t>if</a:t>
            </a:r>
            <a:r>
              <a:rPr lang="sv-SE" sz="1600" dirty="0">
                <a:solidFill>
                  <a:schemeClr val="tx2">
                    <a:lumMod val="50000"/>
                  </a:schemeClr>
                </a:solidFill>
                <a:latin typeface="Calibri" panose="020F0502020204030204" pitchFamily="34" charset="0"/>
                <a:cs typeface="Calibri" panose="020F0502020204030204" pitchFamily="34" charset="0"/>
              </a:rPr>
              <a:t> so, </a:t>
            </a:r>
            <a:r>
              <a:rPr lang="sv-SE" sz="1600" dirty="0" err="1">
                <a:solidFill>
                  <a:schemeClr val="tx2">
                    <a:lumMod val="50000"/>
                  </a:schemeClr>
                </a:solidFill>
                <a:latin typeface="Calibri" panose="020F0502020204030204" pitchFamily="34" charset="0"/>
                <a:cs typeface="Calibri" panose="020F0502020204030204" pitchFamily="34" charset="0"/>
              </a:rPr>
              <a:t>what</a:t>
            </a:r>
            <a:r>
              <a:rPr lang="sv-SE" sz="1600" dirty="0">
                <a:solidFill>
                  <a:schemeClr val="tx2">
                    <a:lumMod val="50000"/>
                  </a:schemeClr>
                </a:solidFill>
                <a:latin typeface="Calibri" panose="020F0502020204030204" pitchFamily="34" charset="0"/>
                <a:cs typeface="Calibri" panose="020F0502020204030204" pitchFamily="34" charset="0"/>
              </a:rPr>
              <a:t> is </a:t>
            </a:r>
            <a:r>
              <a:rPr lang="sv-SE" sz="1600" dirty="0" err="1">
                <a:solidFill>
                  <a:schemeClr val="tx2">
                    <a:lumMod val="50000"/>
                  </a:schemeClr>
                </a:solidFill>
                <a:latin typeface="Calibri" panose="020F0502020204030204" pitchFamily="34" charset="0"/>
                <a:cs typeface="Calibri" panose="020F0502020204030204" pitchFamily="34" charset="0"/>
              </a:rPr>
              <a:t>your</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next</a:t>
            </a:r>
            <a:r>
              <a:rPr lang="sv-SE" sz="1600" dirty="0">
                <a:solidFill>
                  <a:schemeClr val="tx2">
                    <a:lumMod val="50000"/>
                  </a:schemeClr>
                </a:solidFill>
                <a:latin typeface="Calibri" panose="020F0502020204030204" pitchFamily="34" charset="0"/>
                <a:cs typeface="Calibri" panose="020F0502020204030204" pitchFamily="34" charset="0"/>
              </a:rPr>
              <a:t> step? </a:t>
            </a:r>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68FBBBBD-3A86-C5DC-9F95-2A5A54D44F8F}"/>
              </a:ext>
            </a:extLst>
          </p:cNvPr>
          <p:cNvSpPr txBox="1">
            <a:spLocks noGrp="1"/>
          </p:cNvSpPr>
          <p:nvPr>
            <p:ph type="body" idx="2"/>
          </p:nvPr>
        </p:nvSpPr>
        <p:spPr>
          <a:xfrm>
            <a:off x="1315113" y="353755"/>
            <a:ext cx="7633815"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677" name="Google Shape;677;p17">
            <a:extLst>
              <a:ext uri="{FF2B5EF4-FFF2-40B4-BE49-F238E27FC236}">
                <a16:creationId xmlns:a16="http://schemas.microsoft.com/office/drawing/2014/main" id="{69BC0A55-7604-C12A-0BAD-D6FFDA9568FA}"/>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1255859F-3E5F-7727-6B59-5807009FAEBC}"/>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B272E6EC-7C6C-BF9E-6A28-F379535343D4}"/>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C998B5B7-698C-6EDA-73F3-9C0243E11E9B}"/>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FFA9D53E-5940-14DE-450B-DDFDF848A0A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55FB484-DE12-0B9A-5C51-114623954C7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8E20C5BB-2E1A-9131-623D-0510087194F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A7F1E9E-1B97-F219-F025-2C355A37AB89}"/>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7A7B42E3-9C3F-6C8E-5386-917814FEA547}"/>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9FE039F1-C0B9-1D14-9F2A-B5E954CC98B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CBB86A7F-E758-8FE2-0628-1E1082A0CD7B}"/>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9A5BEBE2-4DE2-DAF6-F6EF-0D59F1F7655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3F4F0CE5-5A8C-A8E1-9E6E-CD76219B3DE6}"/>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A005264-393B-3BF0-0413-D0B75676E17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576FC38-5453-C77B-CA0B-501E0CD066FF}"/>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D87104DD-A547-52B2-C37B-68805B79C8C5}"/>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34234060-D8D4-913C-D854-B76A60E0337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DFF0FF5F-A79C-14A4-73E4-E5DC73B3BE12}"/>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E.19</a:t>
            </a:r>
            <a:endParaRPr sz="3000" dirty="0">
              <a:solidFill>
                <a:srgbClr val="FF9934"/>
              </a:solidFill>
            </a:endParaRPr>
          </a:p>
        </p:txBody>
      </p:sp>
    </p:spTree>
    <p:extLst>
      <p:ext uri="{BB962C8B-B14F-4D97-AF65-F5344CB8AC3E}">
        <p14:creationId xmlns:p14="http://schemas.microsoft.com/office/powerpoint/2010/main" val="21537841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69</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1145224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D1984539-2515-0567-0BE0-3CA21FFD7C6A}"/>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CD12C6B-D4E2-A1F0-AF04-7101AD496F70}"/>
              </a:ext>
            </a:extLst>
          </p:cNvPr>
          <p:cNvSpPr txBox="1"/>
          <p:nvPr/>
        </p:nvSpPr>
        <p:spPr>
          <a:xfrm>
            <a:off x="2740686" y="1057235"/>
            <a:ext cx="5138068" cy="3211099"/>
          </a:xfrm>
          <a:prstGeom prst="rect">
            <a:avLst/>
          </a:prstGeom>
          <a:noFill/>
          <a:ln>
            <a:noFill/>
          </a:ln>
        </p:spPr>
        <p:txBody>
          <a:bodyPr spcFirstLastPara="1" wrap="square" lIns="0" tIns="10124" rIns="0" bIns="0" anchor="t" anchorCtr="0">
            <a:spAutoFit/>
          </a:bodyPr>
          <a:lstStyle/>
          <a:p>
            <a:pPr algn="l"/>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niche</a:t>
            </a:r>
            <a:r>
              <a:rPr lang="sv-SE" sz="1600" b="0" i="0" u="none" strike="noStrike" dirty="0">
                <a:solidFill>
                  <a:srgbClr val="6D6E71"/>
                </a:solidFill>
                <a:effectLst/>
                <a:latin typeface="Calibri" panose="020F0502020204030204" pitchFamily="34" charset="0"/>
                <a:cs typeface="Calibri" panose="020F0502020204030204" pitchFamily="34" charset="0"/>
              </a:rPr>
              <a:t> is </a:t>
            </a:r>
            <a:r>
              <a:rPr lang="sv-SE" sz="1600" b="0" i="0" u="none" strike="noStrike" dirty="0" err="1">
                <a:solidFill>
                  <a:srgbClr val="6D6E71"/>
                </a:solidFill>
                <a:effectLst/>
                <a:latin typeface="Calibri" panose="020F0502020204030204" pitchFamily="34" charset="0"/>
                <a:cs typeface="Calibri" panose="020F0502020204030204" pitchFamily="34" charset="0"/>
              </a:rPr>
              <a:t>where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unique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skills</a:t>
            </a:r>
            <a:r>
              <a:rPr lang="sv-SE" sz="1600" b="0" i="0" u="none" strike="noStrike" dirty="0">
                <a:solidFill>
                  <a:srgbClr val="6D6E71"/>
                </a:solidFill>
                <a:effectLst/>
                <a:latin typeface="Calibri" panose="020F0502020204030204" pitchFamily="34" charset="0"/>
                <a:cs typeface="Calibri" panose="020F0502020204030204" pitchFamily="34" charset="0"/>
              </a:rPr>
              <a:t>, interests, and aspirations </a:t>
            </a:r>
            <a:r>
              <a:rPr lang="sv-SE" sz="1600" b="0" i="0" u="none" strike="noStrike" dirty="0" err="1">
                <a:solidFill>
                  <a:srgbClr val="6D6E71"/>
                </a:solidFill>
                <a:effectLst/>
                <a:latin typeface="Calibri" panose="020F0502020204030204" pitchFamily="34" charset="0"/>
                <a:cs typeface="Calibri" panose="020F0502020204030204" pitchFamily="34" charset="0"/>
              </a:rPr>
              <a:t>align</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with</a:t>
            </a:r>
            <a:r>
              <a:rPr lang="sv-SE" sz="1600" b="0" i="0" u="none" strike="noStrike" dirty="0">
                <a:solidFill>
                  <a:srgbClr val="6D6E71"/>
                </a:solidFill>
                <a:effectLst/>
                <a:latin typeface="Calibri" panose="020F0502020204030204" pitchFamily="34" charset="0"/>
                <a:cs typeface="Calibri" panose="020F0502020204030204" pitchFamily="34" charset="0"/>
              </a:rPr>
              <a:t> the </a:t>
            </a:r>
            <a:r>
              <a:rPr lang="sv-SE" sz="1600" b="0" i="0" u="none" strike="noStrike" dirty="0" err="1">
                <a:solidFill>
                  <a:srgbClr val="6D6E71"/>
                </a:solidFill>
                <a:effectLst/>
                <a:latin typeface="Calibri" panose="020F0502020204030204" pitchFamily="34" charset="0"/>
                <a:cs typeface="Calibri" panose="020F0502020204030204" pitchFamily="34" charset="0"/>
              </a:rPr>
              <a:t>needs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of</a:t>
            </a:r>
            <a:r>
              <a:rPr lang="sv-SE" sz="1600" b="0" i="0" u="none" strike="noStrike" dirty="0">
                <a:solidFill>
                  <a:srgbClr val="6D6E71"/>
                </a:solidFill>
                <a:effectLst/>
                <a:latin typeface="Calibri" panose="020F0502020204030204" pitchFamily="34" charset="0"/>
                <a:cs typeface="Calibri" panose="020F0502020204030204" pitchFamily="34" charset="0"/>
              </a:rPr>
              <a:t> the </a:t>
            </a:r>
            <a:r>
              <a:rPr lang="sv-SE" sz="1600" b="0" i="0" u="none" strike="noStrike" dirty="0" err="1">
                <a:solidFill>
                  <a:srgbClr val="6D6E71"/>
                </a:solidFill>
                <a:effectLst/>
                <a:latin typeface="Calibri" panose="020F0502020204030204" pitchFamily="34" charset="0"/>
                <a:cs typeface="Calibri" panose="020F0502020204030204" pitchFamily="34" charset="0"/>
              </a:rPr>
              <a:t>industry</a:t>
            </a:r>
            <a:r>
              <a:rPr lang="sv-SE" sz="1600" b="0" i="0" u="none" strike="noStrike" dirty="0">
                <a:solidFill>
                  <a:srgbClr val="6D6E71"/>
                </a:solidFill>
                <a:effectLst/>
                <a:latin typeface="Calibri" panose="020F0502020204030204" pitchFamily="34" charset="0"/>
                <a:cs typeface="Calibri" panose="020F0502020204030204" pitchFamily="34" charset="0"/>
              </a:rPr>
              <a:t>.</a:t>
            </a:r>
          </a:p>
          <a:p>
            <a:pPr algn="l"/>
            <a:endParaRPr lang="sv-SE" sz="1600" b="0" i="0" u="none" strike="noStrike" dirty="0">
              <a:solidFill>
                <a:srgbClr val="6D6E71"/>
              </a:solidFill>
              <a:effectLst/>
              <a:latin typeface="Calibri" panose="020F0502020204030204" pitchFamily="34" charset="0"/>
              <a:cs typeface="Calibri" panose="020F0502020204030204" pitchFamily="34" charset="0"/>
            </a:endParaRPr>
          </a:p>
          <a:p>
            <a:pPr algn="l"/>
            <a:r>
              <a:rPr lang="sv-SE" sz="1600" b="1" i="0" u="none" strike="noStrike" dirty="0" err="1">
                <a:solidFill>
                  <a:schemeClr val="accent4"/>
                </a:solidFill>
                <a:effectLst/>
                <a:latin typeface="Calibri" panose="020F0502020204030204" pitchFamily="34" charset="0"/>
                <a:cs typeface="Calibri" panose="020F0502020204030204" pitchFamily="34" charset="0"/>
              </a:rPr>
              <a:t>Why</a:t>
            </a:r>
            <a:r>
              <a:rPr lang="sv-SE" sz="1600" b="1" i="0" u="none" strike="noStrike" dirty="0">
                <a:solidFill>
                  <a:schemeClr val="accent4"/>
                </a:solidFill>
                <a:effectLst/>
                <a:latin typeface="Calibri" panose="020F0502020204030204" pitchFamily="34" charset="0"/>
                <a:cs typeface="Calibri" panose="020F0502020204030204" pitchFamily="34" charset="0"/>
              </a:rPr>
              <a:t> </a:t>
            </a:r>
            <a:r>
              <a:rPr lang="sv-SE" sz="1600" b="1" i="0" u="none" strike="noStrike" dirty="0" err="1">
                <a:solidFill>
                  <a:schemeClr val="accent4"/>
                </a:solidFill>
                <a:effectLst/>
                <a:latin typeface="Calibri" panose="020F0502020204030204" pitchFamily="34" charset="0"/>
                <a:cs typeface="Calibri" panose="020F0502020204030204" pitchFamily="34" charset="0"/>
              </a:rPr>
              <a:t>does</a:t>
            </a:r>
            <a:r>
              <a:rPr lang="sv-SE" sz="1600" b="1" i="0" u="none" strike="noStrike" dirty="0">
                <a:solidFill>
                  <a:schemeClr val="accent4"/>
                </a:solidFill>
                <a:effectLst/>
                <a:latin typeface="Calibri" panose="020F0502020204030204" pitchFamily="34" charset="0"/>
                <a:cs typeface="Calibri" panose="020F0502020204030204" pitchFamily="34" charset="0"/>
              </a:rPr>
              <a:t> </a:t>
            </a:r>
            <a:r>
              <a:rPr lang="sv-SE" sz="1600" b="1" i="0" u="none" strike="noStrike" dirty="0" err="1">
                <a:solidFill>
                  <a:schemeClr val="accent4"/>
                </a:solidFill>
                <a:effectLst/>
                <a:latin typeface="Calibri" panose="020F0502020204030204" pitchFamily="34" charset="0"/>
                <a:cs typeface="Calibri" panose="020F0502020204030204" pitchFamily="34" charset="0"/>
              </a:rPr>
              <a:t>your</a:t>
            </a:r>
            <a:r>
              <a:rPr lang="sv-SE" sz="1600" b="1" i="0" u="none" strike="noStrike" dirty="0">
                <a:solidFill>
                  <a:schemeClr val="accent4"/>
                </a:solidFill>
                <a:effectLst/>
                <a:latin typeface="Calibri" panose="020F0502020204030204" pitchFamily="34" charset="0"/>
                <a:cs typeface="Calibri" panose="020F0502020204030204" pitchFamily="34" charset="0"/>
              </a:rPr>
              <a:t> </a:t>
            </a:r>
            <a:r>
              <a:rPr lang="sv-SE" sz="1600" b="1" i="0" u="none" strike="noStrike" dirty="0" err="1">
                <a:solidFill>
                  <a:schemeClr val="accent4"/>
                </a:solidFill>
                <a:effectLst/>
                <a:latin typeface="Calibri" panose="020F0502020204030204" pitchFamily="34" charset="0"/>
                <a:cs typeface="Calibri" panose="020F0502020204030204" pitchFamily="34" charset="0"/>
              </a:rPr>
              <a:t>niche</a:t>
            </a:r>
            <a:r>
              <a:rPr lang="sv-SE" sz="1600" b="1" i="0" u="none" strike="noStrike" dirty="0">
                <a:solidFill>
                  <a:schemeClr val="accent4"/>
                </a:solidFill>
                <a:effectLst/>
                <a:latin typeface="Calibri" panose="020F0502020204030204" pitchFamily="34" charset="0"/>
                <a:cs typeface="Calibri" panose="020F0502020204030204" pitchFamily="34" charset="0"/>
              </a:rPr>
              <a:t> </a:t>
            </a:r>
            <a:r>
              <a:rPr lang="sv-SE" sz="1600" b="1" i="0" u="none" strike="noStrike" dirty="0" err="1">
                <a:solidFill>
                  <a:schemeClr val="accent4"/>
                </a:solidFill>
                <a:effectLst/>
                <a:latin typeface="Calibri" panose="020F0502020204030204" pitchFamily="34" charset="0"/>
                <a:cs typeface="Calibri" panose="020F0502020204030204" pitchFamily="34" charset="0"/>
              </a:rPr>
              <a:t>matter</a:t>
            </a:r>
            <a:r>
              <a:rPr lang="sv-SE" sz="1600" b="1" i="0" u="none" strike="noStrike" dirty="0">
                <a:solidFill>
                  <a:schemeClr val="accent4"/>
                </a:solidFill>
                <a:effectLst/>
                <a:latin typeface="Calibri" panose="020F0502020204030204" pitchFamily="34" charset="0"/>
                <a:cs typeface="Calibri" panose="020F0502020204030204" pitchFamily="34" charset="0"/>
              </a:rPr>
              <a:t>? </a:t>
            </a:r>
            <a:br>
              <a:rPr lang="sv-SE" sz="1600" b="0" i="0" u="none" strike="noStrike" dirty="0">
                <a:solidFill>
                  <a:srgbClr val="6D6E71"/>
                </a:solidFill>
                <a:effectLst/>
                <a:latin typeface="Calibri" panose="020F0502020204030204" pitchFamily="34" charset="0"/>
                <a:cs typeface="Calibri" panose="020F0502020204030204" pitchFamily="34" charset="0"/>
              </a:rPr>
            </a:br>
            <a:endParaRPr lang="sv-SE" sz="1600" b="0" i="0" u="none" strike="noStrike" dirty="0">
              <a:solidFill>
                <a:srgbClr val="6D6E71"/>
              </a:solidFill>
              <a:effectLst/>
              <a:latin typeface="Calibri" panose="020F0502020204030204" pitchFamily="34" charset="0"/>
              <a:cs typeface="Calibri" panose="020F0502020204030204" pitchFamily="34" charset="0"/>
            </a:endParaRPr>
          </a:p>
          <a:p>
            <a:pPr algn="l"/>
            <a:r>
              <a:rPr lang="sv-SE" sz="1600" b="0" i="0" u="none" strike="noStrike" dirty="0" err="1">
                <a:solidFill>
                  <a:srgbClr val="6D6E71"/>
                </a:solidFill>
                <a:effectLst/>
                <a:latin typeface="Calibri" panose="020F0502020204030204" pitchFamily="34" charset="0"/>
                <a:cs typeface="Calibri" panose="020F0502020204030204" pitchFamily="34" charset="0"/>
              </a:rPr>
              <a:t>Finding</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place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helps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you</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stand</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out</a:t>
            </a:r>
            <a:r>
              <a:rPr lang="sv-SE" sz="1600" b="0" i="0" u="none" strike="noStrike" dirty="0">
                <a:solidFill>
                  <a:srgbClr val="6D6E71"/>
                </a:solidFill>
                <a:effectLst/>
                <a:latin typeface="Calibri" panose="020F0502020204030204" pitchFamily="34" charset="0"/>
                <a:cs typeface="Calibri" panose="020F0502020204030204" pitchFamily="34" charset="0"/>
              </a:rPr>
              <a:t> and </a:t>
            </a:r>
            <a:r>
              <a:rPr lang="sv-SE" sz="1600" b="0" i="0" u="none" strike="noStrike" dirty="0" err="1">
                <a:solidFill>
                  <a:srgbClr val="6D6E71"/>
                </a:solidFill>
                <a:effectLst/>
                <a:latin typeface="Calibri" panose="020F0502020204030204" pitchFamily="34" charset="0"/>
                <a:cs typeface="Calibri" panose="020F0502020204030204" pitchFamily="34" charset="0"/>
              </a:rPr>
              <a:t>create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meaningful</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contributions</a:t>
            </a:r>
            <a:r>
              <a:rPr lang="sv-SE" sz="1600" b="0" i="0" u="none" strike="noStrike" dirty="0">
                <a:solidFill>
                  <a:srgbClr val="6D6E71"/>
                </a:solidFill>
                <a:effectLst/>
                <a:latin typeface="Calibri" panose="020F0502020204030204" pitchFamily="34" charset="0"/>
                <a:cs typeface="Calibri" panose="020F0502020204030204" pitchFamily="34" charset="0"/>
              </a:rPr>
              <a:t>—</a:t>
            </a:r>
            <a:r>
              <a:rPr lang="sv-SE" sz="1600" b="0" i="0" u="none" strike="noStrike" dirty="0" err="1">
                <a:solidFill>
                  <a:srgbClr val="6D6E71"/>
                </a:solidFill>
                <a:effectLst/>
                <a:latin typeface="Calibri" panose="020F0502020204030204" pitchFamily="34" charset="0"/>
                <a:cs typeface="Calibri" panose="020F0502020204030204" pitchFamily="34" charset="0"/>
              </a:rPr>
              <a:t>whether</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it’s</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wildlife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conservation</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cultural</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heritage</a:t>
            </a:r>
            <a:r>
              <a:rPr lang="sv-SE" sz="1600" b="0" i="0" u="none" strike="noStrike" dirty="0">
                <a:solidFill>
                  <a:srgbClr val="6D6E71"/>
                </a:solidFill>
                <a:effectLst/>
                <a:latin typeface="Calibri" panose="020F0502020204030204" pitchFamily="34" charset="0"/>
                <a:cs typeface="Calibri" panose="020F0502020204030204" pitchFamily="34" charset="0"/>
              </a:rPr>
              <a:t>, or </a:t>
            </a:r>
            <a:r>
              <a:rPr lang="sv-SE" sz="1600" b="0" i="0" u="none" strike="noStrike" dirty="0" err="1">
                <a:solidFill>
                  <a:srgbClr val="6D6E71"/>
                </a:solidFill>
                <a:effectLst/>
                <a:latin typeface="Calibri" panose="020F0502020204030204" pitchFamily="34" charset="0"/>
                <a:cs typeface="Calibri" panose="020F0502020204030204" pitchFamily="34" charset="0"/>
              </a:rPr>
              <a:t>sustainable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community</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development</a:t>
            </a:r>
            <a:r>
              <a:rPr lang="sv-SE" sz="1600" b="0" i="0" u="none" strike="noStrike" dirty="0">
                <a:solidFill>
                  <a:srgbClr val="6D6E71"/>
                </a:solidFill>
                <a:effectLst/>
                <a:latin typeface="Calibri" panose="020F0502020204030204" pitchFamily="34" charset="0"/>
                <a:cs typeface="Calibri" panose="020F0502020204030204" pitchFamily="34" charset="0"/>
              </a:rPr>
              <a:t>.</a:t>
            </a:r>
          </a:p>
          <a:p>
            <a:pPr algn="l"/>
            <a:endParaRPr lang="sv-SE" sz="1600" dirty="0">
              <a:solidFill>
                <a:srgbClr val="6D6E71"/>
              </a:solidFill>
              <a:latin typeface="Calibri" panose="020F0502020204030204" pitchFamily="34" charset="0"/>
              <a:cs typeface="Calibri" panose="020F0502020204030204" pitchFamily="34" charset="0"/>
            </a:endParaRPr>
          </a:p>
          <a:p>
            <a:pPr algn="l"/>
            <a:r>
              <a:rPr lang="sv-SE" sz="1600" b="1" i="0" u="none" strike="noStrike" dirty="0">
                <a:solidFill>
                  <a:schemeClr val="accent4"/>
                </a:solidFill>
                <a:effectLst/>
                <a:latin typeface="Calibri" panose="020F0502020204030204" pitchFamily="34" charset="0"/>
                <a:cs typeface="Calibri" panose="020F0502020204030204" pitchFamily="34" charset="0"/>
              </a:rPr>
              <a:t>So </a:t>
            </a:r>
            <a:r>
              <a:rPr lang="sv-SE" sz="1600" b="1" i="0" u="none" strike="noStrike" dirty="0" err="1">
                <a:solidFill>
                  <a:schemeClr val="accent4"/>
                </a:solidFill>
                <a:effectLst/>
                <a:latin typeface="Calibri" panose="020F0502020204030204" pitchFamily="34" charset="0"/>
                <a:cs typeface="Calibri" panose="020F0502020204030204" pitchFamily="34" charset="0"/>
              </a:rPr>
              <a:t>how</a:t>
            </a:r>
            <a:r>
              <a:rPr lang="sv-SE" sz="1600" b="1" i="0" u="none" strike="noStrike" dirty="0">
                <a:solidFill>
                  <a:schemeClr val="accent4"/>
                </a:solidFill>
                <a:effectLst/>
                <a:latin typeface="Calibri" panose="020F0502020204030204" pitchFamily="34" charset="0"/>
                <a:cs typeface="Calibri" panose="020F0502020204030204" pitchFamily="34" charset="0"/>
              </a:rPr>
              <a:t> do </a:t>
            </a:r>
            <a:r>
              <a:rPr lang="sv-SE" sz="1600" b="1" i="0" u="none" strike="noStrike" dirty="0" err="1">
                <a:solidFill>
                  <a:schemeClr val="accent4"/>
                </a:solidFill>
                <a:effectLst/>
                <a:latin typeface="Calibri" panose="020F0502020204030204" pitchFamily="34" charset="0"/>
                <a:cs typeface="Calibri" panose="020F0502020204030204" pitchFamily="34" charset="0"/>
              </a:rPr>
              <a:t>you</a:t>
            </a:r>
            <a:r>
              <a:rPr lang="sv-SE" sz="1600" b="1" i="0" u="none" strike="noStrike" dirty="0">
                <a:solidFill>
                  <a:schemeClr val="accent4"/>
                </a:solidFill>
                <a:effectLst/>
                <a:latin typeface="Calibri" panose="020F0502020204030204" pitchFamily="34" charset="0"/>
                <a:cs typeface="Calibri" panose="020F0502020204030204" pitchFamily="34" charset="0"/>
              </a:rPr>
              <a:t> get </a:t>
            </a:r>
            <a:r>
              <a:rPr lang="sv-SE" sz="1600" b="1" i="0" u="none" strike="noStrike" dirty="0" err="1">
                <a:solidFill>
                  <a:schemeClr val="accent4"/>
                </a:solidFill>
                <a:effectLst/>
                <a:latin typeface="Calibri" panose="020F0502020204030204" pitchFamily="34" charset="0"/>
                <a:cs typeface="Calibri" panose="020F0502020204030204" pitchFamily="34" charset="0"/>
              </a:rPr>
              <a:t>there</a:t>
            </a:r>
            <a:r>
              <a:rPr lang="sv-SE" sz="1600" b="1" i="0" u="none" strike="noStrike" dirty="0">
                <a:solidFill>
                  <a:schemeClr val="accent4"/>
                </a:solidFill>
                <a:effectLst/>
                <a:latin typeface="Calibri" panose="020F0502020204030204" pitchFamily="34" charset="0"/>
                <a:cs typeface="Calibri" panose="020F0502020204030204" pitchFamily="34" charset="0"/>
              </a:rPr>
              <a:t>? </a:t>
            </a:r>
          </a:p>
          <a:p>
            <a:pPr algn="l"/>
            <a:endParaRPr lang="sv-SE" sz="1600" dirty="0">
              <a:solidFill>
                <a:srgbClr val="6D6E71"/>
              </a:solidFill>
              <a:latin typeface="Calibri" panose="020F0502020204030204" pitchFamily="34" charset="0"/>
              <a:cs typeface="Calibri" panose="020F0502020204030204" pitchFamily="34" charset="0"/>
            </a:endParaRPr>
          </a:p>
          <a:p>
            <a:pPr algn="l"/>
            <a:r>
              <a:rPr lang="sv-SE" sz="1600" dirty="0">
                <a:solidFill>
                  <a:srgbClr val="6D6E71"/>
                </a:solidFill>
                <a:latin typeface="Calibri" panose="020F0502020204030204" pitchFamily="34" charset="0"/>
                <a:cs typeface="Calibri" panose="020F0502020204030204" pitchFamily="34" charset="0"/>
              </a:rPr>
              <a:t>In the </a:t>
            </a:r>
            <a:r>
              <a:rPr lang="sv-SE" sz="1600" dirty="0" err="1">
                <a:solidFill>
                  <a:srgbClr val="6D6E71"/>
                </a:solidFill>
                <a:latin typeface="Calibri" panose="020F0502020204030204" pitchFamily="34" charset="0"/>
                <a:cs typeface="Calibri" panose="020F0502020204030204" pitchFamily="34" charset="0"/>
              </a:rPr>
              <a:t>next</a:t>
            </a:r>
            <a:r>
              <a:rPr lang="sv-SE" sz="1600" dirty="0">
                <a:solidFill>
                  <a:srgbClr val="6D6E71"/>
                </a:solidFill>
                <a:latin typeface="Calibri" panose="020F0502020204030204" pitchFamily="34" charset="0"/>
                <a:cs typeface="Calibri" panose="020F0502020204030204" pitchFamily="34" charset="0"/>
              </a:rPr>
              <a:t> </a:t>
            </a:r>
            <a:r>
              <a:rPr lang="sv-SE" sz="1600" dirty="0" err="1">
                <a:solidFill>
                  <a:srgbClr val="6D6E71"/>
                </a:solidFill>
                <a:latin typeface="Calibri" panose="020F0502020204030204" pitchFamily="34" charset="0"/>
                <a:cs typeface="Calibri" panose="020F0502020204030204" pitchFamily="34" charset="0"/>
              </a:rPr>
              <a:t>slides</a:t>
            </a:r>
            <a:r>
              <a:rPr lang="sv-SE" sz="1600" dirty="0">
                <a:solidFill>
                  <a:srgbClr val="6D6E71"/>
                </a:solidFill>
                <a:latin typeface="Calibri" panose="020F0502020204030204" pitchFamily="34" charset="0"/>
                <a:cs typeface="Calibri" panose="020F0502020204030204" pitchFamily="34" charset="0"/>
              </a:rPr>
              <a:t> </a:t>
            </a:r>
            <a:r>
              <a:rPr lang="sv-SE" sz="1600" dirty="0" err="1">
                <a:solidFill>
                  <a:srgbClr val="6D6E71"/>
                </a:solidFill>
                <a:latin typeface="Calibri" panose="020F0502020204030204" pitchFamily="34" charset="0"/>
                <a:cs typeface="Calibri" panose="020F0502020204030204" pitchFamily="34" charset="0"/>
              </a:rPr>
              <a:t>you</a:t>
            </a:r>
            <a:r>
              <a:rPr lang="sv-SE" sz="1600" dirty="0">
                <a:solidFill>
                  <a:srgbClr val="6D6E71"/>
                </a:solidFill>
                <a:latin typeface="Calibri" panose="020F0502020204030204" pitchFamily="34" charset="0"/>
                <a:cs typeface="Calibri" panose="020F0502020204030204" pitchFamily="34" charset="0"/>
              </a:rPr>
              <a:t> </a:t>
            </a:r>
            <a:r>
              <a:rPr lang="sv-SE" sz="1600" dirty="0" err="1">
                <a:solidFill>
                  <a:srgbClr val="6D6E71"/>
                </a:solidFill>
                <a:latin typeface="Calibri" panose="020F0502020204030204" pitchFamily="34" charset="0"/>
                <a:cs typeface="Calibri" panose="020F0502020204030204" pitchFamily="34" charset="0"/>
              </a:rPr>
              <a:t>will</a:t>
            </a:r>
            <a:r>
              <a:rPr lang="sv-SE" sz="1600" dirty="0">
                <a:solidFill>
                  <a:srgbClr val="6D6E71"/>
                </a:solidFill>
                <a:latin typeface="Calibri" panose="020F0502020204030204" pitchFamily="34" charset="0"/>
                <a:cs typeface="Calibri" panose="020F0502020204030204" pitchFamily="34" charset="0"/>
              </a:rPr>
              <a:t> </a:t>
            </a:r>
            <a:r>
              <a:rPr lang="sv-SE" sz="1600" dirty="0" err="1">
                <a:solidFill>
                  <a:srgbClr val="6D6E71"/>
                </a:solidFill>
                <a:latin typeface="Calibri" panose="020F0502020204030204" pitchFamily="34" charset="0"/>
                <a:cs typeface="Calibri" panose="020F0502020204030204" pitchFamily="34" charset="0"/>
              </a:rPr>
              <a:t>reflect</a:t>
            </a:r>
            <a:r>
              <a:rPr lang="sv-SE" sz="1600" dirty="0">
                <a:solidFill>
                  <a:srgbClr val="6D6E71"/>
                </a:solidFill>
                <a:latin typeface="Calibri" panose="020F0502020204030204" pitchFamily="34" charset="0"/>
                <a:cs typeface="Calibri" panose="020F0502020204030204" pitchFamily="34" charset="0"/>
              </a:rPr>
              <a:t> </a:t>
            </a:r>
            <a:r>
              <a:rPr lang="sv-SE" sz="1600" dirty="0" err="1">
                <a:solidFill>
                  <a:srgbClr val="6D6E71"/>
                </a:solidFill>
                <a:latin typeface="Calibri" panose="020F0502020204030204" pitchFamily="34" charset="0"/>
                <a:cs typeface="Calibri" panose="020F0502020204030204" pitchFamily="34" charset="0"/>
              </a:rPr>
              <a:t>upon</a:t>
            </a:r>
            <a:r>
              <a:rPr lang="sv-SE" sz="1600" dirty="0">
                <a:solidFill>
                  <a:srgbClr val="6D6E71"/>
                </a:solidFill>
                <a:latin typeface="Calibri" panose="020F0502020204030204" pitchFamily="34" charset="0"/>
                <a:cs typeface="Calibri" panose="020F0502020204030204" pitchFamily="34" charset="0"/>
              </a:rPr>
              <a:t> </a:t>
            </a:r>
            <a:r>
              <a:rPr lang="sv-SE" sz="1600" dirty="0" err="1">
                <a:solidFill>
                  <a:srgbClr val="6D6E71"/>
                </a:solidFill>
                <a:latin typeface="Calibri" panose="020F0502020204030204" pitchFamily="34" charset="0"/>
                <a:cs typeface="Calibri" panose="020F0502020204030204" pitchFamily="34" charset="0"/>
              </a:rPr>
              <a:t>your</a:t>
            </a:r>
            <a:r>
              <a:rPr lang="sv-SE" sz="1600" dirty="0">
                <a:solidFill>
                  <a:srgbClr val="6D6E71"/>
                </a:solidFill>
                <a:latin typeface="Calibri" panose="020F0502020204030204" pitchFamily="34" charset="0"/>
                <a:cs typeface="Calibri" panose="020F0502020204030204" pitchFamily="34" charset="0"/>
              </a:rPr>
              <a:t> </a:t>
            </a:r>
            <a:r>
              <a:rPr lang="sv-SE" sz="1600" dirty="0" err="1">
                <a:solidFill>
                  <a:srgbClr val="6D6E71"/>
                </a:solidFill>
                <a:latin typeface="Calibri" panose="020F0502020204030204" pitchFamily="34" charset="0"/>
                <a:cs typeface="Calibri" panose="020F0502020204030204" pitchFamily="34" charset="0"/>
              </a:rPr>
              <a:t>own</a:t>
            </a:r>
            <a:r>
              <a:rPr lang="sv-SE" sz="1600" dirty="0">
                <a:solidFill>
                  <a:srgbClr val="6D6E71"/>
                </a:solidFill>
                <a:latin typeface="Calibri" panose="020F0502020204030204" pitchFamily="34" charset="0"/>
                <a:cs typeface="Calibri" panose="020F0502020204030204" pitchFamily="34" charset="0"/>
              </a:rPr>
              <a:t> situation and </a:t>
            </a:r>
            <a:r>
              <a:rPr lang="sv-SE" sz="1600" dirty="0" err="1">
                <a:solidFill>
                  <a:srgbClr val="6D6E71"/>
                </a:solidFill>
                <a:latin typeface="Calibri" panose="020F0502020204030204" pitchFamily="34" charset="0"/>
                <a:cs typeface="Calibri" panose="020F0502020204030204" pitchFamily="34" charset="0"/>
              </a:rPr>
              <a:t>needs</a:t>
            </a:r>
            <a:r>
              <a:rPr lang="sv-SE" sz="1600" dirty="0">
                <a:solidFill>
                  <a:srgbClr val="6D6E71"/>
                </a:solidFill>
                <a:latin typeface="Calibri" panose="020F0502020204030204" pitchFamily="34" charset="0"/>
                <a:cs typeface="Calibri" panose="020F0502020204030204" pitchFamily="34" charset="0"/>
              </a:rPr>
              <a:t>, </a:t>
            </a:r>
            <a:r>
              <a:rPr lang="sv-SE" sz="1600" dirty="0" err="1">
                <a:solidFill>
                  <a:srgbClr val="6D6E71"/>
                </a:solidFill>
                <a:latin typeface="Calibri" panose="020F0502020204030204" pitchFamily="34" charset="0"/>
                <a:cs typeface="Calibri" panose="020F0502020204030204" pitchFamily="34" charset="0"/>
              </a:rPr>
              <a:t>before</a:t>
            </a:r>
            <a:r>
              <a:rPr lang="sv-SE" sz="1600" dirty="0">
                <a:solidFill>
                  <a:srgbClr val="6D6E71"/>
                </a:solidFill>
                <a:latin typeface="Calibri" panose="020F0502020204030204" pitchFamily="34" charset="0"/>
                <a:cs typeface="Calibri" panose="020F0502020204030204" pitchFamily="34" charset="0"/>
              </a:rPr>
              <a:t> </a:t>
            </a:r>
            <a:r>
              <a:rPr lang="sv-SE" sz="1600" dirty="0" err="1">
                <a:solidFill>
                  <a:srgbClr val="6D6E71"/>
                </a:solidFill>
                <a:latin typeface="Calibri" panose="020F0502020204030204" pitchFamily="34" charset="0"/>
                <a:cs typeface="Calibri" panose="020F0502020204030204" pitchFamily="34" charset="0"/>
              </a:rPr>
              <a:t>we</a:t>
            </a:r>
            <a:r>
              <a:rPr lang="sv-SE" sz="1600" dirty="0">
                <a:solidFill>
                  <a:srgbClr val="6D6E71"/>
                </a:solidFill>
                <a:latin typeface="Calibri" panose="020F0502020204030204" pitchFamily="34" charset="0"/>
                <a:cs typeface="Calibri" panose="020F0502020204030204" pitchFamily="34" charset="0"/>
              </a:rPr>
              <a:t> start </a:t>
            </a:r>
            <a:r>
              <a:rPr lang="sv-SE" sz="1600" dirty="0" err="1">
                <a:solidFill>
                  <a:srgbClr val="6D6E71"/>
                </a:solidFill>
                <a:latin typeface="Calibri" panose="020F0502020204030204" pitchFamily="34" charset="0"/>
                <a:cs typeface="Calibri" panose="020F0502020204030204" pitchFamily="34" charset="0"/>
              </a:rPr>
              <a:t>using</a:t>
            </a:r>
            <a:r>
              <a:rPr lang="sv-SE" sz="1600" dirty="0">
                <a:solidFill>
                  <a:srgbClr val="6D6E71"/>
                </a:solidFill>
                <a:latin typeface="Calibri" panose="020F0502020204030204" pitchFamily="34" charset="0"/>
                <a:cs typeface="Calibri" panose="020F0502020204030204" pitchFamily="34" charset="0"/>
              </a:rPr>
              <a:t> the </a:t>
            </a:r>
            <a:r>
              <a:rPr lang="sv-SE" sz="1600" dirty="0" err="1">
                <a:solidFill>
                  <a:srgbClr val="6D6E71"/>
                </a:solidFill>
                <a:latin typeface="Calibri" panose="020F0502020204030204" pitchFamily="34" charset="0"/>
                <a:cs typeface="Calibri" panose="020F0502020204030204" pitchFamily="34" charset="0"/>
              </a:rPr>
              <a:t>tools</a:t>
            </a:r>
            <a:r>
              <a:rPr lang="sv-SE" sz="1600" dirty="0">
                <a:solidFill>
                  <a:srgbClr val="6D6E71"/>
                </a:solidFill>
                <a:latin typeface="Calibri" panose="020F0502020204030204" pitchFamily="34" charset="0"/>
                <a:cs typeface="Calibri" panose="020F0502020204030204" pitchFamily="34" charset="0"/>
              </a:rPr>
              <a:t> to </a:t>
            </a:r>
            <a:r>
              <a:rPr lang="sv-SE" sz="1600" dirty="0" err="1">
                <a:solidFill>
                  <a:srgbClr val="6D6E71"/>
                </a:solidFill>
                <a:latin typeface="Calibri" panose="020F0502020204030204" pitchFamily="34" charset="0"/>
                <a:cs typeface="Calibri" panose="020F0502020204030204" pitchFamily="34" charset="0"/>
              </a:rPr>
              <a:t>identify</a:t>
            </a:r>
            <a:r>
              <a:rPr lang="sv-SE" sz="1600" dirty="0">
                <a:solidFill>
                  <a:srgbClr val="6D6E71"/>
                </a:solidFill>
                <a:latin typeface="Calibri" panose="020F0502020204030204" pitchFamily="34" charset="0"/>
                <a:cs typeface="Calibri" panose="020F0502020204030204" pitchFamily="34" charset="0"/>
              </a:rPr>
              <a:t> </a:t>
            </a:r>
            <a:r>
              <a:rPr lang="sv-SE" sz="1600" dirty="0" err="1">
                <a:solidFill>
                  <a:srgbClr val="6D6E71"/>
                </a:solidFill>
                <a:latin typeface="Calibri" panose="020F0502020204030204" pitchFamily="34" charset="0"/>
                <a:cs typeface="Calibri" panose="020F0502020204030204" pitchFamily="34" charset="0"/>
              </a:rPr>
              <a:t>your</a:t>
            </a:r>
            <a:r>
              <a:rPr lang="sv-SE" sz="1600" dirty="0">
                <a:solidFill>
                  <a:srgbClr val="6D6E71"/>
                </a:solidFill>
                <a:latin typeface="Calibri" panose="020F0502020204030204" pitchFamily="34" charset="0"/>
                <a:cs typeface="Calibri" panose="020F0502020204030204" pitchFamily="34" charset="0"/>
              </a:rPr>
              <a:t> </a:t>
            </a:r>
            <a:r>
              <a:rPr lang="sv-SE" sz="1600" dirty="0" err="1">
                <a:solidFill>
                  <a:srgbClr val="6D6E71"/>
                </a:solidFill>
                <a:latin typeface="Calibri" panose="020F0502020204030204" pitchFamily="34" charset="0"/>
                <a:cs typeface="Calibri" panose="020F0502020204030204" pitchFamily="34" charset="0"/>
              </a:rPr>
              <a:t>niche</a:t>
            </a:r>
            <a:r>
              <a:rPr lang="sv-SE" sz="1600" dirty="0">
                <a:solidFill>
                  <a:srgbClr val="6D6E71"/>
                </a:solidFill>
                <a:latin typeface="Calibri" panose="020F0502020204030204" pitchFamily="34" charset="0"/>
                <a:cs typeface="Calibri" panose="020F0502020204030204" pitchFamily="34" charset="0"/>
              </a:rPr>
              <a:t>!</a:t>
            </a:r>
            <a:endParaRPr lang="sv-SE" sz="1600" b="0" i="0" u="none" strike="noStrike" dirty="0">
              <a:solidFill>
                <a:srgbClr val="6D6E71"/>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54C3CCD9-7D6A-744C-11AD-1F7939E87C6F}"/>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8C8C352A-080D-B8AB-2B64-E9BEA1307EF1}"/>
              </a:ext>
            </a:extLst>
          </p:cNvPr>
          <p:cNvSpPr txBox="1">
            <a:spLocks noGrp="1"/>
          </p:cNvSpPr>
          <p:nvPr>
            <p:ph type="body" idx="2"/>
          </p:nvPr>
        </p:nvSpPr>
        <p:spPr>
          <a:xfrm>
            <a:off x="2639506" y="423207"/>
            <a:ext cx="5722174"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Combine</a:t>
            </a:r>
            <a:r>
              <a:rPr lang="sv-SE" dirty="0"/>
              <a:t> </a:t>
            </a:r>
            <a:r>
              <a:rPr lang="sv-SE" dirty="0" err="1"/>
              <a:t>Your</a:t>
            </a:r>
            <a:r>
              <a:rPr lang="sv-SE" dirty="0"/>
              <a:t> Passion </a:t>
            </a:r>
            <a:r>
              <a:rPr lang="sv-SE" dirty="0" err="1"/>
              <a:t>With</a:t>
            </a:r>
            <a:r>
              <a:rPr lang="sv-SE" dirty="0"/>
              <a:t> </a:t>
            </a:r>
            <a:r>
              <a:rPr lang="sv-SE" dirty="0" err="1"/>
              <a:t>Purpose</a:t>
            </a:r>
            <a:endParaRPr lang="sv-SE" dirty="0"/>
          </a:p>
        </p:txBody>
      </p:sp>
      <p:pic>
        <p:nvPicPr>
          <p:cNvPr id="382" name="Google Shape;382;p64">
            <a:extLst>
              <a:ext uri="{FF2B5EF4-FFF2-40B4-BE49-F238E27FC236}">
                <a16:creationId xmlns:a16="http://schemas.microsoft.com/office/drawing/2014/main" id="{D43D8188-DBF2-D415-A3C3-16353125FB6A}"/>
              </a:ext>
            </a:extLst>
          </p:cNvPr>
          <p:cNvPicPr preferRelativeResize="0"/>
          <p:nvPr/>
        </p:nvPicPr>
        <p:blipFill rotWithShape="1">
          <a:blip r:embed="rId3">
            <a:alphaModFix amt="70000"/>
          </a:blip>
          <a:srcRect/>
          <a:stretch/>
        </p:blipFill>
        <p:spPr>
          <a:xfrm flipH="1">
            <a:off x="7777574" y="3492136"/>
            <a:ext cx="2189376" cy="2121743"/>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6671BF9-4E47-B10B-1BB3-2A7851AFCFA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7</a:t>
            </a:fld>
            <a:endParaRPr dirty="0"/>
          </a:p>
        </p:txBody>
      </p:sp>
      <p:sp>
        <p:nvSpPr>
          <p:cNvPr id="2" name="Google Shape;456;p68">
            <a:extLst>
              <a:ext uri="{FF2B5EF4-FFF2-40B4-BE49-F238E27FC236}">
                <a16:creationId xmlns:a16="http://schemas.microsoft.com/office/drawing/2014/main" id="{AC68A9B1-49FA-3BFA-476B-74658B3E3DC6}"/>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Identifying</a:t>
            </a:r>
            <a:endParaRPr lang="sv-SE" sz="2400" dirty="0">
              <a:solidFill>
                <a:schemeClr val="lt1"/>
              </a:solidFill>
              <a:latin typeface="Calibri" panose="020F0502020204030204" pitchFamily="34" charset="0"/>
              <a:cs typeface="Calibri" panose="020F0502020204030204" pitchFamily="34" charset="0"/>
              <a:sym typeface="Calibri"/>
            </a:endParaRPr>
          </a:p>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Your</a:t>
            </a:r>
            <a:r>
              <a:rPr lang="sv-SE" sz="2400" dirty="0">
                <a:solidFill>
                  <a:schemeClr val="lt1"/>
                </a:solidFill>
                <a:latin typeface="Calibri" panose="020F0502020204030204" pitchFamily="34" charset="0"/>
                <a:cs typeface="Calibri" panose="020F0502020204030204" pitchFamily="34" charset="0"/>
                <a:sym typeface="Calibri"/>
              </a:rPr>
              <a:t> </a:t>
            </a:r>
            <a:r>
              <a:rPr lang="sv-SE" sz="2400" dirty="0" err="1">
                <a:solidFill>
                  <a:schemeClr val="lt1"/>
                </a:solidFill>
                <a:latin typeface="Calibri" panose="020F0502020204030204" pitchFamily="34" charset="0"/>
                <a:cs typeface="Calibri" panose="020F0502020204030204" pitchFamily="34" charset="0"/>
                <a:sym typeface="Calibri"/>
              </a:rPr>
              <a:t>Niche</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0108B0C6-81AC-1D37-C4A8-BB013CF0ED65}"/>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F8CAA029-D1A8-7090-C151-4DF765137AB8}"/>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Tree>
    <p:extLst>
      <p:ext uri="{BB962C8B-B14F-4D97-AF65-F5344CB8AC3E}">
        <p14:creationId xmlns:p14="http://schemas.microsoft.com/office/powerpoint/2010/main" val="34674962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410">
          <a:extLst>
            <a:ext uri="{FF2B5EF4-FFF2-40B4-BE49-F238E27FC236}">
              <a16:creationId xmlns:a16="http://schemas.microsoft.com/office/drawing/2014/main" id="{9B86C805-E624-C711-4711-F3FD219EB00A}"/>
            </a:ext>
          </a:extLst>
        </p:cNvPr>
        <p:cNvGrpSpPr/>
        <p:nvPr/>
      </p:nvGrpSpPr>
      <p:grpSpPr>
        <a:xfrm>
          <a:off x="0" y="0"/>
          <a:ext cx="0" cy="0"/>
          <a:chOff x="0" y="0"/>
          <a:chExt cx="0" cy="0"/>
        </a:xfrm>
      </p:grpSpPr>
      <p:grpSp>
        <p:nvGrpSpPr>
          <p:cNvPr id="1412" name="Google Shape;1412;p43">
            <a:extLst>
              <a:ext uri="{FF2B5EF4-FFF2-40B4-BE49-F238E27FC236}">
                <a16:creationId xmlns:a16="http://schemas.microsoft.com/office/drawing/2014/main" id="{C0BBB0CD-A845-85FE-4EB6-36B5AC719E48}"/>
              </a:ext>
            </a:extLst>
          </p:cNvPr>
          <p:cNvGrpSpPr/>
          <p:nvPr/>
        </p:nvGrpSpPr>
        <p:grpSpPr>
          <a:xfrm>
            <a:off x="5883256" y="1845874"/>
            <a:ext cx="1889564" cy="1842862"/>
            <a:chOff x="470422" y="650943"/>
            <a:chExt cx="1129013" cy="1101109"/>
          </a:xfrm>
        </p:grpSpPr>
        <p:sp>
          <p:nvSpPr>
            <p:cNvPr id="1413" name="Google Shape;1413;p43">
              <a:extLst>
                <a:ext uri="{FF2B5EF4-FFF2-40B4-BE49-F238E27FC236}">
                  <a16:creationId xmlns:a16="http://schemas.microsoft.com/office/drawing/2014/main" id="{D11F3C95-BF24-B3A8-E060-FEB4F6BCB9B9}"/>
                </a:ext>
              </a:extLst>
            </p:cNvPr>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4" name="Google Shape;1414;p43">
              <a:extLst>
                <a:ext uri="{FF2B5EF4-FFF2-40B4-BE49-F238E27FC236}">
                  <a16:creationId xmlns:a16="http://schemas.microsoft.com/office/drawing/2014/main" id="{7BE242F2-C1BF-8A40-44C6-605DCECC8BCE}"/>
                </a:ext>
              </a:extLst>
            </p:cNvPr>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5" name="Google Shape;1415;p43">
              <a:extLst>
                <a:ext uri="{FF2B5EF4-FFF2-40B4-BE49-F238E27FC236}">
                  <a16:creationId xmlns:a16="http://schemas.microsoft.com/office/drawing/2014/main" id="{0FEEBC05-1455-5536-8CD8-C63AB4379FB4}"/>
                </a:ext>
              </a:extLst>
            </p:cNvPr>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6" name="Google Shape;1416;p43">
              <a:extLst>
                <a:ext uri="{FF2B5EF4-FFF2-40B4-BE49-F238E27FC236}">
                  <a16:creationId xmlns:a16="http://schemas.microsoft.com/office/drawing/2014/main" id="{CA506C6C-3430-0D92-1933-69BC5ED4C8F3}"/>
                </a:ext>
              </a:extLst>
            </p:cNvPr>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7" name="Google Shape;1417;p43">
              <a:extLst>
                <a:ext uri="{FF2B5EF4-FFF2-40B4-BE49-F238E27FC236}">
                  <a16:creationId xmlns:a16="http://schemas.microsoft.com/office/drawing/2014/main" id="{427074B4-FF56-8FC5-DBB4-9C22E6C7F0E4}"/>
                </a:ext>
              </a:extLst>
            </p:cNvPr>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8" name="Google Shape;1418;p43">
              <a:extLst>
                <a:ext uri="{FF2B5EF4-FFF2-40B4-BE49-F238E27FC236}">
                  <a16:creationId xmlns:a16="http://schemas.microsoft.com/office/drawing/2014/main" id="{BE260C26-7084-1417-35BB-AE7C903E0A52}"/>
                </a:ext>
              </a:extLst>
            </p:cNvPr>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9" name="Google Shape;1419;p43">
              <a:extLst>
                <a:ext uri="{FF2B5EF4-FFF2-40B4-BE49-F238E27FC236}">
                  <a16:creationId xmlns:a16="http://schemas.microsoft.com/office/drawing/2014/main" id="{7AD904A0-7081-287F-A233-EBC7FA2FF2D2}"/>
                </a:ext>
              </a:extLst>
            </p:cNvPr>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0" name="Google Shape;1420;p43">
              <a:extLst>
                <a:ext uri="{FF2B5EF4-FFF2-40B4-BE49-F238E27FC236}">
                  <a16:creationId xmlns:a16="http://schemas.microsoft.com/office/drawing/2014/main" id="{5BABD55B-BFF4-4C48-CA2D-55E60039B090}"/>
                </a:ext>
              </a:extLst>
            </p:cNvPr>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1" name="Google Shape;1421;p43">
              <a:extLst>
                <a:ext uri="{FF2B5EF4-FFF2-40B4-BE49-F238E27FC236}">
                  <a16:creationId xmlns:a16="http://schemas.microsoft.com/office/drawing/2014/main" id="{40364439-5D86-CB37-AAD6-36A9EFE94193}"/>
                </a:ext>
              </a:extLst>
            </p:cNvPr>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1422" name="Google Shape;1422;p43">
            <a:extLst>
              <a:ext uri="{FF2B5EF4-FFF2-40B4-BE49-F238E27FC236}">
                <a16:creationId xmlns:a16="http://schemas.microsoft.com/office/drawing/2014/main" id="{9FAA93E5-5683-E04E-5511-9CBEE8606334}"/>
              </a:ext>
            </a:extLst>
          </p:cNvPr>
          <p:cNvSpPr txBox="1"/>
          <p:nvPr/>
        </p:nvSpPr>
        <p:spPr>
          <a:xfrm>
            <a:off x="647431" y="2208196"/>
            <a:ext cx="5996437" cy="1118218"/>
          </a:xfrm>
          <a:prstGeom prst="rect">
            <a:avLst/>
          </a:prstGeom>
          <a:noFill/>
          <a:ln>
            <a:noFill/>
          </a:ln>
        </p:spPr>
        <p:txBody>
          <a:bodyPr spcFirstLastPara="1" wrap="square" lIns="0" tIns="10124" rIns="0" bIns="0" anchor="t" anchorCtr="0">
            <a:spAutoFit/>
          </a:bodyPr>
          <a:lstStyle/>
          <a:p>
            <a:pPr marL="393704" indent="-342904">
              <a:buClr>
                <a:schemeClr val="lt1"/>
              </a:buClr>
              <a:buSzPts val="2000"/>
              <a:buFont typeface="Arial"/>
              <a:buChar char="•"/>
            </a:pPr>
            <a:r>
              <a:rPr lang="it" sz="2400">
                <a:solidFill>
                  <a:schemeClr val="lt1"/>
                </a:solidFill>
                <a:latin typeface="Calibri"/>
                <a:ea typeface="Calibri"/>
                <a:cs typeface="Calibri"/>
                <a:sym typeface="Calibri"/>
              </a:rPr>
              <a:t>2 experiences in Belgium for 7+7 people</a:t>
            </a:r>
            <a:endParaRPr sz="1401"/>
          </a:p>
          <a:p>
            <a:pPr marL="393704" indent="-342904">
              <a:buClr>
                <a:schemeClr val="lt1"/>
              </a:buClr>
              <a:buSzPts val="2000"/>
              <a:buFont typeface="Arial"/>
              <a:buChar char="•"/>
            </a:pPr>
            <a:r>
              <a:rPr lang="it" sz="2400">
                <a:solidFill>
                  <a:schemeClr val="lt1"/>
                </a:solidFill>
                <a:latin typeface="Calibri"/>
                <a:ea typeface="Calibri"/>
                <a:cs typeface="Calibri"/>
                <a:sym typeface="Calibri"/>
              </a:rPr>
              <a:t>2 experiences in Ireland for 7+7 people</a:t>
            </a:r>
            <a:endParaRPr sz="1401"/>
          </a:p>
          <a:p>
            <a:pPr marL="393704" indent="-342904">
              <a:buClr>
                <a:schemeClr val="lt1"/>
              </a:buClr>
              <a:buSzPts val="2000"/>
              <a:buFont typeface="Arial"/>
              <a:buChar char="•"/>
            </a:pPr>
            <a:r>
              <a:rPr lang="it" sz="2400">
                <a:solidFill>
                  <a:schemeClr val="lt1"/>
                </a:solidFill>
                <a:latin typeface="Calibri"/>
                <a:ea typeface="Calibri"/>
                <a:cs typeface="Calibri"/>
                <a:sym typeface="Calibri"/>
              </a:rPr>
              <a:t>2 experiences in Italy for 7+7 people</a:t>
            </a:r>
            <a:endParaRPr sz="2400">
              <a:solidFill>
                <a:schemeClr val="lt1"/>
              </a:solidFill>
              <a:latin typeface="Calibri"/>
              <a:ea typeface="Calibri"/>
              <a:cs typeface="Calibri"/>
              <a:sym typeface="Calibri"/>
            </a:endParaRPr>
          </a:p>
        </p:txBody>
      </p:sp>
      <p:pic>
        <p:nvPicPr>
          <p:cNvPr id="1424" name="Google Shape;1424;p43">
            <a:extLst>
              <a:ext uri="{FF2B5EF4-FFF2-40B4-BE49-F238E27FC236}">
                <a16:creationId xmlns:a16="http://schemas.microsoft.com/office/drawing/2014/main" id="{61E20CA8-D58E-AB16-4BFE-F84566B50070}"/>
              </a:ext>
            </a:extLst>
          </p:cNvPr>
          <p:cNvPicPr preferRelativeResize="0"/>
          <p:nvPr/>
        </p:nvPicPr>
        <p:blipFill rotWithShape="1">
          <a:blip r:embed="rId3">
            <a:alphaModFix amt="70000"/>
          </a:blip>
          <a:srcRect/>
          <a:stretch/>
        </p:blipFill>
        <p:spPr>
          <a:xfrm flipH="1">
            <a:off x="7012207" y="2931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425" name="Google Shape;1425;p43">
            <a:extLst>
              <a:ext uri="{FF2B5EF4-FFF2-40B4-BE49-F238E27FC236}">
                <a16:creationId xmlns:a16="http://schemas.microsoft.com/office/drawing/2014/main" id="{ED57D06D-5596-B4DD-F1BC-CC411DF02ED0}"/>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70</a:t>
            </a:fld>
            <a:endParaRPr sz="1600">
              <a:solidFill>
                <a:srgbClr val="8AC03B"/>
              </a:solidFill>
              <a:latin typeface="Calibri"/>
              <a:ea typeface="Calibri"/>
              <a:cs typeface="Calibri"/>
              <a:sym typeface="Calibri"/>
            </a:endParaRPr>
          </a:p>
        </p:txBody>
      </p:sp>
      <p:sp>
        <p:nvSpPr>
          <p:cNvPr id="1426" name="Google Shape;1426;p43">
            <a:extLst>
              <a:ext uri="{FF2B5EF4-FFF2-40B4-BE49-F238E27FC236}">
                <a16:creationId xmlns:a16="http://schemas.microsoft.com/office/drawing/2014/main" id="{7F0B436A-CAE6-45DB-1437-D3B8AB2CD56D}"/>
              </a:ext>
            </a:extLst>
          </p:cNvPr>
          <p:cNvSpPr txBox="1"/>
          <p:nvPr/>
        </p:nvSpPr>
        <p:spPr>
          <a:xfrm>
            <a:off x="2113869" y="4225563"/>
            <a:ext cx="5181300" cy="630902"/>
          </a:xfrm>
          <a:prstGeom prst="rect">
            <a:avLst/>
          </a:prstGeom>
          <a:noFill/>
          <a:ln>
            <a:noFill/>
          </a:ln>
        </p:spPr>
        <p:txBody>
          <a:bodyPr spcFirstLastPara="1" wrap="square" lIns="91426" tIns="45700" rIns="91426" bIns="45700" anchor="t" anchorCtr="0">
            <a:spAutoFit/>
          </a:bodyPr>
          <a:lstStyle/>
          <a:p>
            <a:pPr algn="just">
              <a:buSzPts val="700"/>
            </a:pPr>
            <a:r>
              <a:rPr lang="it" sz="700">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a:solidFill>
                  <a:srgbClr val="6D6E71"/>
                </a:solidFill>
                <a:latin typeface="Roboto"/>
                <a:ea typeface="Roboto"/>
                <a:cs typeface="Roboto"/>
                <a:sym typeface="Roboto"/>
              </a:rPr>
              <a:t>2021-2-BE04-KA220-YOU-000050778</a:t>
            </a:r>
            <a:br>
              <a:rPr lang="it" sz="700">
                <a:solidFill>
                  <a:srgbClr val="6D6E71"/>
                </a:solidFill>
                <a:latin typeface="Roboto"/>
                <a:ea typeface="Roboto"/>
                <a:cs typeface="Roboto"/>
                <a:sym typeface="Roboto"/>
              </a:rPr>
            </a:br>
            <a:endParaRPr sz="700">
              <a:solidFill>
                <a:srgbClr val="6D6E71"/>
              </a:solidFill>
              <a:latin typeface="Roboto"/>
              <a:ea typeface="Roboto"/>
              <a:cs typeface="Roboto"/>
              <a:sym typeface="Roboto"/>
            </a:endParaRPr>
          </a:p>
        </p:txBody>
      </p:sp>
      <p:sp>
        <p:nvSpPr>
          <p:cNvPr id="1427" name="Google Shape;1427;p43">
            <a:extLst>
              <a:ext uri="{FF2B5EF4-FFF2-40B4-BE49-F238E27FC236}">
                <a16:creationId xmlns:a16="http://schemas.microsoft.com/office/drawing/2014/main" id="{B2CFEBAA-1DF4-4692-9F2F-F9C21121B48D}"/>
              </a:ext>
            </a:extLst>
          </p:cNvPr>
          <p:cNvSpPr/>
          <p:nvPr/>
        </p:nvSpPr>
        <p:spPr>
          <a:xfrm>
            <a:off x="1605316" y="3922050"/>
            <a:ext cx="1255200" cy="461700"/>
          </a:xfrm>
          <a:prstGeom prst="rect">
            <a:avLst/>
          </a:prstGeom>
          <a:noFill/>
          <a:ln>
            <a:noFill/>
          </a:ln>
        </p:spPr>
        <p:txBody>
          <a:bodyPr spcFirstLastPara="1" wrap="square" lIns="91426" tIns="45700" rIns="91426" bIns="45700" anchor="t" anchorCtr="0">
            <a:noAutofit/>
          </a:bodyPr>
          <a:lstStyle/>
          <a:p>
            <a:pPr>
              <a:buClr>
                <a:schemeClr val="dk1"/>
              </a:buClr>
              <a:buSzPts val="800"/>
            </a:pPr>
            <a:r>
              <a:rPr lang="it" sz="800" b="1">
                <a:solidFill>
                  <a:schemeClr val="dk1"/>
                </a:solidFill>
                <a:latin typeface="Calibri"/>
                <a:ea typeface="Calibri"/>
                <a:cs typeface="Calibri"/>
                <a:sym typeface="Calibri"/>
              </a:rPr>
              <a:t>This resource is licensed under CC BY 4.0</a:t>
            </a:r>
            <a:endParaRPr sz="1401"/>
          </a:p>
          <a:p>
            <a:pPr>
              <a:buClr>
                <a:schemeClr val="dk1"/>
              </a:buClr>
              <a:buSzPts val="800"/>
            </a:pPr>
            <a:endParaRPr sz="800" b="1">
              <a:solidFill>
                <a:schemeClr val="dk1"/>
              </a:solidFill>
              <a:latin typeface="Calibri"/>
              <a:ea typeface="Calibri"/>
              <a:cs typeface="Calibri"/>
              <a:sym typeface="Calibri"/>
            </a:endParaRPr>
          </a:p>
        </p:txBody>
      </p:sp>
      <p:pic>
        <p:nvPicPr>
          <p:cNvPr id="1428" name="Google Shape;1428;p43">
            <a:extLst>
              <a:ext uri="{FF2B5EF4-FFF2-40B4-BE49-F238E27FC236}">
                <a16:creationId xmlns:a16="http://schemas.microsoft.com/office/drawing/2014/main" id="{26A34D16-C03B-AC61-F997-2F07016CB5D9}"/>
              </a:ext>
            </a:extLst>
          </p:cNvPr>
          <p:cNvPicPr preferRelativeResize="0"/>
          <p:nvPr/>
        </p:nvPicPr>
        <p:blipFill rotWithShape="1">
          <a:blip r:embed="rId4">
            <a:alphaModFix/>
          </a:blip>
          <a:srcRect/>
          <a:stretch/>
        </p:blipFill>
        <p:spPr>
          <a:xfrm>
            <a:off x="340092" y="3839840"/>
            <a:ext cx="1244050" cy="433252"/>
          </a:xfrm>
          <a:prstGeom prst="rect">
            <a:avLst/>
          </a:prstGeom>
          <a:noFill/>
          <a:ln>
            <a:noFill/>
          </a:ln>
        </p:spPr>
      </p:pic>
      <p:pic>
        <p:nvPicPr>
          <p:cNvPr id="1429" name="Google Shape;1429;p43" descr="Co-funded by the European Union logo in png for web usage">
            <a:extLst>
              <a:ext uri="{FF2B5EF4-FFF2-40B4-BE49-F238E27FC236}">
                <a16:creationId xmlns:a16="http://schemas.microsoft.com/office/drawing/2014/main" id="{02CE00C9-86D7-79BA-BD86-C666FECA2843}"/>
              </a:ext>
            </a:extLst>
          </p:cNvPr>
          <p:cNvPicPr preferRelativeResize="0"/>
          <p:nvPr/>
        </p:nvPicPr>
        <p:blipFill rotWithShape="1">
          <a:blip r:embed="rId5">
            <a:alphaModFix/>
          </a:blip>
          <a:srcRect/>
          <a:stretch/>
        </p:blipFill>
        <p:spPr>
          <a:xfrm>
            <a:off x="330185" y="4301976"/>
            <a:ext cx="1783684" cy="433252"/>
          </a:xfrm>
          <a:prstGeom prst="rect">
            <a:avLst/>
          </a:prstGeom>
          <a:noFill/>
          <a:ln>
            <a:noFill/>
          </a:ln>
        </p:spPr>
      </p:pic>
    </p:spTree>
    <p:extLst>
      <p:ext uri="{BB962C8B-B14F-4D97-AF65-F5344CB8AC3E}">
        <p14:creationId xmlns:p14="http://schemas.microsoft.com/office/powerpoint/2010/main" val="2892940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94D1EACE-90A1-0D35-688F-7DF2ECAF3101}"/>
            </a:ext>
          </a:extLst>
        </p:cNvPr>
        <p:cNvGrpSpPr/>
        <p:nvPr/>
      </p:nvGrpSpPr>
      <p:grpSpPr>
        <a:xfrm>
          <a:off x="0" y="0"/>
          <a:ext cx="0" cy="0"/>
          <a:chOff x="0" y="0"/>
          <a:chExt cx="0" cy="0"/>
        </a:xfrm>
      </p:grpSpPr>
      <p:pic>
        <p:nvPicPr>
          <p:cNvPr id="3" name="Bildobjekt 2" descr="En bild som visar person, Människoansikte, klädsel, kaffekopp&#10;&#10;AI-genererat innehåll kan vara felaktigt.">
            <a:extLst>
              <a:ext uri="{FF2B5EF4-FFF2-40B4-BE49-F238E27FC236}">
                <a16:creationId xmlns:a16="http://schemas.microsoft.com/office/drawing/2014/main" id="{2F7069DA-83DA-0600-5F92-63A3A55AC7AF}"/>
              </a:ext>
            </a:extLst>
          </p:cNvPr>
          <p:cNvPicPr>
            <a:picLocks noChangeAspect="1"/>
          </p:cNvPicPr>
          <p:nvPr/>
        </p:nvPicPr>
        <p:blipFill>
          <a:blip r:embed="rId3"/>
          <a:stretch>
            <a:fillRect/>
          </a:stretch>
        </p:blipFill>
        <p:spPr>
          <a:xfrm>
            <a:off x="-30344" y="-11576"/>
            <a:ext cx="3414580" cy="3816075"/>
          </a:xfrm>
          <a:prstGeom prst="rect">
            <a:avLst/>
          </a:prstGeom>
        </p:spPr>
      </p:pic>
      <p:pic>
        <p:nvPicPr>
          <p:cNvPr id="1374" name="Google Shape;1374;p95">
            <a:extLst>
              <a:ext uri="{FF2B5EF4-FFF2-40B4-BE49-F238E27FC236}">
                <a16:creationId xmlns:a16="http://schemas.microsoft.com/office/drawing/2014/main" id="{5E207F35-C7F9-8E84-C430-3625C5C68627}"/>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375" name="Google Shape;1375;p95">
            <a:extLst>
              <a:ext uri="{FF2B5EF4-FFF2-40B4-BE49-F238E27FC236}">
                <a16:creationId xmlns:a16="http://schemas.microsoft.com/office/drawing/2014/main" id="{775099A2-95B1-B77A-9827-2086EFD30A89}"/>
              </a:ext>
            </a:extLst>
          </p:cNvPr>
          <p:cNvSpPr txBox="1"/>
          <p:nvPr/>
        </p:nvSpPr>
        <p:spPr>
          <a:xfrm>
            <a:off x="3598431" y="486137"/>
            <a:ext cx="3925115"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ea typeface="Calibri"/>
                <a:cs typeface="Calibri"/>
                <a:sym typeface="Calibri"/>
              </a:rPr>
              <a:t>What</a:t>
            </a:r>
            <a:r>
              <a:rPr lang="sv-SE" sz="3500" b="1" dirty="0">
                <a:solidFill>
                  <a:srgbClr val="8ABF3B"/>
                </a:solidFill>
                <a:latin typeface="Calibri"/>
                <a:ea typeface="Calibri"/>
                <a:cs typeface="Calibri"/>
                <a:sym typeface="Calibri"/>
              </a:rPr>
              <a:t> Do </a:t>
            </a:r>
            <a:r>
              <a:rPr lang="sv-SE" sz="3500" b="1" dirty="0" err="1">
                <a:solidFill>
                  <a:srgbClr val="8ABF3B"/>
                </a:solidFill>
                <a:latin typeface="Calibri"/>
                <a:ea typeface="Calibri"/>
                <a:cs typeface="Calibri"/>
                <a:sym typeface="Calibri"/>
              </a:rPr>
              <a:t>You</a:t>
            </a:r>
            <a:r>
              <a:rPr lang="sv-SE" sz="3500" b="1" dirty="0">
                <a:solidFill>
                  <a:srgbClr val="8ABF3B"/>
                </a:solidFill>
                <a:latin typeface="Calibri"/>
                <a:ea typeface="Calibri"/>
                <a:cs typeface="Calibri"/>
                <a:sym typeface="Calibri"/>
              </a:rPr>
              <a:t> </a:t>
            </a:r>
            <a:r>
              <a:rPr lang="sv-SE" sz="3500" b="1" dirty="0" err="1">
                <a:solidFill>
                  <a:srgbClr val="8ABF3B"/>
                </a:solidFill>
                <a:latin typeface="Calibri"/>
                <a:ea typeface="Calibri"/>
                <a:cs typeface="Calibri"/>
                <a:sym typeface="Calibri"/>
              </a:rPr>
              <a:t>Need</a:t>
            </a:r>
            <a:r>
              <a:rPr lang="sv-SE" sz="3500" b="1" dirty="0">
                <a:solidFill>
                  <a:srgbClr val="8ABF3B"/>
                </a:solidFill>
                <a:latin typeface="Calibri"/>
                <a:ea typeface="Calibri"/>
                <a:cs typeface="Calibri"/>
                <a:sym typeface="Calibri"/>
              </a:rPr>
              <a:t>?</a:t>
            </a:r>
            <a:endParaRPr lang="sv-SE" sz="1401" dirty="0"/>
          </a:p>
        </p:txBody>
      </p:sp>
      <p:sp>
        <p:nvSpPr>
          <p:cNvPr id="1376" name="Google Shape;1376;p95">
            <a:extLst>
              <a:ext uri="{FF2B5EF4-FFF2-40B4-BE49-F238E27FC236}">
                <a16:creationId xmlns:a16="http://schemas.microsoft.com/office/drawing/2014/main" id="{0E491AF8-1E78-11A1-CF7E-1C89CEDFDAA5}"/>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8</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8E000F56-069E-42CA-78A9-8405A030F5B1}"/>
              </a:ext>
            </a:extLst>
          </p:cNvPr>
          <p:cNvSpPr txBox="1">
            <a:spLocks noGrp="1"/>
          </p:cNvSpPr>
          <p:nvPr>
            <p:ph type="body" idx="1"/>
          </p:nvPr>
        </p:nvSpPr>
        <p:spPr>
          <a:xfrm>
            <a:off x="3602517" y="1476260"/>
            <a:ext cx="5101868" cy="1593050"/>
          </a:xfrm>
          <a:prstGeom prst="rect">
            <a:avLst/>
          </a:prstGeom>
          <a:noFill/>
          <a:ln>
            <a:noFill/>
          </a:ln>
        </p:spPr>
        <p:txBody>
          <a:bodyPr spcFirstLastPara="1" wrap="square" lIns="91426" tIns="91426" rIns="91426" bIns="91426" anchor="t" anchorCtr="0">
            <a:normAutofit/>
          </a:bodyPr>
          <a:lstStyle/>
          <a:p>
            <a:pPr marL="0" indent="0"/>
            <a:r>
              <a:rPr lang="sv-SE" sz="1600" dirty="0" err="1"/>
              <a:t>We</a:t>
            </a:r>
            <a:r>
              <a:rPr lang="sv-SE" sz="1600" dirty="0"/>
              <a:t> all </a:t>
            </a:r>
            <a:r>
              <a:rPr lang="sv-SE" sz="1600" dirty="0" err="1"/>
              <a:t>have</a:t>
            </a:r>
            <a:r>
              <a:rPr lang="sv-SE" sz="1600" dirty="0"/>
              <a:t> </a:t>
            </a:r>
            <a:r>
              <a:rPr lang="sv-SE" sz="1600" dirty="0" err="1"/>
              <a:t>our</a:t>
            </a:r>
            <a:r>
              <a:rPr lang="sv-SE" sz="1600" dirty="0"/>
              <a:t> </a:t>
            </a:r>
            <a:r>
              <a:rPr lang="sv-SE" sz="1600" dirty="0" err="1"/>
              <a:t>preferences</a:t>
            </a:r>
            <a:r>
              <a:rPr lang="sv-SE" sz="1600" dirty="0"/>
              <a:t> and </a:t>
            </a:r>
            <a:r>
              <a:rPr lang="sv-SE" sz="1600" dirty="0" err="1"/>
              <a:t>specific</a:t>
            </a:r>
            <a:r>
              <a:rPr lang="sv-SE" sz="1600" dirty="0"/>
              <a:t> </a:t>
            </a:r>
            <a:r>
              <a:rPr lang="sv-SE" sz="1600" dirty="0" err="1"/>
              <a:t>needs</a:t>
            </a:r>
            <a:r>
              <a:rPr lang="sv-SE" sz="1600" dirty="0"/>
              <a:t>. </a:t>
            </a:r>
            <a:r>
              <a:rPr lang="sv-SE" sz="1600" dirty="0" err="1"/>
              <a:t>Especially</a:t>
            </a:r>
            <a:r>
              <a:rPr lang="sv-SE" sz="1600" dirty="0"/>
              <a:t> </a:t>
            </a:r>
            <a:r>
              <a:rPr lang="sv-SE" sz="1600" dirty="0" err="1"/>
              <a:t>when</a:t>
            </a:r>
            <a:r>
              <a:rPr lang="sv-SE" sz="1600" dirty="0"/>
              <a:t> it </a:t>
            </a:r>
            <a:r>
              <a:rPr lang="sv-SE" sz="1600" dirty="0" err="1"/>
              <a:t>comes</a:t>
            </a:r>
            <a:r>
              <a:rPr lang="sv-SE" sz="1600" dirty="0"/>
              <a:t> to </a:t>
            </a:r>
            <a:r>
              <a:rPr lang="sv-SE" sz="1600" dirty="0" err="1"/>
              <a:t>learning</a:t>
            </a:r>
            <a:r>
              <a:rPr lang="sv-SE" sz="1600" dirty="0"/>
              <a:t>. In order to </a:t>
            </a:r>
            <a:r>
              <a:rPr lang="sv-SE" sz="1600" dirty="0" err="1"/>
              <a:t>move</a:t>
            </a:r>
            <a:r>
              <a:rPr lang="sv-SE" sz="1600" dirty="0"/>
              <a:t> forward, </a:t>
            </a:r>
            <a:r>
              <a:rPr lang="sv-SE" sz="1600" dirty="0" err="1"/>
              <a:t>let’s</a:t>
            </a:r>
            <a:r>
              <a:rPr lang="sv-SE" sz="1600" dirty="0"/>
              <a:t> </a:t>
            </a:r>
            <a:r>
              <a:rPr lang="sv-SE" sz="1600" dirty="0" err="1"/>
              <a:t>begin</a:t>
            </a:r>
            <a:r>
              <a:rPr lang="sv-SE" sz="1600" dirty="0"/>
              <a:t> </a:t>
            </a:r>
            <a:r>
              <a:rPr lang="sv-SE" sz="1600" dirty="0" err="1"/>
              <a:t>with</a:t>
            </a:r>
            <a:r>
              <a:rPr lang="sv-SE" sz="1600" dirty="0"/>
              <a:t> </a:t>
            </a:r>
            <a:r>
              <a:rPr lang="sv-SE" sz="1600" dirty="0" err="1"/>
              <a:t>your</a:t>
            </a:r>
            <a:r>
              <a:rPr lang="sv-SE" sz="1600" dirty="0"/>
              <a:t> </a:t>
            </a:r>
            <a:r>
              <a:rPr lang="sv-SE" sz="1600" dirty="0" err="1"/>
              <a:t>prerequisites</a:t>
            </a:r>
            <a:r>
              <a:rPr lang="sv-SE" sz="1600" dirty="0"/>
              <a:t>. </a:t>
            </a:r>
            <a:r>
              <a:rPr lang="sv-SE" sz="1600" dirty="0" err="1"/>
              <a:t>What</a:t>
            </a:r>
            <a:r>
              <a:rPr lang="sv-SE" sz="1600" dirty="0"/>
              <a:t> do </a:t>
            </a:r>
            <a:r>
              <a:rPr lang="sv-SE" sz="1600" dirty="0" err="1"/>
              <a:t>you</a:t>
            </a:r>
            <a:r>
              <a:rPr lang="sv-SE" sz="1600" dirty="0"/>
              <a:t> </a:t>
            </a:r>
            <a:r>
              <a:rPr lang="sv-SE" sz="1600" dirty="0" err="1"/>
              <a:t>need</a:t>
            </a:r>
            <a:r>
              <a:rPr lang="sv-SE" sz="1600" dirty="0"/>
              <a:t> to </a:t>
            </a:r>
            <a:r>
              <a:rPr lang="sv-SE" sz="1600" dirty="0" err="1"/>
              <a:t>learn</a:t>
            </a:r>
            <a:r>
              <a:rPr lang="sv-SE" sz="1600" dirty="0"/>
              <a:t> and </a:t>
            </a:r>
            <a:r>
              <a:rPr lang="sv-SE" sz="1600" dirty="0" err="1"/>
              <a:t>move</a:t>
            </a:r>
            <a:r>
              <a:rPr lang="sv-SE" sz="1600" dirty="0"/>
              <a:t> forward?</a:t>
            </a:r>
          </a:p>
        </p:txBody>
      </p:sp>
      <p:sp>
        <p:nvSpPr>
          <p:cNvPr id="1387" name="Google Shape;1387;p95">
            <a:extLst>
              <a:ext uri="{FF2B5EF4-FFF2-40B4-BE49-F238E27FC236}">
                <a16:creationId xmlns:a16="http://schemas.microsoft.com/office/drawing/2014/main" id="{5193C03F-2B3D-5028-39A2-F046FD94D301}"/>
              </a:ext>
            </a:extLst>
          </p:cNvPr>
          <p:cNvSpPr/>
          <p:nvPr/>
        </p:nvSpPr>
        <p:spPr>
          <a:xfrm>
            <a:off x="-1778000" y="-95250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Tree>
    <p:extLst>
      <p:ext uri="{BB962C8B-B14F-4D97-AF65-F5344CB8AC3E}">
        <p14:creationId xmlns:p14="http://schemas.microsoft.com/office/powerpoint/2010/main" val="3200912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2F616B5B-EECE-632B-955D-99D0D3FE92A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FC28EF57-BFB5-AC18-2584-5D370BF08D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631D3333-68A8-D504-0785-4BD1D2D5A9C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BAC06319-A52F-8BCE-F558-29732765ABAA}"/>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514352" indent="-285750">
              <a:buFont typeface="Wingdings" pitchFamily="2" charset="2"/>
              <a:buChar char="Ø"/>
            </a:pPr>
            <a:r>
              <a:rPr lang="sv-SE" sz="1600" b="1" i="0" u="none" strike="noStrike" dirty="0" err="1">
                <a:effectLst/>
                <a:latin typeface="Calibri" panose="020F0502020204030204" pitchFamily="34" charset="0"/>
                <a:cs typeface="Calibri" panose="020F0502020204030204" pitchFamily="34" charset="0"/>
              </a:rPr>
              <a:t>Where</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would</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you</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feel</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most</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comfortable</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working</a:t>
            </a:r>
            <a:r>
              <a:rPr lang="sv-SE" sz="1600" b="1" i="0" u="none" strike="noStrike" dirty="0">
                <a:effectLst/>
                <a:latin typeface="Calibri" panose="020F0502020204030204" pitchFamily="34" charset="0"/>
                <a:cs typeface="Calibri" panose="020F0502020204030204" pitchFamily="34" charset="0"/>
              </a:rPr>
              <a:t> on </a:t>
            </a:r>
            <a:r>
              <a:rPr lang="sv-SE" sz="1600" b="1" i="0" u="none" strike="noStrike" dirty="0" err="1">
                <a:effectLst/>
                <a:latin typeface="Calibri" panose="020F0502020204030204" pitchFamily="34" charset="0"/>
                <a:cs typeface="Calibri" panose="020F0502020204030204" pitchFamily="34" charset="0"/>
              </a:rPr>
              <a:t>self-reflection</a:t>
            </a:r>
            <a:r>
              <a:rPr lang="sv-SE" sz="1600" b="1" i="0" u="none" strike="noStrike" dirty="0">
                <a:effectLst/>
                <a:latin typeface="Calibri" panose="020F0502020204030204" pitchFamily="34" charset="0"/>
                <a:cs typeface="Calibri" panose="020F0502020204030204" pitchFamily="34" charset="0"/>
              </a:rPr>
              <a:t>?</a:t>
            </a:r>
            <a:r>
              <a:rPr lang="sv-SE" sz="1600" dirty="0">
                <a:latin typeface="Calibri" panose="020F0502020204030204" pitchFamily="34" charset="0"/>
                <a:cs typeface="Calibri" panose="020F0502020204030204" pitchFamily="34" charset="0"/>
              </a:rPr>
              <a:t> </a:t>
            </a:r>
            <a:r>
              <a:rPr lang="sv-SE" sz="1600" i="0" u="none" strike="noStrike" dirty="0">
                <a:effectLst/>
                <a:latin typeface="Calibri" panose="020F0502020204030204" pitchFamily="34" charset="0"/>
                <a:cs typeface="Calibri" panose="020F0502020204030204" pitchFamily="34" charset="0"/>
              </a:rPr>
              <a:t>Is it a </a:t>
            </a:r>
            <a:r>
              <a:rPr lang="sv-SE" sz="1600" i="0" u="none" strike="noStrike" dirty="0" err="1">
                <a:effectLst/>
                <a:latin typeface="Calibri" panose="020F0502020204030204" pitchFamily="34" charset="0"/>
                <a:cs typeface="Calibri" panose="020F0502020204030204" pitchFamily="34" charset="0"/>
              </a:rPr>
              <a:t>cozy</a:t>
            </a:r>
            <a:r>
              <a:rPr lang="sv-SE" sz="1600" i="0" u="none" strike="noStrike" dirty="0">
                <a:effectLst/>
                <a:latin typeface="Calibri" panose="020F0502020204030204" pitchFamily="34" charset="0"/>
                <a:cs typeface="Calibri" panose="020F0502020204030204" pitchFamily="34" charset="0"/>
              </a:rPr>
              <a:t> corner at </a:t>
            </a:r>
            <a:r>
              <a:rPr lang="sv-SE" sz="1600" i="0" u="none" strike="noStrike" dirty="0" err="1">
                <a:effectLst/>
                <a:latin typeface="Calibri" panose="020F0502020204030204" pitchFamily="34" charset="0"/>
                <a:cs typeface="Calibri" panose="020F0502020204030204" pitchFamily="34" charset="0"/>
              </a:rPr>
              <a:t>home</a:t>
            </a:r>
            <a:r>
              <a:rPr lang="sv-SE" sz="1600" i="0" u="none" strike="noStrike" dirty="0">
                <a:effectLst/>
                <a:latin typeface="Calibri" panose="020F0502020204030204" pitchFamily="34" charset="0"/>
                <a:cs typeface="Calibri" panose="020F0502020204030204" pitchFamily="34" charset="0"/>
              </a:rPr>
              <a:t>, a </a:t>
            </a:r>
            <a:r>
              <a:rPr lang="sv-SE" sz="1600" i="0" u="none" strike="noStrike" dirty="0" err="1">
                <a:effectLst/>
                <a:latin typeface="Calibri" panose="020F0502020204030204" pitchFamily="34" charset="0"/>
                <a:cs typeface="Calibri" panose="020F0502020204030204" pitchFamily="34" charset="0"/>
              </a:rPr>
              <a:t>peaceful</a:t>
            </a:r>
            <a:r>
              <a:rPr lang="sv-SE" sz="1600" i="0" u="none" strike="noStrike" dirty="0">
                <a:effectLst/>
                <a:latin typeface="Calibri" panose="020F0502020204030204" pitchFamily="34" charset="0"/>
                <a:cs typeface="Calibri" panose="020F0502020204030204" pitchFamily="34" charset="0"/>
              </a:rPr>
              <a:t> spot in </a:t>
            </a:r>
            <a:r>
              <a:rPr lang="sv-SE" sz="1600" i="0" u="none" strike="noStrike" dirty="0" err="1">
                <a:effectLst/>
                <a:latin typeface="Calibri" panose="020F0502020204030204" pitchFamily="34" charset="0"/>
                <a:cs typeface="Calibri" panose="020F0502020204030204" pitchFamily="34" charset="0"/>
              </a:rPr>
              <a:t>nature</a:t>
            </a:r>
            <a:r>
              <a:rPr lang="sv-SE" sz="1600" i="0" u="none" strike="noStrike" dirty="0">
                <a:effectLst/>
                <a:latin typeface="Calibri" panose="020F0502020204030204" pitchFamily="34" charset="0"/>
                <a:cs typeface="Calibri" panose="020F0502020204030204" pitchFamily="34" charset="0"/>
              </a:rPr>
              <a:t>, or a </a:t>
            </a:r>
            <a:r>
              <a:rPr lang="sv-SE" sz="1600" i="0" u="none" strike="noStrike" dirty="0" err="1">
                <a:effectLst/>
                <a:latin typeface="Calibri" panose="020F0502020204030204" pitchFamily="34" charset="0"/>
                <a:cs typeface="Calibri" panose="020F0502020204030204" pitchFamily="34" charset="0"/>
              </a:rPr>
              <a:t>quiet</a:t>
            </a:r>
            <a:r>
              <a:rPr lang="sv-SE" sz="1600" i="0" u="none" strike="noStrike" dirty="0">
                <a:effectLst/>
                <a:latin typeface="Calibri" panose="020F0502020204030204" pitchFamily="34" charset="0"/>
                <a:cs typeface="Calibri" panose="020F0502020204030204" pitchFamily="34" charset="0"/>
              </a:rPr>
              <a:t> café? </a:t>
            </a:r>
            <a:r>
              <a:rPr lang="sv-SE" sz="1600" i="0" u="none" strike="noStrike" dirty="0" err="1">
                <a:effectLst/>
                <a:latin typeface="Calibri" panose="020F0502020204030204" pitchFamily="34" charset="0"/>
                <a:cs typeface="Calibri" panose="020F0502020204030204" pitchFamily="34" charset="0"/>
              </a:rPr>
              <a:t>What</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environment</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inspires</a:t>
            </a:r>
            <a:r>
              <a:rPr lang="sv-SE" sz="1600" i="0" u="none" strike="noStrike" dirty="0">
                <a:effectLst/>
                <a:latin typeface="Calibri" panose="020F0502020204030204" pitchFamily="34" charset="0"/>
                <a:cs typeface="Calibri" panose="020F0502020204030204" pitchFamily="34" charset="0"/>
              </a:rPr>
              <a:t> and </a:t>
            </a:r>
            <a:r>
              <a:rPr lang="sv-SE" sz="1600" i="0" u="none" strike="noStrike" dirty="0" err="1">
                <a:effectLst/>
                <a:latin typeface="Calibri" panose="020F0502020204030204" pitchFamily="34" charset="0"/>
                <a:cs typeface="Calibri" panose="020F0502020204030204" pitchFamily="34" charset="0"/>
              </a:rPr>
              <a:t>relaxes</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you</a:t>
            </a:r>
            <a:r>
              <a:rPr lang="sv-SE" sz="1600" i="0" u="none" strike="noStrike" dirty="0">
                <a:effectLst/>
                <a:latin typeface="Calibri" panose="020F0502020204030204" pitchFamily="34" charset="0"/>
                <a:cs typeface="Calibri" panose="020F0502020204030204" pitchFamily="34" charset="0"/>
              </a:rPr>
              <a:t>?</a:t>
            </a:r>
          </a:p>
          <a:p>
            <a:pPr marL="514352" indent="-285750">
              <a:buFont typeface="Wingdings" pitchFamily="2" charset="2"/>
              <a:buChar char="Ø"/>
            </a:pPr>
            <a:endParaRPr lang="sv-SE" sz="1600" dirty="0">
              <a:latin typeface="Calibri" panose="020F0502020204030204" pitchFamily="34" charset="0"/>
              <a:cs typeface="Calibri" panose="020F0502020204030204" pitchFamily="34" charset="0"/>
            </a:endParaRPr>
          </a:p>
          <a:p>
            <a:pPr marL="514352" indent="-285750">
              <a:buFont typeface="Wingdings" pitchFamily="2" charset="2"/>
              <a:buChar char="Ø"/>
            </a:pPr>
            <a:r>
              <a:rPr lang="sv-SE" sz="1600" b="1" i="0" u="none" strike="noStrike" dirty="0" err="1">
                <a:effectLst/>
                <a:latin typeface="Calibri" panose="020F0502020204030204" pitchFamily="34" charset="0"/>
                <a:cs typeface="Calibri" panose="020F0502020204030204" pitchFamily="34" charset="0"/>
              </a:rPr>
              <a:t>When</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can</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you</a:t>
            </a:r>
            <a:r>
              <a:rPr lang="sv-SE" sz="1600" b="1" i="0" u="none" strike="noStrike" dirty="0">
                <a:effectLst/>
                <a:latin typeface="Calibri" panose="020F0502020204030204" pitchFamily="34" charset="0"/>
                <a:cs typeface="Calibri" panose="020F0502020204030204" pitchFamily="34" charset="0"/>
              </a:rPr>
              <a:t> set </a:t>
            </a:r>
            <a:r>
              <a:rPr lang="sv-SE" sz="1600" b="1" i="0" u="none" strike="noStrike" dirty="0" err="1">
                <a:effectLst/>
                <a:latin typeface="Calibri" panose="020F0502020204030204" pitchFamily="34" charset="0"/>
                <a:cs typeface="Calibri" panose="020F0502020204030204" pitchFamily="34" charset="0"/>
              </a:rPr>
              <a:t>aside</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dedicated</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time</a:t>
            </a:r>
            <a:r>
              <a:rPr lang="sv-SE" sz="1600" b="1" i="0" u="none" strike="noStrike" dirty="0">
                <a:effectLst/>
                <a:latin typeface="Calibri" panose="020F0502020204030204" pitchFamily="34" charset="0"/>
                <a:cs typeface="Calibri" panose="020F0502020204030204" pitchFamily="34" charset="0"/>
              </a:rPr>
              <a:t> for </a:t>
            </a:r>
            <a:r>
              <a:rPr lang="sv-SE" sz="1600" b="1" i="0" u="none" strike="noStrike" dirty="0" err="1">
                <a:effectLst/>
                <a:latin typeface="Calibri" panose="020F0502020204030204" pitchFamily="34" charset="0"/>
                <a:cs typeface="Calibri" panose="020F0502020204030204" pitchFamily="34" charset="0"/>
              </a:rPr>
              <a:t>this</a:t>
            </a:r>
            <a:r>
              <a:rPr lang="sv-SE" sz="1600" b="1" i="0" u="none" strike="noStrike" dirty="0">
                <a:effectLst/>
                <a:latin typeface="Calibri" panose="020F0502020204030204" pitchFamily="34" charset="0"/>
                <a:cs typeface="Calibri" panose="020F0502020204030204" pitchFamily="34" charset="0"/>
              </a:rPr>
              <a:t> process?</a:t>
            </a:r>
            <a:r>
              <a:rPr lang="sv-SE" sz="1600" dirty="0">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What</a:t>
            </a:r>
            <a:r>
              <a:rPr lang="sv-SE" sz="1600" i="0" u="none" strike="noStrike" dirty="0">
                <a:effectLst/>
                <a:latin typeface="Calibri" panose="020F0502020204030204" pitchFamily="34" charset="0"/>
                <a:cs typeface="Calibri" panose="020F0502020204030204" pitchFamily="34" charset="0"/>
              </a:rPr>
              <a:t> blocks </a:t>
            </a:r>
            <a:r>
              <a:rPr lang="sv-SE" sz="1600" i="0" u="none" strike="noStrike" dirty="0" err="1">
                <a:effectLst/>
                <a:latin typeface="Calibri" panose="020F0502020204030204" pitchFamily="34" charset="0"/>
                <a:cs typeface="Calibri" panose="020F0502020204030204" pitchFamily="34" charset="0"/>
              </a:rPr>
              <a:t>of</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time</a:t>
            </a:r>
            <a:r>
              <a:rPr lang="sv-SE" sz="1600" i="0" u="none" strike="noStrike" dirty="0">
                <a:effectLst/>
                <a:latin typeface="Calibri" panose="020F0502020204030204" pitchFamily="34" charset="0"/>
                <a:cs typeface="Calibri" panose="020F0502020204030204" pitchFamily="34" charset="0"/>
              </a:rPr>
              <a:t> in </a:t>
            </a:r>
            <a:r>
              <a:rPr lang="sv-SE" sz="1600" i="0" u="none" strike="noStrike" dirty="0" err="1">
                <a:effectLst/>
                <a:latin typeface="Calibri" panose="020F0502020204030204" pitchFamily="34" charset="0"/>
                <a:cs typeface="Calibri" panose="020F0502020204030204" pitchFamily="34" charset="0"/>
              </a:rPr>
              <a:t>your</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schedule</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could</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you</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reserve</a:t>
            </a:r>
            <a:r>
              <a:rPr lang="sv-SE" sz="1600" i="0" u="none" strike="noStrike" dirty="0">
                <a:effectLst/>
                <a:latin typeface="Calibri" panose="020F0502020204030204" pitchFamily="34" charset="0"/>
                <a:cs typeface="Calibri" panose="020F0502020204030204" pitchFamily="34" charset="0"/>
              </a:rPr>
              <a:t> for </a:t>
            </a:r>
            <a:r>
              <a:rPr lang="sv-SE" sz="1600" i="0" u="none" strike="noStrike" dirty="0" err="1">
                <a:effectLst/>
                <a:latin typeface="Calibri" panose="020F0502020204030204" pitchFamily="34" charset="0"/>
                <a:cs typeface="Calibri" panose="020F0502020204030204" pitchFamily="34" charset="0"/>
              </a:rPr>
              <a:t>uninterrupted</a:t>
            </a:r>
            <a:r>
              <a:rPr lang="sv-SE" sz="1600" i="0" u="none" strike="noStrike" dirty="0">
                <a:effectLst/>
                <a:latin typeface="Calibri" panose="020F0502020204030204" pitchFamily="34" charset="0"/>
                <a:cs typeface="Calibri" panose="020F0502020204030204" pitchFamily="34" charset="0"/>
              </a:rPr>
              <a:t> focus? </a:t>
            </a:r>
            <a:r>
              <a:rPr lang="sv-SE" sz="1600" i="0" u="none" strike="noStrike" dirty="0" err="1">
                <a:effectLst/>
                <a:latin typeface="Calibri" panose="020F0502020204030204" pitchFamily="34" charset="0"/>
                <a:cs typeface="Calibri" panose="020F0502020204030204" pitchFamily="34" charset="0"/>
              </a:rPr>
              <a:t>How</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can</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you</a:t>
            </a:r>
            <a:r>
              <a:rPr lang="sv-SE" sz="1600" i="0" u="none" strike="noStrike" dirty="0">
                <a:effectLst/>
                <a:latin typeface="Calibri" panose="020F0502020204030204" pitchFamily="34" charset="0"/>
                <a:cs typeface="Calibri" panose="020F0502020204030204" pitchFamily="34" charset="0"/>
              </a:rPr>
              <a:t> make </a:t>
            </a:r>
            <a:r>
              <a:rPr lang="sv-SE" sz="1600" i="0" u="none" strike="noStrike" dirty="0" err="1">
                <a:effectLst/>
                <a:latin typeface="Calibri" panose="020F0502020204030204" pitchFamily="34" charset="0"/>
                <a:cs typeface="Calibri" panose="020F0502020204030204" pitchFamily="34" charset="0"/>
              </a:rPr>
              <a:t>this</a:t>
            </a:r>
            <a:r>
              <a:rPr lang="sv-SE" sz="1600" i="0" u="none" strike="noStrike" dirty="0">
                <a:effectLst/>
                <a:latin typeface="Calibri" panose="020F0502020204030204" pitchFamily="34" charset="0"/>
                <a:cs typeface="Calibri" panose="020F0502020204030204" pitchFamily="34" charset="0"/>
              </a:rPr>
              <a:t> a </a:t>
            </a:r>
            <a:r>
              <a:rPr lang="sv-SE" sz="1600" i="0" u="none" strike="noStrike" dirty="0" err="1">
                <a:effectLst/>
                <a:latin typeface="Calibri" panose="020F0502020204030204" pitchFamily="34" charset="0"/>
                <a:cs typeface="Calibri" panose="020F0502020204030204" pitchFamily="34" charset="0"/>
              </a:rPr>
              <a:t>regular</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practice</a:t>
            </a:r>
            <a:r>
              <a:rPr lang="sv-SE" sz="1600" i="0" u="none" strike="noStrike" dirty="0">
                <a:effectLst/>
                <a:latin typeface="Calibri" panose="020F0502020204030204" pitchFamily="34" charset="0"/>
                <a:cs typeface="Calibri" panose="020F0502020204030204" pitchFamily="34" charset="0"/>
              </a:rPr>
              <a:t>?</a:t>
            </a:r>
          </a:p>
          <a:p>
            <a:pPr marL="514352" indent="-285750">
              <a:buFont typeface="Wingdings" pitchFamily="2" charset="2"/>
              <a:buChar char="Ø"/>
            </a:pPr>
            <a:endParaRPr lang="sv-SE" sz="1600" dirty="0">
              <a:latin typeface="Calibri" panose="020F0502020204030204" pitchFamily="34" charset="0"/>
              <a:cs typeface="Calibri" panose="020F0502020204030204" pitchFamily="34" charset="0"/>
            </a:endParaRPr>
          </a:p>
          <a:p>
            <a:pPr marL="514352" indent="-285750">
              <a:buFont typeface="Wingdings" pitchFamily="2" charset="2"/>
              <a:buChar char="Ø"/>
            </a:pPr>
            <a:r>
              <a:rPr lang="sv-SE" sz="1600" b="1" i="0" u="none" strike="noStrike" dirty="0" err="1">
                <a:effectLst/>
                <a:latin typeface="Calibri" panose="020F0502020204030204" pitchFamily="34" charset="0"/>
                <a:cs typeface="Calibri" panose="020F0502020204030204" pitchFamily="34" charset="0"/>
              </a:rPr>
              <a:t>How</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can</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you</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capture</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your</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thoughts</a:t>
            </a:r>
            <a:r>
              <a:rPr lang="sv-SE" sz="1600" b="1" i="0" u="none" strike="noStrike" dirty="0">
                <a:effectLst/>
                <a:latin typeface="Calibri" panose="020F0502020204030204" pitchFamily="34" charset="0"/>
                <a:cs typeface="Calibri" panose="020F0502020204030204" pitchFamily="34" charset="0"/>
              </a:rPr>
              <a:t> and </a:t>
            </a:r>
            <a:r>
              <a:rPr lang="sv-SE" sz="1600" b="1" i="0" u="none" strike="noStrike" dirty="0" err="1">
                <a:effectLst/>
                <a:latin typeface="Calibri" panose="020F0502020204030204" pitchFamily="34" charset="0"/>
                <a:cs typeface="Calibri" panose="020F0502020204030204" pitchFamily="34" charset="0"/>
              </a:rPr>
              <a:t>ideas</a:t>
            </a:r>
            <a:r>
              <a:rPr lang="sv-SE" sz="1600" b="1" i="0" u="none" strike="noStrike" dirty="0">
                <a:effectLst/>
                <a:latin typeface="Calibri" panose="020F0502020204030204" pitchFamily="34" charset="0"/>
                <a:cs typeface="Calibri" panose="020F0502020204030204" pitchFamily="34" charset="0"/>
              </a:rPr>
              <a:t> </a:t>
            </a:r>
            <a:r>
              <a:rPr lang="sv-SE" sz="1600" b="1" i="0" u="none" strike="noStrike" dirty="0" err="1">
                <a:effectLst/>
                <a:latin typeface="Calibri" panose="020F0502020204030204" pitchFamily="34" charset="0"/>
                <a:cs typeface="Calibri" panose="020F0502020204030204" pitchFamily="34" charset="0"/>
              </a:rPr>
              <a:t>effectively</a:t>
            </a:r>
            <a:r>
              <a:rPr lang="sv-SE" sz="1600" b="1" i="0" u="none" strike="noStrike" dirty="0">
                <a:effectLst/>
                <a:latin typeface="Calibri" panose="020F0502020204030204" pitchFamily="34" charset="0"/>
                <a:cs typeface="Calibri" panose="020F0502020204030204" pitchFamily="34" charset="0"/>
              </a:rPr>
              <a:t>?</a:t>
            </a:r>
            <a:r>
              <a:rPr lang="sv-SE" sz="1600" dirty="0">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Would</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keeping</a:t>
            </a:r>
            <a:r>
              <a:rPr lang="sv-SE" sz="1600" i="0" u="none" strike="noStrike" dirty="0">
                <a:effectLst/>
                <a:latin typeface="Calibri" panose="020F0502020204030204" pitchFamily="34" charset="0"/>
                <a:cs typeface="Calibri" panose="020F0502020204030204" pitchFamily="34" charset="0"/>
              </a:rPr>
              <a:t> a journal or notebook </a:t>
            </a:r>
            <a:r>
              <a:rPr lang="sv-SE" sz="1600" i="0" u="none" strike="noStrike" dirty="0" err="1">
                <a:effectLst/>
                <a:latin typeface="Calibri" panose="020F0502020204030204" pitchFamily="34" charset="0"/>
                <a:cs typeface="Calibri" panose="020F0502020204030204" pitchFamily="34" charset="0"/>
              </a:rPr>
              <a:t>help</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you</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jot</a:t>
            </a:r>
            <a:r>
              <a:rPr lang="sv-SE" sz="1600" i="0" u="none" strike="noStrike" dirty="0">
                <a:effectLst/>
                <a:latin typeface="Calibri" panose="020F0502020204030204" pitchFamily="34" charset="0"/>
                <a:cs typeface="Calibri" panose="020F0502020204030204" pitchFamily="34" charset="0"/>
              </a:rPr>
              <a:t> down </a:t>
            </a:r>
            <a:r>
              <a:rPr lang="sv-SE" sz="1600" i="0" u="none" strike="noStrike" dirty="0" err="1">
                <a:effectLst/>
                <a:latin typeface="Calibri" panose="020F0502020204030204" pitchFamily="34" charset="0"/>
                <a:cs typeface="Calibri" panose="020F0502020204030204" pitchFamily="34" charset="0"/>
              </a:rPr>
              <a:t>reflections</a:t>
            </a:r>
            <a:r>
              <a:rPr lang="sv-SE" sz="1600" i="0" u="none" strike="noStrike" dirty="0">
                <a:effectLst/>
                <a:latin typeface="Calibri" panose="020F0502020204030204" pitchFamily="34" charset="0"/>
                <a:cs typeface="Calibri" panose="020F0502020204030204" pitchFamily="34" charset="0"/>
              </a:rPr>
              <a:t>, inspirations, and </a:t>
            </a:r>
            <a:r>
              <a:rPr lang="sv-SE" sz="1600" i="0" u="none" strike="noStrike" dirty="0" err="1">
                <a:effectLst/>
                <a:latin typeface="Calibri" panose="020F0502020204030204" pitchFamily="34" charset="0"/>
                <a:cs typeface="Calibri" panose="020F0502020204030204" pitchFamily="34" charset="0"/>
              </a:rPr>
              <a:t>insights</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How</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can</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you</a:t>
            </a:r>
            <a:r>
              <a:rPr lang="sv-SE" sz="1600" i="0" u="none" strike="noStrike" dirty="0">
                <a:effectLst/>
                <a:latin typeface="Calibri" panose="020F0502020204030204" pitchFamily="34" charset="0"/>
                <a:cs typeface="Calibri" panose="020F0502020204030204" pitchFamily="34" charset="0"/>
              </a:rPr>
              <a:t> make it a habit?</a:t>
            </a:r>
          </a:p>
          <a:p>
            <a:endParaRPr lang="sv-SE" sz="1500" i="0" u="none" strike="noStrike" dirty="0">
              <a:effectLst/>
              <a:latin typeface="Calibri" panose="020F0502020204030204" pitchFamily="34" charset="0"/>
              <a:cs typeface="Calibri" panose="020F0502020204030204" pitchFamily="34" charset="0"/>
            </a:endParaRPr>
          </a:p>
        </p:txBody>
      </p:sp>
      <p:sp>
        <p:nvSpPr>
          <p:cNvPr id="675" name="Google Shape;675;p17">
            <a:extLst>
              <a:ext uri="{FF2B5EF4-FFF2-40B4-BE49-F238E27FC236}">
                <a16:creationId xmlns:a16="http://schemas.microsoft.com/office/drawing/2014/main" id="{AED78717-91E5-E364-FE39-F8D0041168C7}"/>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677" name="Google Shape;677;p17">
            <a:extLst>
              <a:ext uri="{FF2B5EF4-FFF2-40B4-BE49-F238E27FC236}">
                <a16:creationId xmlns:a16="http://schemas.microsoft.com/office/drawing/2014/main" id="{7CC2C15D-C70C-4AB3-11A9-06EF75014D7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3858BC78-70EA-6B15-2977-C6E1C18ED12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5D67E8FA-02DE-8FD5-CA7E-93C86997490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DA182B36-8784-89AE-49C8-634C9D7155B1}"/>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6486DCCE-8712-6EA2-1BB5-5B7E0C429F1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8AD78E8-41DB-8D25-0691-F417B3596D6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E6C733A-F1BE-6C5A-58DC-8716C8C83F2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B239083-B05D-9FC8-55E0-8EA5D718449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57017DE-8265-99A0-C378-881FD9A3AEE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429B3501-B282-1EED-8686-7A41AA3F75AF}"/>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CA88E9D-2B6C-32A0-8809-42915737D69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3745AFEC-B968-4E35-FA64-E0B63F80D35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F6A4CA7C-E794-6255-ED81-7A51FA31F9A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F94CD04-100A-9B9E-DEF9-0D744BE7B78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4ED793B5-78B9-701D-6493-18F4A0DCB35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2B8A30A-9EFC-D3FE-0A57-B83916FC7ED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46F5BAF-AE04-9863-B991-477A885A345D}"/>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5E7C50C-BC6B-F482-78F6-C65FBF948D10}"/>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E.13</a:t>
            </a:r>
            <a:endParaRPr sz="3000" dirty="0">
              <a:solidFill>
                <a:srgbClr val="FF9934"/>
              </a:solidFill>
            </a:endParaRPr>
          </a:p>
        </p:txBody>
      </p:sp>
    </p:spTree>
    <p:extLst>
      <p:ext uri="{BB962C8B-B14F-4D97-AF65-F5344CB8AC3E}">
        <p14:creationId xmlns:p14="http://schemas.microsoft.com/office/powerpoint/2010/main" val="225009926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80170</TotalTime>
  <Words>4649</Words>
  <Application>Microsoft Macintosh PowerPoint</Application>
  <PresentationFormat>Bildspel på skärmen (16:9)</PresentationFormat>
  <Paragraphs>504</Paragraphs>
  <Slides>70</Slides>
  <Notes>66</Notes>
  <HiddenSlides>0</HiddenSlides>
  <MMClips>0</MMClips>
  <ScaleCrop>false</ScaleCrop>
  <HeadingPairs>
    <vt:vector size="6" baseType="variant">
      <vt:variant>
        <vt:lpstr>Använt teckensnitt</vt:lpstr>
      </vt:variant>
      <vt:variant>
        <vt:i4>7</vt:i4>
      </vt:variant>
      <vt:variant>
        <vt:lpstr>Tema</vt:lpstr>
      </vt:variant>
      <vt:variant>
        <vt:i4>1</vt:i4>
      </vt:variant>
      <vt:variant>
        <vt:lpstr>Bildrubriker</vt:lpstr>
      </vt:variant>
      <vt:variant>
        <vt:i4>70</vt:i4>
      </vt:variant>
    </vt:vector>
  </HeadingPairs>
  <TitlesOfParts>
    <vt:vector size="78" baseType="lpstr">
      <vt:lpstr>Arial</vt:lpstr>
      <vt:lpstr>Century Schoolbook</vt:lpstr>
      <vt:lpstr>Roboto</vt:lpstr>
      <vt:lpstr>Calibri</vt:lpstr>
      <vt:lpstr>Montserrat Light</vt:lpstr>
      <vt:lpstr>Montserrat</vt:lpstr>
      <vt:lpstr>Wingdings</vt:lpstr>
      <vt:lpstr>Simple Light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Moa Nilsson</cp:lastModifiedBy>
  <cp:revision>51</cp:revision>
  <dcterms:modified xsi:type="dcterms:W3CDTF">2025-02-04T14:21:36Z</dcterms:modified>
</cp:coreProperties>
</file>