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1"/>
  </p:notesMasterIdLst>
  <p:sldIdLst>
    <p:sldId id="256" r:id="rId2"/>
    <p:sldId id="257" r:id="rId3"/>
    <p:sldId id="317" r:id="rId4"/>
    <p:sldId id="299" r:id="rId5"/>
    <p:sldId id="300" r:id="rId6"/>
    <p:sldId id="301" r:id="rId7"/>
    <p:sldId id="316" r:id="rId8"/>
    <p:sldId id="420" r:id="rId9"/>
    <p:sldId id="303" r:id="rId10"/>
    <p:sldId id="319" r:id="rId11"/>
    <p:sldId id="421" r:id="rId12"/>
    <p:sldId id="306" r:id="rId13"/>
    <p:sldId id="320" r:id="rId14"/>
    <p:sldId id="321" r:id="rId15"/>
    <p:sldId id="424" r:id="rId16"/>
    <p:sldId id="433" r:id="rId17"/>
    <p:sldId id="307" r:id="rId18"/>
    <p:sldId id="322" r:id="rId19"/>
    <p:sldId id="323" r:id="rId20"/>
    <p:sldId id="423" r:id="rId21"/>
    <p:sldId id="324" r:id="rId22"/>
    <p:sldId id="313" r:id="rId23"/>
    <p:sldId id="325" r:id="rId24"/>
    <p:sldId id="329" r:id="rId25"/>
    <p:sldId id="330" r:id="rId26"/>
    <p:sldId id="331" r:id="rId27"/>
    <p:sldId id="332" r:id="rId28"/>
    <p:sldId id="294" r:id="rId29"/>
    <p:sldId id="335" r:id="rId30"/>
    <p:sldId id="425" r:id="rId31"/>
    <p:sldId id="345" r:id="rId32"/>
    <p:sldId id="346" r:id="rId33"/>
    <p:sldId id="426" r:id="rId34"/>
    <p:sldId id="328" r:id="rId35"/>
    <p:sldId id="347" r:id="rId36"/>
    <p:sldId id="427" r:id="rId37"/>
    <p:sldId id="314" r:id="rId38"/>
    <p:sldId id="326" r:id="rId39"/>
    <p:sldId id="349" r:id="rId40"/>
    <p:sldId id="350" r:id="rId41"/>
    <p:sldId id="428" r:id="rId42"/>
    <p:sldId id="348" r:id="rId43"/>
    <p:sldId id="351" r:id="rId44"/>
    <p:sldId id="352" r:id="rId45"/>
    <p:sldId id="429" r:id="rId46"/>
    <p:sldId id="353" r:id="rId47"/>
    <p:sldId id="315" r:id="rId48"/>
    <p:sldId id="327" r:id="rId49"/>
    <p:sldId id="338" r:id="rId50"/>
    <p:sldId id="340" r:id="rId51"/>
    <p:sldId id="430" r:id="rId52"/>
    <p:sldId id="339" r:id="rId53"/>
    <p:sldId id="341" r:id="rId54"/>
    <p:sldId id="431" r:id="rId55"/>
    <p:sldId id="342" r:id="rId56"/>
    <p:sldId id="343" r:id="rId57"/>
    <p:sldId id="432" r:id="rId58"/>
    <p:sldId id="344" r:id="rId59"/>
    <p:sldId id="336" r:id="rId60"/>
  </p:sldIdLst>
  <p:sldSz cx="9144000" cy="5143500" type="screen16x9"/>
  <p:notesSz cx="6858000" cy="9144000"/>
  <p:embeddedFontLst>
    <p:embeddedFont>
      <p:font typeface="Century Schoolbook" panose="02040604050505020304" pitchFamily="18" charset="0"/>
      <p:regular r:id="rId62"/>
      <p:bold r:id="rId63"/>
      <p:italic r:id="rId64"/>
      <p:boldItalic r:id="rId65"/>
    </p:embeddedFont>
    <p:embeddedFont>
      <p:font typeface="Montserrat" pitchFamily="2" charset="77"/>
      <p:regular r:id="rId66"/>
      <p:bold r:id="rId67"/>
      <p:italic r:id="rId68"/>
      <p:boldItalic r:id="rId69"/>
    </p:embeddedFont>
    <p:embeddedFont>
      <p:font typeface="Montserrat Light" pitchFamily="2" charset="77"/>
      <p:regular r:id="rId70"/>
      <p:bold r:id="rId71"/>
      <p:italic r:id="rId72"/>
      <p:boldItalic r:id="rId73"/>
    </p:embeddedFont>
    <p:embeddedFont>
      <p:font typeface="Roboto" panose="02000000000000000000" pitchFamily="2" charset="0"/>
      <p:regular r:id="rId74"/>
      <p:bold r:id="rId75"/>
      <p:italic r:id="rId76"/>
      <p:bold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8"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6E71"/>
    <a:srgbClr val="FF9934"/>
    <a:srgbClr val="588F92"/>
    <a:srgbClr val="78A23D"/>
    <a:srgbClr val="8AC039"/>
    <a:srgbClr val="69ADAD"/>
    <a:srgbClr val="8ECC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58"/>
    <p:restoredTop sz="94658"/>
  </p:normalViewPr>
  <p:slideViewPr>
    <p:cSldViewPr snapToGrid="0">
      <p:cViewPr varScale="1">
        <p:scale>
          <a:sx n="152" d="100"/>
          <a:sy n="152" d="100"/>
        </p:scale>
        <p:origin x="192" y="31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98"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087A5822-30DD-24E4-0837-10EB14D6BF1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5C78F6E-2398-424F-8506-7ED75DE82B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8906405-64C6-D9B3-80E9-29CCACC85AC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99367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B5E309A7-6692-A1CE-0AE1-0755C6DACCD2}"/>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DB0B9B68-FDD0-E85D-45DE-65B4771A65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7FA45EC-F037-6063-59D5-950C18BCD9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462278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8B561590-0898-53B4-6180-3A729D2A6A9C}"/>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4548115-E27A-C5FE-01CE-45A6B3A8BA2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B0A55315-E9DE-E1DE-00FB-F898AB720F1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91942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80630C88-89AE-8ABC-E7E1-428853313A3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8E153C2-8E38-C45F-0006-85952876921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0E4997A2-DE05-6D78-EFF3-2F6EAF463C9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6222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0A75EC0-0487-B451-9A47-55A4A3652D3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245DAD26-C8F7-6DB6-D7E4-9AB1B10BF8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38BA991-E304-1E6B-085B-C448BDA820F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661982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B1DC0950-3CC0-442F-06AB-93AD73F3D2B3}"/>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6287B5C2-13D1-F931-20B8-36E8029E99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1236F54-4E37-3BBE-320C-4A889ABF5CE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68823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5E46D403-C62D-75A5-33A8-AF6E124B981E}"/>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2E38ED72-D5A0-53E6-9F0A-6E364694CB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B776823-08C8-5020-BCBA-92F4EA36B33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935860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64D9D587-C914-9B5E-D919-23EC4992F5D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AA60683F-4586-CB17-3922-EE98966CE4A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74E1C109-6A14-D8FF-1E63-411211F7AB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289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B26843E-7C11-ABE1-14B9-FA86007CC3A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6603A461-B6FD-27F4-6174-00EF4DB50CD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2CDF9A45-C99D-8CD4-6749-5529EF78B49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039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1FBB2B2F-588D-1D99-BB06-FC75BF61620E}"/>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27363BFF-7E32-5819-3E64-107414E2ADA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3" name="Google Shape;563;p71:notes">
            <a:extLst>
              <a:ext uri="{FF2B5EF4-FFF2-40B4-BE49-F238E27FC236}">
                <a16:creationId xmlns:a16="http://schemas.microsoft.com/office/drawing/2014/main" id="{444A0189-7FAE-5850-5468-97C873C431C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6380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96F4C9D0-596F-27D3-925A-682C7D3D2B6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E246A065-F1B9-AE5C-6F1F-0069532510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EA4EBE7B-ACCF-352A-1195-46A36448300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1147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A3A310CC-2706-50DB-FCB1-C17C590A4E26}"/>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FB134A58-4123-FF58-2A3D-64D33DDD373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D65B945A-2251-77BD-04EC-530AA5A041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4628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E99DC9-EE4D-FA3E-3E8F-1323F881E8CB}"/>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72CBC2E-AEE7-450E-11FF-C96FE9944E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0EDCD274-307F-B392-9180-E79C6760E2E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1771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15FB81F0-EEF7-96D1-0CD6-2A4ABED7E2BF}"/>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813128FE-B10A-39AE-1283-C304C9371EC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C4D51F15-C981-F0D4-5575-66FBD7AD3B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315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C0668BDD-E001-A098-5662-56188AAAB5F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43D79D0D-50FD-BD34-3EA5-64D0196EE5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1F2B7726-030F-8A34-D966-0F89F4A1F5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38615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p9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BFA815EC-DF46-0171-1CC7-77BD73704016}"/>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7760B0B1-E859-3F82-4434-C687C421443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E840A41D-0943-508C-D854-276CFE34C5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519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0BF2A62B-B6D2-BEFD-B184-DDE559160779}"/>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0E241C15-BC67-0EC8-C02C-617EF95B8B2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DC72C372-EAA9-C81E-A52B-36D266FB726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226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E1F34DB-67F8-CF8E-8733-AC5A75B89CE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F29B7DF-DE2D-62EA-9031-04EEA696B2E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87DACF65-1E38-21E1-76B2-6615F091D6D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6503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6A0EB2F1-EF78-F765-E4F9-BEF565877BD0}"/>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6D321645-AB96-B7A7-AEF9-BF4649D8B00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784828C6-FD30-1AC4-2C39-F3D3778782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03899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C7EB218-25A4-E8F4-7274-68220D2D689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FF13BF9-82EB-81C8-B767-FE3FF97188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8887E649-2587-6F27-00AB-2E0407D652B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84477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920A7E9B-F02B-B191-6F3B-258B0FFBF98B}"/>
            </a:ext>
          </a:extLst>
        </p:cNvPr>
        <p:cNvGrpSpPr/>
        <p:nvPr/>
      </p:nvGrpSpPr>
      <p:grpSpPr>
        <a:xfrm>
          <a:off x="0" y="0"/>
          <a:ext cx="0" cy="0"/>
          <a:chOff x="0" y="0"/>
          <a:chExt cx="0" cy="0"/>
        </a:xfrm>
      </p:grpSpPr>
      <p:sp>
        <p:nvSpPr>
          <p:cNvPr id="695" name="Google Shape;695;p75:notes">
            <a:extLst>
              <a:ext uri="{FF2B5EF4-FFF2-40B4-BE49-F238E27FC236}">
                <a16:creationId xmlns:a16="http://schemas.microsoft.com/office/drawing/2014/main" id="{F8D2E7AA-4B5A-903F-FA65-F2552E31752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6" name="Google Shape;696;p75:notes">
            <a:extLst>
              <a:ext uri="{FF2B5EF4-FFF2-40B4-BE49-F238E27FC236}">
                <a16:creationId xmlns:a16="http://schemas.microsoft.com/office/drawing/2014/main" id="{5525586F-55AD-F303-D7BC-A9A5F8F50F3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49277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F00D12D1-01E3-1E39-3AC2-FE1B65542B00}"/>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506675CB-DA0E-20D4-AE67-D02F2BC89D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7E67AD03-78D1-AB2B-98FF-87FB2D8836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6619014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44B69F62-05B7-4F86-9255-486E0D05C4AA}"/>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4AF0CD3B-A979-D0D2-896B-5BF38005096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9F16281-8469-7E71-69DF-62437AF9436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7620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97F2C57F-2BC4-D963-0427-AB459E158B9E}"/>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921323FD-82BD-B0AC-A363-EBA7C5BDFDC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C97A4E1A-5AEB-85F9-537E-409E189E128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4267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3FFC9CBA-46FF-6F9E-88E2-BB1C5F8800DE}"/>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B51215D5-FD7D-77D9-D4F2-ABDBAAA1DA4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DDAF1BD6-9FA9-66FF-6D5B-9885A4FFCC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95630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ACFF9925-B04E-8544-BBE7-EC0271748E48}"/>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42C81690-6D1D-3DB4-72AB-9564FDCB96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EA682056-57D3-24A2-8297-37DB96AD1D7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4927884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106908F9-4918-9448-E6CC-7E59C41C139D}"/>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D93C1C6-EF45-41B7-23A4-DCDCD44E5BA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C9F5E978-3D70-EE35-C028-541CF7C0A7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50190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9AA9EBEB-AD1F-1816-4004-18CE069B7DED}"/>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C476FCBB-9393-7A2A-33BC-710E2ECDFAA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C3DC222C-A806-D893-2FD0-3FE21F2DB2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581724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a:extLst>
            <a:ext uri="{FF2B5EF4-FFF2-40B4-BE49-F238E27FC236}">
              <a16:creationId xmlns:a16="http://schemas.microsoft.com/office/drawing/2014/main" id="{25493971-29DB-BE0E-C419-60441181E2CC}"/>
            </a:ext>
          </a:extLst>
        </p:cNvPr>
        <p:cNvGrpSpPr/>
        <p:nvPr/>
      </p:nvGrpSpPr>
      <p:grpSpPr>
        <a:xfrm>
          <a:off x="0" y="0"/>
          <a:ext cx="0" cy="0"/>
          <a:chOff x="0" y="0"/>
          <a:chExt cx="0" cy="0"/>
        </a:xfrm>
      </p:grpSpPr>
      <p:sp>
        <p:nvSpPr>
          <p:cNvPr id="858" name="Google Shape;858;p79:notes">
            <a:extLst>
              <a:ext uri="{FF2B5EF4-FFF2-40B4-BE49-F238E27FC236}">
                <a16:creationId xmlns:a16="http://schemas.microsoft.com/office/drawing/2014/main" id="{450941C8-3630-9549-41A5-AB6036D0488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9" name="Google Shape;859;p79:notes">
            <a:extLst>
              <a:ext uri="{FF2B5EF4-FFF2-40B4-BE49-F238E27FC236}">
                <a16:creationId xmlns:a16="http://schemas.microsoft.com/office/drawing/2014/main" id="{EED7F6B1-1126-DED3-6D68-7D3185475A3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861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0760CB66-B2A1-486D-EF4F-8CD9DACB00BE}"/>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B725AF72-DB4A-FDCF-12D9-457ADC8D54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B423591A-9B97-D4C2-99FB-41AECD06845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0307412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09882E08-6D1A-B1F1-8507-CE17EE5C292B}"/>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AFEAD9B8-DA16-0ABB-6249-FE4C9AF113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C3B37F31-035A-5487-2C85-8A10A406AA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511760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C71D664-D443-A344-33FC-FDAEEC4CC25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389F503-0A68-D87A-AA7D-0A51C7EB49F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74511B1-8241-FC85-27E0-EE073A1A053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438774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868C22CC-B315-3D71-7EB0-23C4DC5F318C}"/>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516C152D-CFEB-D533-D88A-28DC3B8004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FCBA5787-1018-5D0F-FC08-17A338281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0805066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CD0E1C29-E97C-C33A-327C-F5D5F458DB7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34730BBD-942D-9DBA-EEFC-E33D36A82DA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5FB35182-7CDC-A2B1-699F-6BFD1209156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80452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3CCAE214-1D92-E23F-A9FC-4861FF5ECC23}"/>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1EFEF25A-534C-6F81-32A6-4C340903DE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2265B4B1-D8EE-0054-62BD-BBA25401207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486504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31E1B1B-D18E-852F-9A3C-0A407CA71CA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CD0AB3C-9841-A9E1-B8F2-57F45D9CCFF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6B1066E-12D2-9968-390C-7709BB31AB7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60914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1D209F8-2CFF-1BE3-9E0E-24A6A02C193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43BBC93-C8AD-E532-9909-23EFD16CEE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9251D8B3-5E56-B678-622E-686B3BE0D55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59862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BE24B49-7AB7-7F15-A803-619861E97AB3}"/>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77833CE-FC8A-9471-B363-CC34259855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407C7C6-8E8F-140B-95C9-A0721D65AB5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257955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C3173A-86AF-7D2A-655D-F3B732080F4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3C73D14-6148-4789-901E-8401E9FB4C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06C2821-9EBF-7E7D-D9A8-160E414BB3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393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4BCF958-34FF-25E2-6FA9-D27F8C048F5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AC845BC-F13A-B10E-40CC-5024BDF65E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40E8CBB-C3C9-048F-D422-999911ACD34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8667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6" name="Google Shape;96;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7" name="Google Shape;97;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8" name="Google Shape;98;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1" name="Google Shape;101;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4" name="Google Shape;104;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6" lvl="0" indent="-304804" algn="l">
              <a:lnSpc>
                <a:spcPct val="115000"/>
              </a:lnSpc>
              <a:spcBef>
                <a:spcPts val="0"/>
              </a:spcBef>
              <a:spcAft>
                <a:spcPts val="0"/>
              </a:spcAft>
              <a:buSzPts val="1200"/>
              <a:buChar char="●"/>
              <a:defRPr sz="1200"/>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105" name="Google Shape;105;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6"/>
        <p:cNvGrpSpPr/>
        <p:nvPr/>
      </p:nvGrpSpPr>
      <p:grpSpPr>
        <a:xfrm>
          <a:off x="0" y="0"/>
          <a:ext cx="0" cy="0"/>
          <a:chOff x="0" y="0"/>
          <a:chExt cx="0" cy="0"/>
        </a:xfrm>
      </p:grpSpPr>
      <p:sp>
        <p:nvSpPr>
          <p:cNvPr id="107" name="Google Shape;107;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8" name="Google Shape;108;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58"/>
          <p:cNvSpPr/>
          <p:nvPr/>
        </p:nvSpPr>
        <p:spPr>
          <a:xfrm>
            <a:off x="4572000" y="-125"/>
            <a:ext cx="4572000" cy="5143500"/>
          </a:xfrm>
          <a:prstGeom prst="rect">
            <a:avLst/>
          </a:prstGeom>
          <a:solidFill>
            <a:schemeClr val="lt2"/>
          </a:solidFill>
          <a:ln>
            <a:noFill/>
          </a:ln>
        </p:spPr>
        <p:txBody>
          <a:bodyPr spcFirstLastPara="1" wrap="square" lIns="91426" tIns="91426" rIns="91426" bIns="91426"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a:solidFill>
                <a:srgbClr val="000000"/>
              </a:solidFill>
              <a:latin typeface="Arial"/>
              <a:ea typeface="Arial"/>
              <a:cs typeface="Arial"/>
              <a:sym typeface="Arial"/>
            </a:endParaRPr>
          </a:p>
        </p:txBody>
      </p:sp>
      <p:sp>
        <p:nvSpPr>
          <p:cNvPr id="111" name="Google Shape;111;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12" name="Google Shape;112;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3" name="Google Shape;113;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6" lvl="0" indent="-342904" algn="l">
              <a:lnSpc>
                <a:spcPct val="115000"/>
              </a:lnSpc>
              <a:spcBef>
                <a:spcPts val="0"/>
              </a:spcBef>
              <a:spcAft>
                <a:spcPts val="0"/>
              </a:spcAft>
              <a:buSzPts val="1800"/>
              <a:buChar char="●"/>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14" name="Google Shape;114;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5"/>
        <p:cNvGrpSpPr/>
        <p:nvPr/>
      </p:nvGrpSpPr>
      <p:grpSpPr>
        <a:xfrm>
          <a:off x="0" y="0"/>
          <a:ext cx="0" cy="0"/>
          <a:chOff x="0" y="0"/>
          <a:chExt cx="0" cy="0"/>
        </a:xfrm>
      </p:grpSpPr>
      <p:sp>
        <p:nvSpPr>
          <p:cNvPr id="116" name="Google Shape;116;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6" lvl="0" indent="-228604" algn="l">
              <a:lnSpc>
                <a:spcPct val="100000"/>
              </a:lnSpc>
              <a:spcBef>
                <a:spcPts val="0"/>
              </a:spcBef>
              <a:spcAft>
                <a:spcPts val="0"/>
              </a:spcAft>
              <a:buSzPts val="1800"/>
              <a:buNone/>
              <a:defRPr/>
            </a:lvl1pPr>
          </a:lstStyle>
          <a:p>
            <a:endParaRPr/>
          </a:p>
        </p:txBody>
      </p:sp>
      <p:sp>
        <p:nvSpPr>
          <p:cNvPr id="117" name="Google Shape;117;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0" name="Google Shape;120;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6" lvl="0" indent="-342904" algn="ctr">
              <a:lnSpc>
                <a:spcPct val="115000"/>
              </a:lnSpc>
              <a:spcBef>
                <a:spcPts val="0"/>
              </a:spcBef>
              <a:spcAft>
                <a:spcPts val="0"/>
              </a:spcAft>
              <a:buSzPts val="1800"/>
              <a:buChar char="●"/>
              <a:defRPr/>
            </a:lvl1pPr>
            <a:lvl2pPr marL="914411" lvl="1" indent="-317504" algn="ctr">
              <a:lnSpc>
                <a:spcPct val="115000"/>
              </a:lnSpc>
              <a:spcBef>
                <a:spcPts val="0"/>
              </a:spcBef>
              <a:spcAft>
                <a:spcPts val="0"/>
              </a:spcAft>
              <a:buSzPts val="1400"/>
              <a:buChar char="○"/>
              <a:defRPr/>
            </a:lvl2pPr>
            <a:lvl3pPr marL="1371617" lvl="2" indent="-317504" algn="ctr">
              <a:lnSpc>
                <a:spcPct val="115000"/>
              </a:lnSpc>
              <a:spcBef>
                <a:spcPts val="0"/>
              </a:spcBef>
              <a:spcAft>
                <a:spcPts val="0"/>
              </a:spcAft>
              <a:buSzPts val="1400"/>
              <a:buChar char="■"/>
              <a:defRPr/>
            </a:lvl3pPr>
            <a:lvl4pPr marL="1828823" lvl="3" indent="-317504" algn="ctr">
              <a:lnSpc>
                <a:spcPct val="115000"/>
              </a:lnSpc>
              <a:spcBef>
                <a:spcPts val="0"/>
              </a:spcBef>
              <a:spcAft>
                <a:spcPts val="0"/>
              </a:spcAft>
              <a:buSzPts val="1400"/>
              <a:buChar char="●"/>
              <a:defRPr/>
            </a:lvl4pPr>
            <a:lvl5pPr marL="2286029" lvl="4" indent="-317504" algn="ctr">
              <a:lnSpc>
                <a:spcPct val="115000"/>
              </a:lnSpc>
              <a:spcBef>
                <a:spcPts val="0"/>
              </a:spcBef>
              <a:spcAft>
                <a:spcPts val="0"/>
              </a:spcAft>
              <a:buSzPts val="1400"/>
              <a:buChar char="○"/>
              <a:defRPr/>
            </a:lvl5pPr>
            <a:lvl6pPr marL="2743234" lvl="5" indent="-317504" algn="ctr">
              <a:lnSpc>
                <a:spcPct val="115000"/>
              </a:lnSpc>
              <a:spcBef>
                <a:spcPts val="0"/>
              </a:spcBef>
              <a:spcAft>
                <a:spcPts val="0"/>
              </a:spcAft>
              <a:buSzPts val="1400"/>
              <a:buChar char="■"/>
              <a:defRPr/>
            </a:lvl6pPr>
            <a:lvl7pPr marL="3200440" lvl="6" indent="-317504" algn="ctr">
              <a:lnSpc>
                <a:spcPct val="115000"/>
              </a:lnSpc>
              <a:spcBef>
                <a:spcPts val="0"/>
              </a:spcBef>
              <a:spcAft>
                <a:spcPts val="0"/>
              </a:spcAft>
              <a:buSzPts val="1400"/>
              <a:buChar char="●"/>
              <a:defRPr/>
            </a:lvl7pPr>
            <a:lvl8pPr marL="3657646" lvl="7" indent="-317504" algn="ctr">
              <a:lnSpc>
                <a:spcPct val="115000"/>
              </a:lnSpc>
              <a:spcBef>
                <a:spcPts val="0"/>
              </a:spcBef>
              <a:spcAft>
                <a:spcPts val="0"/>
              </a:spcAft>
              <a:buSzPts val="1400"/>
              <a:buChar char="○"/>
              <a:defRPr/>
            </a:lvl8pPr>
            <a:lvl9pPr marL="4114851" lvl="8" indent="-317504" algn="ctr">
              <a:lnSpc>
                <a:spcPct val="115000"/>
              </a:lnSpc>
              <a:spcBef>
                <a:spcPts val="0"/>
              </a:spcBef>
              <a:spcAft>
                <a:spcPts val="0"/>
              </a:spcAft>
              <a:buSzPts val="1400"/>
              <a:buChar char="■"/>
              <a:defRPr/>
            </a:lvl9pPr>
          </a:lstStyle>
          <a:p>
            <a:endParaRPr/>
          </a:p>
        </p:txBody>
      </p:sp>
      <p:sp>
        <p:nvSpPr>
          <p:cNvPr id="121" name="Google Shape;121;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6"/>
        <p:cNvGrpSpPr/>
        <p:nvPr/>
      </p:nvGrpSpPr>
      <p:grpSpPr>
        <a:xfrm>
          <a:off x="0" y="0"/>
          <a:ext cx="0" cy="0"/>
          <a:chOff x="0" y="0"/>
          <a:chExt cx="0" cy="0"/>
        </a:xfrm>
      </p:grpSpPr>
      <p:sp>
        <p:nvSpPr>
          <p:cNvPr id="67" name="Google Shape;67;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cxnSp>
        <p:nvCxnSpPr>
          <p:cNvPr id="68" name="Google Shape;68;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9" name="Google Shape;69;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1" name="Google Shape;71;p99"/>
          <p:cNvSpPr>
            <a:spLocks noGrp="1"/>
          </p:cNvSpPr>
          <p:nvPr>
            <p:ph type="pic" idx="3"/>
          </p:nvPr>
        </p:nvSpPr>
        <p:spPr>
          <a:xfrm>
            <a:off x="293702" y="1"/>
            <a:ext cx="2567372" cy="1459311"/>
          </a:xfrm>
          <a:prstGeom prst="rect">
            <a:avLst/>
          </a:prstGeom>
          <a:solidFill>
            <a:srgbClr val="F2F2F2"/>
          </a:solidFill>
          <a:ln>
            <a:noFill/>
          </a:ln>
        </p:spPr>
      </p:sp>
      <p:sp>
        <p:nvSpPr>
          <p:cNvPr id="72" name="Google Shape;72;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3" name="Google Shape;73;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4" name="Google Shape;74;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5"/>
        <p:cNvGrpSpPr/>
        <p:nvPr/>
      </p:nvGrpSpPr>
      <p:grpSpPr>
        <a:xfrm>
          <a:off x="0" y="0"/>
          <a:ext cx="0" cy="0"/>
          <a:chOff x="0" y="0"/>
          <a:chExt cx="0" cy="0"/>
        </a:xfrm>
      </p:grpSpPr>
      <p:sp>
        <p:nvSpPr>
          <p:cNvPr id="76" name="Google Shape;76;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77" name="Google Shape;77;p100"/>
          <p:cNvSpPr>
            <a:spLocks noGrp="1"/>
          </p:cNvSpPr>
          <p:nvPr>
            <p:ph type="pic" idx="2"/>
          </p:nvPr>
        </p:nvSpPr>
        <p:spPr>
          <a:xfrm>
            <a:off x="26749" y="182167"/>
            <a:ext cx="5681716" cy="3248416"/>
          </a:xfrm>
          <a:prstGeom prst="rect">
            <a:avLst/>
          </a:prstGeom>
          <a:solidFill>
            <a:srgbClr val="F2F2F2"/>
          </a:solidFill>
          <a:ln>
            <a:noFill/>
          </a:ln>
        </p:spPr>
      </p:sp>
      <p:cxnSp>
        <p:nvCxnSpPr>
          <p:cNvPr id="78" name="Google Shape;78;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9" name="Google Shape;79;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0" name="Google Shape;80;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1" name="Google Shape;81;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2" name="Google Shape;82;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83"/>
        <p:cNvGrpSpPr/>
        <p:nvPr/>
      </p:nvGrpSpPr>
      <p:grpSpPr>
        <a:xfrm>
          <a:off x="0" y="0"/>
          <a:ext cx="0" cy="0"/>
          <a:chOff x="0" y="0"/>
          <a:chExt cx="0" cy="0"/>
        </a:xfrm>
      </p:grpSpPr>
      <p:sp>
        <p:nvSpPr>
          <p:cNvPr id="84" name="Google Shape;84;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cxnSp>
        <p:nvCxnSpPr>
          <p:cNvPr id="85" name="Google Shape;85;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6" name="Google Shape;86;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6" lvl="0" indent="-228604"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7" name="Google Shape;87;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8" name="Google Shape;88;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9" name="Google Shape;89;p101"/>
          <p:cNvSpPr>
            <a:spLocks noGrp="1"/>
          </p:cNvSpPr>
          <p:nvPr>
            <p:ph type="pic" idx="4"/>
          </p:nvPr>
        </p:nvSpPr>
        <p:spPr>
          <a:xfrm>
            <a:off x="3" y="111340"/>
            <a:ext cx="6072887" cy="3349922"/>
          </a:xfrm>
          <a:prstGeom prst="rect">
            <a:avLst/>
          </a:prstGeom>
          <a:solidFill>
            <a:srgbClr val="F2F2F2"/>
          </a:solidFill>
          <a:ln>
            <a:noFill/>
          </a:ln>
        </p:spPr>
      </p:sp>
      <p:sp>
        <p:nvSpPr>
          <p:cNvPr id="90" name="Google Shape;90;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sp>
        <p:nvSpPr>
          <p:cNvPr id="92" name="Google Shape;92;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3" name="Google Shape;93;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s://go-goals.org/"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10" Type="http://schemas.microsoft.com/office/2007/relationships/hdphoto" Target="../media/hdphoto1.wdp"/><Relationship Id="rId4" Type="http://schemas.openxmlformats.org/officeDocument/2006/relationships/image" Target="../media/image7.jp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hyperlink" Target="https://www.nature.com/articles/s41558-018-0141-x?_ga=2.18565241.1703394967.1690170341-2133030499.1689826219" TargetMode="External"/><Relationship Id="rId5" Type="http://schemas.openxmlformats.org/officeDocument/2006/relationships/hyperlink" Target="https://sustainabletravel.org/issues/carbon-footprint-tourism" TargetMode="Externa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hyperlink" Target="https://www.researchgate.net/publication/364037854_Sustainable_Tourism_as_a_Potential_for_Promotion_of_Regional_Heritage_Local_Food_Traditions_and_Diversity-Case_of_Kosovo"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a:t>
            </a:r>
            <a:r>
              <a:rPr lang="it" b="1"/>
              <a:t>ecohealthforyouth.</a:t>
            </a:r>
            <a:r>
              <a:rPr lang="it"/>
              <a:t>com</a:t>
            </a:r>
            <a:endParaRPr dirty="0"/>
          </a:p>
        </p:txBody>
      </p:sp>
      <p:sp>
        <p:nvSpPr>
          <p:cNvPr id="127" name="Google Shape;127;p61"/>
          <p:cNvSpPr txBox="1">
            <a:spLocks noGrp="1"/>
          </p:cNvSpPr>
          <p:nvPr>
            <p:ph type="body" idx="3"/>
          </p:nvPr>
        </p:nvSpPr>
        <p:spPr>
          <a:xfrm>
            <a:off x="4932687" y="3326447"/>
            <a:ext cx="3817474" cy="523015"/>
          </a:xfrm>
          <a:prstGeom prst="rect">
            <a:avLst/>
          </a:prstGeom>
          <a:noFill/>
          <a:ln>
            <a:noFill/>
          </a:ln>
        </p:spPr>
        <p:txBody>
          <a:bodyPr spcFirstLastPara="1" wrap="square" lIns="91426" tIns="91426" rIns="91426" bIns="91426" anchor="t" anchorCtr="0">
            <a:noAutofit/>
          </a:bodyPr>
          <a:lstStyle/>
          <a:p>
            <a:pPr marL="0" indent="0" algn="r">
              <a:lnSpc>
                <a:spcPct val="80400"/>
              </a:lnSpc>
            </a:pPr>
            <a:r>
              <a:rPr lang="it" sz="4000" dirty="0">
                <a:latin typeface="Calibri"/>
                <a:ea typeface="Calibri"/>
                <a:cs typeface="Calibri"/>
                <a:sym typeface="Calibri"/>
              </a:rPr>
              <a:t>1. Sustainability &amp; Ecotourism </a:t>
            </a:r>
            <a:endParaRPr sz="4000" dirty="0"/>
          </a:p>
        </p:txBody>
      </p:sp>
      <p:pic>
        <p:nvPicPr>
          <p:cNvPr id="130" name="Google Shape;130;p61" descr="A logo for a company&#10;&#10;Description automatically generated"/>
          <p:cNvPicPr preferRelativeResize="0"/>
          <p:nvPr/>
        </p:nvPicPr>
        <p:blipFill rotWithShape="1">
          <a:blip r:embed="rId3">
            <a:alphaModFix/>
          </a:blip>
          <a:srcRect t="24726" b="25196"/>
          <a:stretch/>
        </p:blipFill>
        <p:spPr>
          <a:xfrm>
            <a:off x="0" y="161419"/>
            <a:ext cx="4183332" cy="1396626"/>
          </a:xfrm>
          <a:prstGeom prst="rect">
            <a:avLst/>
          </a:prstGeom>
          <a:noFill/>
          <a:ln>
            <a:noFill/>
          </a:ln>
        </p:spPr>
      </p:pic>
      <p:pic>
        <p:nvPicPr>
          <p:cNvPr id="129" name="Google Shape;129;p61" descr="A person sitting at a table with a computer and a drink&#10;&#10;Description automatically generated"/>
          <p:cNvPicPr preferRelativeResize="0">
            <a:picLocks noGrp="1"/>
          </p:cNvPicPr>
          <p:nvPr>
            <p:ph type="pic" idx="2"/>
          </p:nvPr>
        </p:nvPicPr>
        <p:blipFill rotWithShape="1">
          <a:blip r:embed="rId4">
            <a:alphaModFix/>
          </a:blip>
          <a:srcRect t="8789" b="8789"/>
          <a:stretch/>
        </p:blipFill>
        <p:spPr>
          <a:xfrm>
            <a:off x="4298733" y="0"/>
            <a:ext cx="4845269" cy="2662532"/>
          </a:xfrm>
          <a:prstGeom prst="rect">
            <a:avLst/>
          </a:prstGeom>
          <a:solidFill>
            <a:srgbClr val="F2F2F2"/>
          </a:solidFill>
          <a:ln>
            <a:noFill/>
          </a:ln>
        </p:spPr>
      </p:pic>
      <p:pic>
        <p:nvPicPr>
          <p:cNvPr id="128" name="Google Shape;128;p61"/>
          <p:cNvPicPr preferRelativeResize="0"/>
          <p:nvPr/>
        </p:nvPicPr>
        <p:blipFill rotWithShape="1">
          <a:blip r:embed="rId5">
            <a:alphaModFix amt="70000"/>
          </a:blip>
          <a:srcRect/>
          <a:stretch/>
        </p:blipFill>
        <p:spPr>
          <a:xfrm rot="-1061930" flipH="1">
            <a:off x="6472589" y="-92147"/>
            <a:ext cx="3493279" cy="3493279"/>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B8EF146-A1F2-59FE-006D-A011BEB105C0}"/>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80C6A27-A4F2-6C05-A014-02689377246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3700E44-9B40-D6FE-56F2-43919F64A43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A003D8F6-6A38-7AD7-60E9-02E5BFAA0AD7}"/>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How does learning about the concept of planetary boundaries make you feel about the state of the environment and our planet's future?</a:t>
            </a:r>
            <a:endParaRPr lang="en-GB" sz="800" dirty="0"/>
          </a:p>
          <a:p>
            <a:pPr marL="285753" indent="-285753">
              <a:lnSpc>
                <a:spcPct val="100000"/>
              </a:lnSpc>
              <a:buFont typeface="Wingdings" pitchFamily="2" charset="2"/>
              <a:buChar char="Ø"/>
            </a:pPr>
            <a:r>
              <a:rPr lang="en-GB" sz="1401" dirty="0"/>
              <a:t>Reflecting on your own actions and lifestyle, do you think you are contributing to the crossing of any of these planetary boundaries? If so, in what ways?</a:t>
            </a:r>
            <a:endParaRPr lang="en-GB" sz="800" dirty="0"/>
          </a:p>
          <a:p>
            <a:pPr marL="285753" indent="-285753">
              <a:lnSpc>
                <a:spcPct val="100000"/>
              </a:lnSpc>
              <a:buFont typeface="Wingdings" pitchFamily="2" charset="2"/>
              <a:buChar char="Ø"/>
            </a:pPr>
            <a:r>
              <a:rPr lang="en-GB" sz="1401" dirty="0"/>
              <a:t>Are there any specific planetary boundaries mentioned in the text that you feel particularly concerned about? Why?</a:t>
            </a:r>
            <a:endParaRPr lang="en-GB" sz="800" dirty="0"/>
          </a:p>
          <a:p>
            <a:pPr marL="285753" indent="-285753">
              <a:lnSpc>
                <a:spcPct val="100000"/>
              </a:lnSpc>
              <a:buFont typeface="Wingdings" pitchFamily="2" charset="2"/>
              <a:buChar char="Ø"/>
            </a:pPr>
            <a:r>
              <a:rPr lang="en-GB" sz="1401" dirty="0"/>
              <a:t>What do you think are the biggest challenges in addressing and respecting these planetary boundaries on a global scale?</a:t>
            </a:r>
            <a:endParaRPr lang="en-GB" sz="800" dirty="0"/>
          </a:p>
          <a:p>
            <a:pPr marL="285753" indent="-285753">
              <a:lnSpc>
                <a:spcPct val="100000"/>
              </a:lnSpc>
              <a:buFont typeface="Wingdings" pitchFamily="2" charset="2"/>
              <a:buChar char="Ø"/>
            </a:pPr>
            <a:r>
              <a:rPr lang="en-GB" sz="1401" dirty="0"/>
              <a:t>Have you personally witnessed any effects of planetary boundary crossing in your environment or surroundings? If so, how did it make you feel?</a:t>
            </a:r>
            <a:endParaRPr lang="en-GB" sz="800" dirty="0"/>
          </a:p>
          <a:p>
            <a:pPr marL="285753" indent="-285753">
              <a:lnSpc>
                <a:spcPct val="100000"/>
              </a:lnSpc>
              <a:buFont typeface="Wingdings" pitchFamily="2" charset="2"/>
              <a:buChar char="Ø"/>
            </a:pPr>
            <a:r>
              <a:rPr lang="en-GB" sz="1401" dirty="0"/>
              <a:t>What role do you think individuals can play in advocating for the respect of planetary boundaries and promoting sustainability?</a:t>
            </a:r>
          </a:p>
          <a:p>
            <a:pPr marL="285753" indent="-285753">
              <a:lnSpc>
                <a:spcPct val="100000"/>
              </a:lnSpc>
              <a:buFont typeface="Wingdings" pitchFamily="2" charset="2"/>
              <a:buChar char="Ø"/>
            </a:pPr>
            <a:r>
              <a:rPr lang="en-GB" sz="1401" dirty="0"/>
              <a:t>Are there any specific actions or changes you would like to make in your own life to help respect planetary boundaries and promote sustainability?</a:t>
            </a:r>
          </a:p>
        </p:txBody>
      </p:sp>
      <p:sp>
        <p:nvSpPr>
          <p:cNvPr id="675" name="Google Shape;675;p17">
            <a:extLst>
              <a:ext uri="{FF2B5EF4-FFF2-40B4-BE49-F238E27FC236}">
                <a16:creationId xmlns:a16="http://schemas.microsoft.com/office/drawing/2014/main" id="{91B8D382-D517-904F-EA9A-01F85131D6AE}"/>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AE9A0B83-FDAB-8A40-A418-144F68225F3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FB2B536-987B-40F6-542A-442B905DA8EB}"/>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1E8E9759-7706-0A06-2F82-132639D01BD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A1C4489-C482-6925-18A5-848A5884F09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B6B0CB12-859D-0DC0-5B70-E8B948CE3D2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ED65BFBF-4EC5-E6BD-C63C-106A4B1FAC4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4E05325-52C7-C1D7-679B-A1186E6F8637}"/>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91772495-A5CC-427F-FF82-0C2EF6DF2AB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FFCE4934-862E-8BA7-2BE9-3830318FF32D}"/>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9DD97458-911D-687D-A2C0-2F99943D281C}"/>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6485047-177F-0686-1907-FC7A21D9644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AEE6B01-083D-B931-F7F3-4ECB895990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3D57AD9-9B1A-895C-ADC1-35B61D7816C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5105CB-93DB-38FF-802A-D5881E197E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3968585-548A-1E6F-E33F-C5DA0FB984D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0183731-77BB-97F2-FF63-06AB33D132F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4DD5BA1-38A1-3D0B-F098-A08E74DDB952}"/>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0B2A9A7-EEF9-B1A9-91DA-C90599C0F9C3}"/>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E.02</a:t>
            </a:r>
            <a:endParaRPr sz="3000" dirty="0">
              <a:solidFill>
                <a:srgbClr val="FF9934"/>
              </a:solidFill>
            </a:endParaRPr>
          </a:p>
        </p:txBody>
      </p:sp>
    </p:spTree>
    <p:extLst>
      <p:ext uri="{BB962C8B-B14F-4D97-AF65-F5344CB8AC3E}">
        <p14:creationId xmlns:p14="http://schemas.microsoft.com/office/powerpoint/2010/main" val="1689843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35651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CF2A58C0-9E19-4CD5-D246-330DDB67AB7B}"/>
            </a:ext>
          </a:extLst>
        </p:cNvPr>
        <p:cNvGrpSpPr/>
        <p:nvPr/>
      </p:nvGrpSpPr>
      <p:grpSpPr>
        <a:xfrm>
          <a:off x="0" y="0"/>
          <a:ext cx="0" cy="0"/>
          <a:chOff x="0" y="0"/>
          <a:chExt cx="0" cy="0"/>
        </a:xfrm>
      </p:grpSpPr>
      <p:sp>
        <p:nvSpPr>
          <p:cNvPr id="4" name="Google Shape;379;p64">
            <a:extLst>
              <a:ext uri="{FF2B5EF4-FFF2-40B4-BE49-F238E27FC236}">
                <a16:creationId xmlns:a16="http://schemas.microsoft.com/office/drawing/2014/main" id="{A6F10871-6D57-D4C8-3124-10CA6AFF6BAF}"/>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39ADDE14-EDAE-EABF-4744-EF5BE5679DE7}"/>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What Is IPCC</a:t>
            </a:r>
          </a:p>
        </p:txBody>
      </p:sp>
      <p:cxnSp>
        <p:nvCxnSpPr>
          <p:cNvPr id="7" name="Google Shape;458;p68">
            <a:extLst>
              <a:ext uri="{FF2B5EF4-FFF2-40B4-BE49-F238E27FC236}">
                <a16:creationId xmlns:a16="http://schemas.microsoft.com/office/drawing/2014/main" id="{A4A164BF-AA31-AAC0-4D54-31A61104903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 name="Google Shape;457;p68">
            <a:extLst>
              <a:ext uri="{FF2B5EF4-FFF2-40B4-BE49-F238E27FC236}">
                <a16:creationId xmlns:a16="http://schemas.microsoft.com/office/drawing/2014/main" id="{82FC8C24-7114-AA05-C2FD-032DFCD9981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sp>
        <p:nvSpPr>
          <p:cNvPr id="457" name="Google Shape;457;p68">
            <a:extLst>
              <a:ext uri="{FF2B5EF4-FFF2-40B4-BE49-F238E27FC236}">
                <a16:creationId xmlns:a16="http://schemas.microsoft.com/office/drawing/2014/main" id="{D90B491E-4108-559A-3A1C-B1E01961403C}"/>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a:t>1A</a:t>
            </a:r>
            <a:endParaRPr/>
          </a:p>
        </p:txBody>
      </p:sp>
      <p:cxnSp>
        <p:nvCxnSpPr>
          <p:cNvPr id="458" name="Google Shape;458;p68">
            <a:extLst>
              <a:ext uri="{FF2B5EF4-FFF2-40B4-BE49-F238E27FC236}">
                <a16:creationId xmlns:a16="http://schemas.microsoft.com/office/drawing/2014/main" id="{40814FC5-5599-6D01-4DD1-6AF5885B221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97F1DFB0-14CF-8D19-DFAB-AB9B1C883E6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12</a:t>
            </a:fld>
            <a:endParaRPr/>
          </a:p>
        </p:txBody>
      </p:sp>
      <p:sp>
        <p:nvSpPr>
          <p:cNvPr id="2" name="Google Shape;344;p3">
            <a:extLst>
              <a:ext uri="{FF2B5EF4-FFF2-40B4-BE49-F238E27FC236}">
                <a16:creationId xmlns:a16="http://schemas.microsoft.com/office/drawing/2014/main" id="{91A00857-576A-3390-EFFE-AAF576C7D032}"/>
              </a:ext>
            </a:extLst>
          </p:cNvPr>
          <p:cNvSpPr/>
          <p:nvPr/>
        </p:nvSpPr>
        <p:spPr>
          <a:xfrm>
            <a:off x="2528267" y="491366"/>
            <a:ext cx="6247688" cy="8143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IPCC - Intergovernmental Panel on Climate Change, was created in 1988 by the World Meteorological Organization (WMO) and the United Nations Environment Programme (UNEP) and it produces climate reports.</a:t>
            </a:r>
          </a:p>
        </p:txBody>
      </p:sp>
      <p:sp>
        <p:nvSpPr>
          <p:cNvPr id="3" name="textruta 2">
            <a:extLst>
              <a:ext uri="{FF2B5EF4-FFF2-40B4-BE49-F238E27FC236}">
                <a16:creationId xmlns:a16="http://schemas.microsoft.com/office/drawing/2014/main" id="{0588EA9F-29AF-E4E7-3E61-50E388AB739F}"/>
              </a:ext>
            </a:extLst>
          </p:cNvPr>
          <p:cNvSpPr txBox="1"/>
          <p:nvPr/>
        </p:nvSpPr>
        <p:spPr>
          <a:xfrm>
            <a:off x="2450219" y="1415862"/>
            <a:ext cx="3899782" cy="1077218"/>
          </a:xfrm>
          <a:prstGeom prst="rect">
            <a:avLst/>
          </a:prstGeom>
          <a:noFill/>
        </p:spPr>
        <p:txBody>
          <a:bodyPr wrap="square" rtlCol="0">
            <a:spAutoFit/>
          </a:bodyPr>
          <a:lstStyle/>
          <a:p>
            <a:r>
              <a:rPr lang="en-GB" sz="1600" b="1" dirty="0">
                <a:solidFill>
                  <a:srgbClr val="FF9934"/>
                </a:solidFill>
                <a:latin typeface="Calibri" panose="020F0502020204030204" pitchFamily="34" charset="0"/>
                <a:cs typeface="Calibri" panose="020F0502020204030204" pitchFamily="34" charset="0"/>
              </a:rPr>
              <a:t>Why?</a:t>
            </a:r>
          </a:p>
          <a:p>
            <a:r>
              <a:rPr lang="en-GB" sz="1600" dirty="0">
                <a:solidFill>
                  <a:schemeClr val="tx2">
                    <a:lumMod val="50000"/>
                  </a:schemeClr>
                </a:solidFill>
                <a:latin typeface="Calibri" panose="020F0502020204030204" pitchFamily="34" charset="0"/>
                <a:cs typeface="Calibri" panose="020F0502020204030204" pitchFamily="34" charset="0"/>
              </a:rPr>
              <a:t> To give governments worldwide scientific information to help them make climate policies.</a:t>
            </a:r>
            <a:r>
              <a:rPr lang="en-GB" sz="1600" dirty="0">
                <a:solidFill>
                  <a:schemeClr val="tx2">
                    <a:lumMod val="50000"/>
                  </a:schemeClr>
                </a:solidFill>
                <a:latin typeface="Calibri" panose="020F0502020204030204" pitchFamily="34" charset="0"/>
                <a:cs typeface="Calibri" panose="020F0502020204030204" pitchFamily="34" charset="0"/>
                <a:sym typeface="Wingdings" pitchFamily="2" charset="2"/>
              </a:rPr>
              <a:t>	</a:t>
            </a:r>
            <a:endParaRPr lang="en-GB" sz="1600" dirty="0">
              <a:solidFill>
                <a:schemeClr val="tx2">
                  <a:lumMod val="50000"/>
                </a:schemeClr>
              </a:solidFill>
              <a:latin typeface="Calibri" panose="020F0502020204030204" pitchFamily="34" charset="0"/>
              <a:cs typeface="Calibri" panose="020F0502020204030204" pitchFamily="34" charset="0"/>
            </a:endParaRPr>
          </a:p>
        </p:txBody>
      </p:sp>
      <p:sp>
        <p:nvSpPr>
          <p:cNvPr id="5" name="textruta 4">
            <a:extLst>
              <a:ext uri="{FF2B5EF4-FFF2-40B4-BE49-F238E27FC236}">
                <a16:creationId xmlns:a16="http://schemas.microsoft.com/office/drawing/2014/main" id="{B1938871-933F-779D-693E-C4B9DB7EA231}"/>
              </a:ext>
            </a:extLst>
          </p:cNvPr>
          <p:cNvSpPr txBox="1"/>
          <p:nvPr/>
        </p:nvSpPr>
        <p:spPr>
          <a:xfrm>
            <a:off x="2450219" y="2555381"/>
            <a:ext cx="3791253" cy="2062103"/>
          </a:xfrm>
          <a:prstGeom prst="rect">
            <a:avLst/>
          </a:prstGeom>
          <a:noFill/>
        </p:spPr>
        <p:txBody>
          <a:bodyPr wrap="square" rtlCol="0">
            <a:spAutoFit/>
          </a:bodyPr>
          <a:lstStyle/>
          <a:p>
            <a:r>
              <a:rPr lang="en-GB" sz="1600" b="1" dirty="0">
                <a:solidFill>
                  <a:srgbClr val="FF9934"/>
                </a:solidFill>
                <a:latin typeface="Calibri" panose="020F0502020204030204" pitchFamily="34" charset="0"/>
                <a:cs typeface="Calibri" panose="020F0502020204030204" pitchFamily="34" charset="0"/>
              </a:rPr>
              <a:t>How does it work?</a:t>
            </a:r>
            <a:endParaRPr lang="en-GB" sz="1600" dirty="0">
              <a:solidFill>
                <a:srgbClr val="92D050"/>
              </a:solidFill>
              <a:latin typeface="Calibri" panose="020F0502020204030204" pitchFamily="34" charset="0"/>
              <a:cs typeface="Calibri" panose="020F0502020204030204" pitchFamily="34" charset="0"/>
            </a:endParaRPr>
          </a:p>
          <a:p>
            <a:r>
              <a:rPr lang="en-GB" sz="1600" dirty="0">
                <a:solidFill>
                  <a:schemeClr val="tx2">
                    <a:lumMod val="50000"/>
                  </a:schemeClr>
                </a:solidFill>
                <a:latin typeface="Calibri" panose="020F0502020204030204" pitchFamily="34" charset="0"/>
                <a:cs typeface="Calibri" panose="020F0502020204030204" pitchFamily="34" charset="0"/>
              </a:rPr>
              <a:t>The IPCC is made up of governments from the United Nations or WMO, totalling 195 countries. Experts volunteer their time to review scientific papers and make detailed summaries of climate change causes, effects, risks, and ways to adapt and lessen its impact.</a:t>
            </a:r>
          </a:p>
        </p:txBody>
      </p:sp>
      <p:pic>
        <p:nvPicPr>
          <p:cNvPr id="1026" name="Picture 2">
            <a:extLst>
              <a:ext uri="{FF2B5EF4-FFF2-40B4-BE49-F238E27FC236}">
                <a16:creationId xmlns:a16="http://schemas.microsoft.com/office/drawing/2014/main" id="{49A72E94-43D1-B15A-8EF7-6D602D3A0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1" y="1375144"/>
            <a:ext cx="2385299" cy="318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754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93C663E2-732C-A46C-DF40-F2F551FFEA6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F59570D-FDB5-BC08-7708-BAC0FC5F68B6}"/>
              </a:ext>
            </a:extLst>
          </p:cNvPr>
          <p:cNvSpPr txBox="1"/>
          <p:nvPr/>
        </p:nvSpPr>
        <p:spPr>
          <a:xfrm>
            <a:off x="2740686" y="1057235"/>
            <a:ext cx="5138068"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Reduce Greenhouse Gas Emissions </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Protect Biodiversity</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Promote Sustainable Land Use</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Manage Nutrient Cycles</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Conserve Water Resources</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Reduce Pollution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Promote Sustainable Consumption and Production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Address Ocean Acidification</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Enhance International Cooperation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Empower Communities</a:t>
            </a:r>
          </a:p>
        </p:txBody>
      </p:sp>
      <p:sp>
        <p:nvSpPr>
          <p:cNvPr id="379" name="Google Shape;379;p64">
            <a:extLst>
              <a:ext uri="{FF2B5EF4-FFF2-40B4-BE49-F238E27FC236}">
                <a16:creationId xmlns:a16="http://schemas.microsoft.com/office/drawing/2014/main" id="{C6249E1A-F49F-BCA2-2252-023A37714452}"/>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a:p>
        </p:txBody>
      </p:sp>
      <p:sp>
        <p:nvSpPr>
          <p:cNvPr id="381" name="Google Shape;381;p64">
            <a:extLst>
              <a:ext uri="{FF2B5EF4-FFF2-40B4-BE49-F238E27FC236}">
                <a16:creationId xmlns:a16="http://schemas.microsoft.com/office/drawing/2014/main" id="{BFFCDD9B-9FA6-1BE3-5A16-0E523FCAE025}"/>
              </a:ext>
            </a:extLst>
          </p:cNvPr>
          <p:cNvSpPr txBox="1">
            <a:spLocks noGrp="1"/>
          </p:cNvSpPr>
          <p:nvPr>
            <p:ph type="body" idx="2"/>
          </p:nvPr>
        </p:nvSpPr>
        <p:spPr>
          <a:xfrm>
            <a:off x="264602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Exploring</a:t>
            </a:r>
            <a:r>
              <a:rPr lang="sv-SE" sz="2000" dirty="0"/>
              <a:t> Ways To </a:t>
            </a:r>
            <a:r>
              <a:rPr lang="sv-SE" sz="2000" dirty="0" err="1"/>
              <a:t>Promote</a:t>
            </a:r>
            <a:r>
              <a:rPr lang="sv-SE" sz="2000" dirty="0"/>
              <a:t> </a:t>
            </a:r>
            <a:r>
              <a:rPr lang="sv-SE" sz="2000" dirty="0" err="1"/>
              <a:t>Sustainability</a:t>
            </a:r>
            <a:endParaRPr lang="sv-SE" sz="2000" dirty="0"/>
          </a:p>
        </p:txBody>
      </p:sp>
      <p:pic>
        <p:nvPicPr>
          <p:cNvPr id="382" name="Google Shape;382;p64">
            <a:extLst>
              <a:ext uri="{FF2B5EF4-FFF2-40B4-BE49-F238E27FC236}">
                <a16:creationId xmlns:a16="http://schemas.microsoft.com/office/drawing/2014/main" id="{F8560A15-3A90-A42D-DFDC-AD59448423AD}"/>
              </a:ext>
            </a:extLst>
          </p:cNvPr>
          <p:cNvPicPr preferRelativeResize="0"/>
          <p:nvPr/>
        </p:nvPicPr>
        <p:blipFill rotWithShape="1">
          <a:blip r:embed="rId3">
            <a:alphaModFix amt="70000"/>
          </a:blip>
          <a:srcRect/>
          <a:stretch/>
        </p:blipFill>
        <p:spPr>
          <a:xfrm flipH="1">
            <a:off x="6790295" y="266223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DC3810F1-22B4-0A34-6C1D-49761366A8E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13</a:t>
            </a:fld>
            <a:endParaRPr/>
          </a:p>
        </p:txBody>
      </p:sp>
      <p:sp>
        <p:nvSpPr>
          <p:cNvPr id="3" name="Google Shape;456;p68">
            <a:extLst>
              <a:ext uri="{FF2B5EF4-FFF2-40B4-BE49-F238E27FC236}">
                <a16:creationId xmlns:a16="http://schemas.microsoft.com/office/drawing/2014/main" id="{1D39F60C-04E2-2A01-E186-7CFE8761AF7C}"/>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What Is IPCC</a:t>
            </a:r>
          </a:p>
        </p:txBody>
      </p:sp>
      <p:sp>
        <p:nvSpPr>
          <p:cNvPr id="4" name="Google Shape;457;p68">
            <a:extLst>
              <a:ext uri="{FF2B5EF4-FFF2-40B4-BE49-F238E27FC236}">
                <a16:creationId xmlns:a16="http://schemas.microsoft.com/office/drawing/2014/main" id="{186AE2C6-13B0-8440-96CC-A0B0C166705D}"/>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5" name="Google Shape;458;p68">
            <a:extLst>
              <a:ext uri="{FF2B5EF4-FFF2-40B4-BE49-F238E27FC236}">
                <a16:creationId xmlns:a16="http://schemas.microsoft.com/office/drawing/2014/main" id="{F9672683-CC42-E6F0-F95A-4EA85E502333}"/>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789271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400AAF2-58EF-960C-6799-5E77D7060B64}"/>
            </a:ext>
          </a:extLst>
        </p:cNvPr>
        <p:cNvGrpSpPr/>
        <p:nvPr/>
      </p:nvGrpSpPr>
      <p:grpSpPr>
        <a:xfrm>
          <a:off x="0" y="0"/>
          <a:ext cx="0" cy="0"/>
          <a:chOff x="0" y="0"/>
          <a:chExt cx="0" cy="0"/>
        </a:xfrm>
      </p:grpSpPr>
      <p:pic>
        <p:nvPicPr>
          <p:cNvPr id="10" name="Bildobjekt 9" descr="En bild som visar person, Människoansikte, klädsel, leende&#10;&#10;AI-genererat innehåll kan vara felaktigt.">
            <a:extLst>
              <a:ext uri="{FF2B5EF4-FFF2-40B4-BE49-F238E27FC236}">
                <a16:creationId xmlns:a16="http://schemas.microsoft.com/office/drawing/2014/main" id="{2EA8749C-9285-C71F-833F-C1707ABB0BB1}"/>
              </a:ext>
            </a:extLst>
          </p:cNvPr>
          <p:cNvPicPr>
            <a:picLocks noChangeAspect="1"/>
          </p:cNvPicPr>
          <p:nvPr/>
        </p:nvPicPr>
        <p:blipFill>
          <a:blip r:embed="rId3"/>
          <a:stretch>
            <a:fillRect/>
          </a:stretch>
        </p:blipFill>
        <p:spPr>
          <a:xfrm>
            <a:off x="5574089" y="1641434"/>
            <a:ext cx="3787250" cy="3787250"/>
          </a:xfrm>
          <a:prstGeom prst="rect">
            <a:avLst/>
          </a:prstGeom>
        </p:spPr>
      </p:pic>
      <p:pic>
        <p:nvPicPr>
          <p:cNvPr id="3" name="Google Shape;417;p67">
            <a:extLst>
              <a:ext uri="{FF2B5EF4-FFF2-40B4-BE49-F238E27FC236}">
                <a16:creationId xmlns:a16="http://schemas.microsoft.com/office/drawing/2014/main" id="{BD565E38-E91C-A97D-E0B0-84D2CD1FBFA4}"/>
              </a:ext>
            </a:extLst>
          </p:cNvPr>
          <p:cNvPicPr preferRelativeResize="0"/>
          <p:nvPr/>
        </p:nvPicPr>
        <p:blipFill rotWithShape="1">
          <a:blip r:embed="rId4">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421;p67">
            <a:extLst>
              <a:ext uri="{FF2B5EF4-FFF2-40B4-BE49-F238E27FC236}">
                <a16:creationId xmlns:a16="http://schemas.microsoft.com/office/drawing/2014/main" id="{715801E4-9908-795B-6B90-8F604F79DE83}"/>
              </a:ext>
            </a:extLst>
          </p:cNvPr>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672" name="Google Shape;672;p17">
            <a:extLst>
              <a:ext uri="{FF2B5EF4-FFF2-40B4-BE49-F238E27FC236}">
                <a16:creationId xmlns:a16="http://schemas.microsoft.com/office/drawing/2014/main" id="{9A9F9D3F-9DC4-590E-14FC-DA70D150BEAD}"/>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7543797E-0ABA-BFB1-D8D1-BFEDCA80C84B}"/>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8B44C9CE-7A0F-5AF3-D976-448A17E4B9CC}"/>
              </a:ext>
            </a:extLst>
          </p:cNvPr>
          <p:cNvSpPr txBox="1">
            <a:spLocks noGrp="1"/>
          </p:cNvSpPr>
          <p:nvPr>
            <p:ph type="body" idx="1"/>
          </p:nvPr>
        </p:nvSpPr>
        <p:spPr>
          <a:xfrm>
            <a:off x="489067" y="1353495"/>
            <a:ext cx="8215317"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600" dirty="0"/>
          </a:p>
          <a:p>
            <a:pPr marL="285750" indent="-285750">
              <a:lnSpc>
                <a:spcPct val="100000"/>
              </a:lnSpc>
              <a:buFont typeface="Wingdings" pitchFamily="2" charset="2"/>
              <a:buChar char="Ø"/>
            </a:pPr>
            <a:r>
              <a:rPr lang="en-GB" sz="1600" dirty="0"/>
              <a:t>Go through the theoretical background</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Complete the quiz attached</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Reflect upon and discuss your answers</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0E3B130A-8336-82C6-A222-DBEC52722E00}"/>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a:solidFill>
                  <a:srgbClr val="FF9933"/>
                </a:solidFill>
              </a:rPr>
              <a:t>Exercise: </a:t>
            </a:r>
            <a:r>
              <a:rPr lang="en-GB" sz="1600" b="0">
                <a:solidFill>
                  <a:schemeClr val="tx2">
                    <a:lumMod val="50000"/>
                  </a:schemeClr>
                </a:solidFill>
              </a:rPr>
              <a:t>Quiz 1</a:t>
            </a:r>
          </a:p>
        </p:txBody>
      </p:sp>
      <p:sp>
        <p:nvSpPr>
          <p:cNvPr id="677" name="Google Shape;677;p17">
            <a:extLst>
              <a:ext uri="{FF2B5EF4-FFF2-40B4-BE49-F238E27FC236}">
                <a16:creationId xmlns:a16="http://schemas.microsoft.com/office/drawing/2014/main" id="{C8BD18E5-E95A-A161-8B0E-AD5CF879D8FC}"/>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8825D612-A509-34C1-FB2D-F03B74C6B60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6160001-5EFF-2F3F-ABC5-22E2789FD3F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16BB1F7C-65CC-D46D-8703-02E409E4AE2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A31B9400-2F0E-FF2C-DFC3-3AB20A23D6C7}"/>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3A0076F8-F122-B70F-4FDF-64D230806B9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10B362C3-BC27-AABA-7572-40F3D678150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4D54EF7-765E-411A-13E6-A58514800623}"/>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91BF3F8E-C7DA-B625-6E76-F62F5E7082A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2A6C1FF-AC10-41BA-07C3-93E19871400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3A7E2DB-24B9-EAA8-6D40-C19024B0C23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729A7BB2-5721-AF2F-3B3E-67BBF4A0E0C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C07C230D-CA85-F6E4-CC16-03478939894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74FFAEC0-A300-E2AA-5765-6BBBEDBEB9FB}"/>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6D76276B-77AC-31DC-F15E-F4CD1517401C}"/>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C7C3EFDF-16CA-00F6-5476-E672341C08D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28F784C1-205F-29D4-1FD4-D0961252BDF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5" name="Google Shape;362;p63">
            <a:extLst>
              <a:ext uri="{FF2B5EF4-FFF2-40B4-BE49-F238E27FC236}">
                <a16:creationId xmlns:a16="http://schemas.microsoft.com/office/drawing/2014/main" id="{CC6BB412-123B-44A1-955A-1B61631CEB13}"/>
              </a:ext>
            </a:extLst>
          </p:cNvPr>
          <p:cNvPicPr preferRelativeResize="0"/>
          <p:nvPr/>
        </p:nvPicPr>
        <p:blipFill rotWithShape="1">
          <a:blip r:embed="rId4">
            <a:alphaModFix amt="70000"/>
          </a:blip>
          <a:srcRect/>
          <a:stretch/>
        </p:blipFill>
        <p:spPr>
          <a:xfrm>
            <a:off x="-861701" y="2875185"/>
            <a:ext cx="3159307" cy="2837760"/>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Google Shape;899;p81">
            <a:extLst>
              <a:ext uri="{FF2B5EF4-FFF2-40B4-BE49-F238E27FC236}">
                <a16:creationId xmlns:a16="http://schemas.microsoft.com/office/drawing/2014/main" id="{2205D586-23CA-4DF0-47FF-DD0200197B69}"/>
              </a:ext>
            </a:extLst>
          </p:cNvPr>
          <p:cNvSpPr txBox="1"/>
          <p:nvPr/>
        </p:nvSpPr>
        <p:spPr>
          <a:xfrm>
            <a:off x="46764" y="4659415"/>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E.03</a:t>
            </a:r>
            <a:endParaRPr sz="3000" dirty="0">
              <a:solidFill>
                <a:srgbClr val="FF9934"/>
              </a:solidFill>
            </a:endParaRPr>
          </a:p>
        </p:txBody>
      </p:sp>
    </p:spTree>
    <p:extLst>
      <p:ext uri="{BB962C8B-B14F-4D97-AF65-F5344CB8AC3E}">
        <p14:creationId xmlns:p14="http://schemas.microsoft.com/office/powerpoint/2010/main" val="2463368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15</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94903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25CA7E5-4198-EBE3-64C2-6377B9F690C6}"/>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54C92C16-2EDE-DF2B-0486-B40F181B367F}"/>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9E3BE511-F286-3A38-0CD8-66604BF1CA6B}"/>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The History Of Sustainability</a:t>
            </a:r>
          </a:p>
        </p:txBody>
      </p:sp>
      <p:sp>
        <p:nvSpPr>
          <p:cNvPr id="6" name="Google Shape;457;p68">
            <a:extLst>
              <a:ext uri="{FF2B5EF4-FFF2-40B4-BE49-F238E27FC236}">
                <a16:creationId xmlns:a16="http://schemas.microsoft.com/office/drawing/2014/main" id="{3A9FF48E-9B28-C3E5-52DA-BA8037D7A8C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7" name="Google Shape;458;p68">
            <a:extLst>
              <a:ext uri="{FF2B5EF4-FFF2-40B4-BE49-F238E27FC236}">
                <a16:creationId xmlns:a16="http://schemas.microsoft.com/office/drawing/2014/main" id="{035E4CA1-AB7E-31F9-482E-A1F3705DFBFC}"/>
              </a:ext>
            </a:extLst>
          </p:cNvPr>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457" name="Google Shape;457;p68">
            <a:extLst>
              <a:ext uri="{FF2B5EF4-FFF2-40B4-BE49-F238E27FC236}">
                <a16:creationId xmlns:a16="http://schemas.microsoft.com/office/drawing/2014/main" id="{5DAF13F6-2BE8-25EF-E1C3-2D2C1BE9E98A}"/>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en-GB" sz="4000" dirty="0"/>
              <a:t>1A</a:t>
            </a:r>
            <a:endParaRPr lang="en-GB" dirty="0"/>
          </a:p>
        </p:txBody>
      </p:sp>
      <p:cxnSp>
        <p:nvCxnSpPr>
          <p:cNvPr id="458" name="Google Shape;458;p68">
            <a:extLst>
              <a:ext uri="{FF2B5EF4-FFF2-40B4-BE49-F238E27FC236}">
                <a16:creationId xmlns:a16="http://schemas.microsoft.com/office/drawing/2014/main" id="{80A982D0-C504-E126-072F-B0BF4C6B6E87}"/>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5FC91E1D-E349-AB8B-0BDB-E965001026F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16</a:t>
            </a:fld>
            <a:endParaRPr lang="en-GB"/>
          </a:p>
        </p:txBody>
      </p:sp>
      <p:sp>
        <p:nvSpPr>
          <p:cNvPr id="460" name="Google Shape;460;p68">
            <a:extLst>
              <a:ext uri="{FF2B5EF4-FFF2-40B4-BE49-F238E27FC236}">
                <a16:creationId xmlns:a16="http://schemas.microsoft.com/office/drawing/2014/main" id="{B409A04B-8684-1DB9-486E-805B3BEB9BB0}"/>
              </a:ext>
            </a:extLst>
          </p:cNvPr>
          <p:cNvSpPr txBox="1"/>
          <p:nvPr/>
        </p:nvSpPr>
        <p:spPr>
          <a:xfrm>
            <a:off x="2550204" y="1229231"/>
            <a:ext cx="6483202" cy="1152843"/>
          </a:xfrm>
          <a:prstGeom prst="rect">
            <a:avLst/>
          </a:prstGeom>
          <a:noFill/>
          <a:ln>
            <a:noFill/>
          </a:ln>
        </p:spPr>
        <p:txBody>
          <a:bodyPr spcFirstLastPara="1" wrap="square" lIns="0" tIns="10124" rIns="0" bIns="0" anchor="t" anchorCtr="0">
            <a:spAutoFit/>
          </a:bodyPr>
          <a:lstStyle/>
          <a:p>
            <a:pPr marL="12701">
              <a:lnSpc>
                <a:spcPct val="105714"/>
              </a:lnSpc>
            </a:pPr>
            <a:r>
              <a:rPr lang="en-GB" sz="1401" dirty="0">
                <a:solidFill>
                  <a:schemeClr val="tx2">
                    <a:lumMod val="50000"/>
                  </a:schemeClr>
                </a:solidFill>
                <a:latin typeface="Calibri" panose="020F0502020204030204" pitchFamily="34" charset="0"/>
                <a:cs typeface="Calibri" panose="020F0502020204030204" pitchFamily="34" charset="0"/>
              </a:rPr>
              <a:t>In June 1992, at the Earth Summit in Rio de Janeiro, Brazil, more than 178 countries adopted </a:t>
            </a:r>
            <a:r>
              <a:rPr lang="en-GB" sz="1401" b="1" dirty="0">
                <a:solidFill>
                  <a:srgbClr val="8ECC4E"/>
                </a:solidFill>
                <a:latin typeface="Calibri" panose="020F0502020204030204" pitchFamily="34" charset="0"/>
                <a:cs typeface="Calibri" panose="020F0502020204030204" pitchFamily="34" charset="0"/>
              </a:rPr>
              <a:t>Agenda 21</a:t>
            </a:r>
            <a:r>
              <a:rPr lang="en-GB" sz="1401" dirty="0">
                <a:solidFill>
                  <a:schemeClr val="tx2">
                    <a:lumMod val="50000"/>
                  </a:schemeClr>
                </a:solidFill>
                <a:latin typeface="Calibri" panose="020F0502020204030204" pitchFamily="34" charset="0"/>
                <a:cs typeface="Calibri" panose="020F0502020204030204" pitchFamily="34" charset="0"/>
              </a:rPr>
              <a:t>, a comprehensive plan of action to build a global partnership for sustainable development to improve human lives and protect the environment.</a:t>
            </a:r>
          </a:p>
          <a:p>
            <a:pPr marL="12701">
              <a:lnSpc>
                <a:spcPct val="105714"/>
              </a:lnSpc>
            </a:pPr>
            <a:r>
              <a:rPr lang="en-GB" sz="1401" dirty="0">
                <a:solidFill>
                  <a:schemeClr val="tx2">
                    <a:lumMod val="50000"/>
                  </a:schemeClr>
                </a:solidFill>
                <a:latin typeface="Calibri" panose="020F0502020204030204" pitchFamily="34" charset="0"/>
                <a:cs typeface="Calibri" panose="020F0502020204030204" pitchFamily="34" charset="0"/>
                <a:sym typeface="Wingdings" pitchFamily="2" charset="2"/>
              </a:rPr>
              <a:t> Millenium Development Goals (MDGs) </a:t>
            </a: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3" name="Google Shape;344;p3">
            <a:extLst>
              <a:ext uri="{FF2B5EF4-FFF2-40B4-BE49-F238E27FC236}">
                <a16:creationId xmlns:a16="http://schemas.microsoft.com/office/drawing/2014/main" id="{ED5A5202-0D88-005E-953F-22AEF1773830}"/>
              </a:ext>
            </a:extLst>
          </p:cNvPr>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Learning about sustainability is important because it helps us understand how to live in a way that preserves the planet for future generations.</a:t>
            </a:r>
          </a:p>
        </p:txBody>
      </p:sp>
      <p:sp>
        <p:nvSpPr>
          <p:cNvPr id="4" name="Google Shape;460;p68">
            <a:extLst>
              <a:ext uri="{FF2B5EF4-FFF2-40B4-BE49-F238E27FC236}">
                <a16:creationId xmlns:a16="http://schemas.microsoft.com/office/drawing/2014/main" id="{4014080F-B001-F896-9C3E-5833EF4EDCCD}"/>
              </a:ext>
            </a:extLst>
          </p:cNvPr>
          <p:cNvSpPr txBox="1"/>
          <p:nvPr/>
        </p:nvSpPr>
        <p:spPr>
          <a:xfrm>
            <a:off x="2570524" y="2444338"/>
            <a:ext cx="6116276" cy="1609892"/>
          </a:xfrm>
          <a:prstGeom prst="rect">
            <a:avLst/>
          </a:prstGeom>
          <a:noFill/>
          <a:ln>
            <a:noFill/>
          </a:ln>
        </p:spPr>
        <p:txBody>
          <a:bodyPr spcFirstLastPara="1" wrap="square" lIns="0" tIns="10124" rIns="0" bIns="0" anchor="t" anchorCtr="0">
            <a:spAutoFit/>
          </a:bodyPr>
          <a:lstStyle/>
          <a:p>
            <a:pPr marL="12701">
              <a:lnSpc>
                <a:spcPct val="105714"/>
              </a:lnSpc>
            </a:pPr>
            <a:r>
              <a:rPr lang="en-GB" sz="1401" b="1" dirty="0">
                <a:solidFill>
                  <a:schemeClr val="tx2">
                    <a:lumMod val="50000"/>
                  </a:schemeClr>
                </a:solidFill>
                <a:latin typeface="Calibri" panose="020F0502020204030204" pitchFamily="34" charset="0"/>
                <a:cs typeface="Calibri" panose="020F0502020204030204" pitchFamily="34" charset="0"/>
              </a:rPr>
              <a:t>Understanding of Sustainable Development Goals (SDGs): </a:t>
            </a:r>
            <a:r>
              <a:rPr lang="en-GB" sz="1401" b="1" dirty="0">
                <a:solidFill>
                  <a:srgbClr val="8ECC4E"/>
                </a:solidFill>
                <a:latin typeface="Calibri" panose="020F0502020204030204" pitchFamily="34" charset="0"/>
                <a:cs typeface="Calibri" panose="020F0502020204030204" pitchFamily="34" charset="0"/>
              </a:rPr>
              <a:t>The 2030 Agenda for Sustainable Development</a:t>
            </a:r>
          </a:p>
          <a:p>
            <a:pPr marL="12701">
              <a:lnSpc>
                <a:spcPct val="105714"/>
              </a:lnSpc>
            </a:pPr>
            <a:endParaRPr lang="en-GB" sz="1401" b="1" dirty="0">
              <a:solidFill>
                <a:schemeClr val="tx2">
                  <a:lumMod val="50000"/>
                </a:schemeClr>
              </a:solidFill>
              <a:latin typeface="Calibri" panose="020F0502020204030204" pitchFamily="34" charset="0"/>
              <a:cs typeface="Calibri" panose="020F0502020204030204" pitchFamily="34" charset="0"/>
            </a:endParaRPr>
          </a:p>
          <a:p>
            <a:pPr marL="298451" indent="-285750">
              <a:lnSpc>
                <a:spcPct val="105714"/>
              </a:lnSpc>
              <a:buFont typeface="Arial" panose="020B0604020202020204" pitchFamily="34" charset="0"/>
              <a:buChar char="•"/>
            </a:pPr>
            <a:r>
              <a:rPr lang="en-GB" sz="1401" dirty="0">
                <a:solidFill>
                  <a:schemeClr val="tx2">
                    <a:lumMod val="50000"/>
                  </a:schemeClr>
                </a:solidFill>
                <a:latin typeface="Calibri" panose="020F0502020204030204" pitchFamily="34" charset="0"/>
                <a:cs typeface="Calibri" panose="020F0502020204030204" pitchFamily="34" charset="0"/>
              </a:rPr>
              <a:t>the 17 Sustainable Development Goals (SDGs) are an urgent call for action by all countries - developed and developing - in a global partnership</a:t>
            </a:r>
          </a:p>
          <a:p>
            <a:pPr marL="298451" indent="-285750">
              <a:lnSpc>
                <a:spcPct val="105714"/>
              </a:lnSpc>
              <a:buFont typeface="Arial" panose="020B0604020202020204" pitchFamily="34" charset="0"/>
              <a:buChar char="•"/>
            </a:pP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r>
              <a:rPr lang="en-GB" sz="1401" dirty="0" err="1">
                <a:solidFill>
                  <a:schemeClr val="tx2">
                    <a:lumMod val="50000"/>
                  </a:schemeClr>
                </a:solidFill>
                <a:latin typeface="Calibri" panose="020F0502020204030204" pitchFamily="34" charset="0"/>
                <a:cs typeface="Calibri" panose="020F0502020204030204" pitchFamily="34" charset="0"/>
              </a:rPr>
              <a:t>Youtube</a:t>
            </a:r>
            <a:r>
              <a:rPr lang="en-GB" sz="1401" dirty="0">
                <a:solidFill>
                  <a:schemeClr val="tx2">
                    <a:lumMod val="50000"/>
                  </a:schemeClr>
                </a:solidFill>
                <a:latin typeface="Calibri" panose="020F0502020204030204" pitchFamily="34" charset="0"/>
                <a:cs typeface="Calibri" panose="020F0502020204030204" pitchFamily="34" charset="0"/>
              </a:rPr>
              <a:t>: </a:t>
            </a:r>
            <a:r>
              <a:rPr lang="en-GB" sz="1401" dirty="0">
                <a:solidFill>
                  <a:schemeClr val="tx2">
                    <a:lumMod val="50000"/>
                  </a:schemeClr>
                </a:solidFill>
                <a:latin typeface="Calibri" panose="020F0502020204030204" pitchFamily="34" charset="0"/>
                <a:cs typeface="Calibri" panose="020F0502020204030204" pitchFamily="34" charset="0"/>
                <a:hlinkClick r:id="rId3"/>
              </a:rPr>
              <a:t>https://www.youtube.com/watch?v=0XTBYMfZyrM</a:t>
            </a:r>
            <a:r>
              <a:rPr lang="en-GB" sz="1401" dirty="0">
                <a:solidFill>
                  <a:schemeClr val="tx2">
                    <a:lumMod val="50000"/>
                  </a:schemeClr>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673230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01A33B4-F46E-857C-5321-C244EE7793E5}"/>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963D8031-7695-4EBD-925D-7134834A9DEE}"/>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701A5B89-2AD7-2661-D2E8-46CB83BD2470}"/>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The History Of Sustainability</a:t>
            </a:r>
          </a:p>
        </p:txBody>
      </p:sp>
      <p:sp>
        <p:nvSpPr>
          <p:cNvPr id="6" name="Google Shape;457;p68">
            <a:extLst>
              <a:ext uri="{FF2B5EF4-FFF2-40B4-BE49-F238E27FC236}">
                <a16:creationId xmlns:a16="http://schemas.microsoft.com/office/drawing/2014/main" id="{906CB1C4-223C-23B5-E577-EC10A9A65590}"/>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7" name="Google Shape;458;p68">
            <a:extLst>
              <a:ext uri="{FF2B5EF4-FFF2-40B4-BE49-F238E27FC236}">
                <a16:creationId xmlns:a16="http://schemas.microsoft.com/office/drawing/2014/main" id="{2BDA765D-31AE-81C0-348B-0D3D91738423}"/>
              </a:ext>
            </a:extLst>
          </p:cNvPr>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457" name="Google Shape;457;p68">
            <a:extLst>
              <a:ext uri="{FF2B5EF4-FFF2-40B4-BE49-F238E27FC236}">
                <a16:creationId xmlns:a16="http://schemas.microsoft.com/office/drawing/2014/main" id="{40987E43-1986-4753-3B5E-3251AFC23A91}"/>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en-GB" sz="4000" dirty="0"/>
              <a:t>1A</a:t>
            </a:r>
            <a:endParaRPr lang="en-GB" dirty="0"/>
          </a:p>
        </p:txBody>
      </p:sp>
      <p:cxnSp>
        <p:nvCxnSpPr>
          <p:cNvPr id="458" name="Google Shape;458;p68">
            <a:extLst>
              <a:ext uri="{FF2B5EF4-FFF2-40B4-BE49-F238E27FC236}">
                <a16:creationId xmlns:a16="http://schemas.microsoft.com/office/drawing/2014/main" id="{D2895128-3724-4530-48CB-C9B09831545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55C874C-989E-3A3A-A6C4-AE7C5ADEC3D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17</a:t>
            </a:fld>
            <a:endParaRPr lang="en-GB"/>
          </a:p>
        </p:txBody>
      </p:sp>
      <p:sp>
        <p:nvSpPr>
          <p:cNvPr id="3" name="Google Shape;344;p3">
            <a:extLst>
              <a:ext uri="{FF2B5EF4-FFF2-40B4-BE49-F238E27FC236}">
                <a16:creationId xmlns:a16="http://schemas.microsoft.com/office/drawing/2014/main" id="{88F4902A-34C9-BEB2-0DED-518222913919}"/>
              </a:ext>
            </a:extLst>
          </p:cNvPr>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2000" b="1" dirty="0">
                <a:solidFill>
                  <a:srgbClr val="69ADAD"/>
                </a:solidFill>
                <a:latin typeface="Calibri" panose="020F0502020204030204" pitchFamily="34" charset="0"/>
                <a:cs typeface="Calibri" panose="020F0502020204030204" pitchFamily="34" charset="0"/>
              </a:rPr>
              <a:t>The 17 Sustainable Development Goals (SDGs) </a:t>
            </a:r>
          </a:p>
        </p:txBody>
      </p:sp>
      <p:pic>
        <p:nvPicPr>
          <p:cNvPr id="3074" name="Picture 2" descr="Une image contenant texte, capture d’écran, Marque, Police&#10;&#10;Description générée automatiquement">
            <a:extLst>
              <a:ext uri="{FF2B5EF4-FFF2-40B4-BE49-F238E27FC236}">
                <a16:creationId xmlns:a16="http://schemas.microsoft.com/office/drawing/2014/main" id="{5A8B1E1F-FA38-5BC0-2601-6F3127512D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887"/>
          <a:stretch/>
        </p:blipFill>
        <p:spPr bwMode="auto">
          <a:xfrm>
            <a:off x="2274643" y="1000120"/>
            <a:ext cx="6427441" cy="3674099"/>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460;p68">
            <a:extLst>
              <a:ext uri="{FF2B5EF4-FFF2-40B4-BE49-F238E27FC236}">
                <a16:creationId xmlns:a16="http://schemas.microsoft.com/office/drawing/2014/main" id="{FCB12441-A54A-3F2B-F4FC-8E430021E3F3}"/>
              </a:ext>
            </a:extLst>
          </p:cNvPr>
          <p:cNvSpPr txBox="1"/>
          <p:nvPr/>
        </p:nvSpPr>
        <p:spPr>
          <a:xfrm>
            <a:off x="2560364" y="3994658"/>
            <a:ext cx="5903002" cy="425721"/>
          </a:xfrm>
          <a:prstGeom prst="rect">
            <a:avLst/>
          </a:prstGeom>
          <a:noFill/>
          <a:ln>
            <a:noFill/>
          </a:ln>
        </p:spPr>
        <p:txBody>
          <a:bodyPr spcFirstLastPara="1" wrap="square" lIns="0" tIns="10124" rIns="0" bIns="0" anchor="t" anchorCtr="0">
            <a:spAutoFit/>
          </a:bodyPr>
          <a:lstStyle/>
          <a:p>
            <a:pPr algn="l"/>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Credit: https://</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www.un.org</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sustainabledevelopment</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content</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this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publication</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has not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been</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approved</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by the United Nations and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does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not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reflect</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the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views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of</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the United Nations or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its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officials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or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Member</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States</a:t>
            </a:r>
          </a:p>
          <a:p>
            <a:pPr algn="l"/>
            <a:endParaRPr lang="sv-SE" sz="9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2030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F619E57-C9EC-31CD-37D0-B9480E7EC700}"/>
            </a:ext>
          </a:extLst>
        </p:cNvPr>
        <p:cNvGrpSpPr/>
        <p:nvPr/>
      </p:nvGrpSpPr>
      <p:grpSpPr>
        <a:xfrm>
          <a:off x="0" y="0"/>
          <a:ext cx="0" cy="0"/>
          <a:chOff x="0" y="0"/>
          <a:chExt cx="0" cy="0"/>
        </a:xfrm>
      </p:grpSpPr>
      <p:pic>
        <p:nvPicPr>
          <p:cNvPr id="7" name="Bildobjekt 6" descr="En bild som visar person, Människoansikte, klädsel, inomhus&#10;&#10;AI-genererat innehåll kan vara felaktigt.">
            <a:extLst>
              <a:ext uri="{FF2B5EF4-FFF2-40B4-BE49-F238E27FC236}">
                <a16:creationId xmlns:a16="http://schemas.microsoft.com/office/drawing/2014/main" id="{0BBA7F70-7B16-E5CE-F863-C90F180F98DB}"/>
              </a:ext>
            </a:extLst>
          </p:cNvPr>
          <p:cNvPicPr>
            <a:picLocks noChangeAspect="1"/>
          </p:cNvPicPr>
          <p:nvPr/>
        </p:nvPicPr>
        <p:blipFill>
          <a:blip r:embed="rId3"/>
          <a:stretch>
            <a:fillRect/>
          </a:stretch>
        </p:blipFill>
        <p:spPr>
          <a:xfrm>
            <a:off x="5813286" y="1900232"/>
            <a:ext cx="3635765" cy="3635765"/>
          </a:xfrm>
          <a:prstGeom prst="rect">
            <a:avLst/>
          </a:prstGeom>
        </p:spPr>
      </p:pic>
      <p:sp>
        <p:nvSpPr>
          <p:cNvPr id="672" name="Google Shape;672;p17">
            <a:extLst>
              <a:ext uri="{FF2B5EF4-FFF2-40B4-BE49-F238E27FC236}">
                <a16:creationId xmlns:a16="http://schemas.microsoft.com/office/drawing/2014/main" id="{DC266734-E191-0D56-3123-545F3F30821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5BC1E242-3063-F527-B321-E25763A0F0D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9A051818-A2B0-FA7C-2B1E-4268C4635610}"/>
              </a:ext>
            </a:extLst>
          </p:cNvPr>
          <p:cNvSpPr txBox="1">
            <a:spLocks noGrp="1"/>
          </p:cNvSpPr>
          <p:nvPr>
            <p:ph type="body" idx="1"/>
          </p:nvPr>
        </p:nvSpPr>
        <p:spPr>
          <a:xfrm>
            <a:off x="489068" y="1353495"/>
            <a:ext cx="5068142"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600" dirty="0"/>
          </a:p>
          <a:p>
            <a:pPr marL="285750" indent="-285750">
              <a:lnSpc>
                <a:spcPct val="100000"/>
              </a:lnSpc>
              <a:buFont typeface="Wingdings" pitchFamily="2" charset="2"/>
              <a:buChar char="Ø"/>
            </a:pPr>
            <a:r>
              <a:rPr lang="en-GB" sz="1600" dirty="0"/>
              <a:t>Go through the theoretical background</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Play the game: </a:t>
            </a:r>
            <a:r>
              <a:rPr lang="en-GB" sz="1600" dirty="0">
                <a:hlinkClick r:id="rId4"/>
              </a:rPr>
              <a:t>https://go-goals.org/</a:t>
            </a:r>
            <a:r>
              <a:rPr lang="en-GB" sz="1600" dirty="0"/>
              <a:t> </a:t>
            </a:r>
          </a:p>
          <a:p>
            <a:pPr marL="0" indent="0">
              <a:lnSpc>
                <a:spcPct val="100000"/>
              </a:lnSpc>
            </a:pPr>
            <a:endParaRPr lang="en-GB" sz="1600" dirty="0"/>
          </a:p>
          <a:p>
            <a:pPr marL="285750" indent="-285750">
              <a:lnSpc>
                <a:spcPct val="100000"/>
              </a:lnSpc>
              <a:buFont typeface="Wingdings" pitchFamily="2" charset="2"/>
              <a:buChar char="Ø"/>
            </a:pPr>
            <a:r>
              <a:rPr lang="en-GB" sz="1600" dirty="0"/>
              <a:t>Reflect upon the questions on  the next slide and discuss/answer them together</a:t>
            </a:r>
          </a:p>
        </p:txBody>
      </p:sp>
      <p:sp>
        <p:nvSpPr>
          <p:cNvPr id="675" name="Google Shape;675;p17">
            <a:extLst>
              <a:ext uri="{FF2B5EF4-FFF2-40B4-BE49-F238E27FC236}">
                <a16:creationId xmlns:a16="http://schemas.microsoft.com/office/drawing/2014/main" id="{A7031A8B-2812-91E8-6BF6-B282E208761C}"/>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Play, Reflect &amp; Discuss</a:t>
            </a:r>
          </a:p>
        </p:txBody>
      </p:sp>
      <p:sp>
        <p:nvSpPr>
          <p:cNvPr id="677" name="Google Shape;677;p17">
            <a:extLst>
              <a:ext uri="{FF2B5EF4-FFF2-40B4-BE49-F238E27FC236}">
                <a16:creationId xmlns:a16="http://schemas.microsoft.com/office/drawing/2014/main" id="{7875EC9E-ABC4-4586-06A5-68241E3A7F4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B1024AD5-84C1-CF46-DEE1-28CC88A2CC04}"/>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37E53B6E-B809-70FC-AD0F-920AEFADF6FF}"/>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B08FA02C-0C8E-23E3-3CD1-85CA6CB75E6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3AA8F491-DE66-C976-A86F-C94EEF17C00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537CEC43-3A67-4072-831D-A4EB6CC1D8A4}"/>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459739B2-F13F-3941-D524-C21AC4DF3C6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1E97F31-BDF3-E89D-A77B-332C2B078F9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4C757907-3A94-1A50-FAAC-9CAF0D0F8C7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8978EBD-1C47-5BFF-55DA-E72056043889}"/>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D261760F-420C-688B-9F20-DB0C639D58E6}"/>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0A054989-89C7-9DF3-47BF-7A8542B1511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BFC176BA-1267-CB90-42B8-ADEC7E0E014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0344D125-A4BD-B908-9CB7-BDD919F2A43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0631E7A-12CA-270A-E3C8-C8073EAECEE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C0216F48-F9EA-7CC6-C5FD-513EEB22ECC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974DDFBD-513C-FF5B-AC67-BC582393CE9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3" name="Google Shape;417;p67">
            <a:extLst>
              <a:ext uri="{FF2B5EF4-FFF2-40B4-BE49-F238E27FC236}">
                <a16:creationId xmlns:a16="http://schemas.microsoft.com/office/drawing/2014/main" id="{BC5A73F2-372E-171D-1FAB-5E39B1693B4B}"/>
              </a:ext>
            </a:extLst>
          </p:cNvPr>
          <p:cNvPicPr preferRelativeResize="0"/>
          <p:nvPr/>
        </p:nvPicPr>
        <p:blipFill rotWithShape="1">
          <a:blip r:embed="rId5">
            <a:alphaModFix amt="70000"/>
          </a:blip>
          <a:srcRect/>
          <a:stretch/>
        </p:blipFill>
        <p:spPr>
          <a:xfrm rot="-3551750">
            <a:off x="7052389" y="3329777"/>
            <a:ext cx="2142497" cy="2142497"/>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 name="Google Shape;421;p67">
            <a:extLst>
              <a:ext uri="{FF2B5EF4-FFF2-40B4-BE49-F238E27FC236}">
                <a16:creationId xmlns:a16="http://schemas.microsoft.com/office/drawing/2014/main" id="{38D6C16F-1007-F955-CECB-0E19EF059DA5}"/>
              </a:ext>
            </a:extLst>
          </p:cNvPr>
          <p:cNvSpPr/>
          <p:nvPr/>
        </p:nvSpPr>
        <p:spPr>
          <a:xfrm>
            <a:off x="5627554" y="1714500"/>
            <a:ext cx="4035140" cy="40351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Google Shape;899;p81">
            <a:extLst>
              <a:ext uri="{FF2B5EF4-FFF2-40B4-BE49-F238E27FC236}">
                <a16:creationId xmlns:a16="http://schemas.microsoft.com/office/drawing/2014/main" id="{32002C3C-7E93-7782-BD68-79D922D4B284}"/>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E.04</a:t>
            </a:r>
            <a:endParaRPr sz="3000" dirty="0">
              <a:solidFill>
                <a:srgbClr val="FF9934"/>
              </a:solidFill>
            </a:endParaRPr>
          </a:p>
        </p:txBody>
      </p:sp>
    </p:spTree>
    <p:extLst>
      <p:ext uri="{BB962C8B-B14F-4D97-AF65-F5344CB8AC3E}">
        <p14:creationId xmlns:p14="http://schemas.microsoft.com/office/powerpoint/2010/main" val="1309531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32E40A4-41B9-F90B-FE56-3F5052B57C1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98A81B00-E832-ABCD-62E3-49E827B89F9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940395A2-B200-D909-2F2F-305B47E66B41}"/>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23A51A07-89DD-AC39-CFC7-E998AB3DF41D}"/>
              </a:ext>
            </a:extLst>
          </p:cNvPr>
          <p:cNvSpPr txBox="1">
            <a:spLocks noGrp="1"/>
          </p:cNvSpPr>
          <p:nvPr>
            <p:ph type="body" idx="1"/>
          </p:nvPr>
        </p:nvSpPr>
        <p:spPr>
          <a:xfrm>
            <a:off x="489067" y="1161540"/>
            <a:ext cx="8215317" cy="3500717"/>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After reading about strategies to address environmental challenges, how do you feel about taking action in your own life?</a:t>
            </a:r>
          </a:p>
          <a:p>
            <a:pPr marL="285753" indent="-285753">
              <a:lnSpc>
                <a:spcPct val="100000"/>
              </a:lnSpc>
              <a:buFont typeface="Wingdings" pitchFamily="2" charset="2"/>
              <a:buChar char="Ø"/>
            </a:pPr>
            <a:r>
              <a:rPr lang="en-GB" sz="1401" dirty="0"/>
              <a:t>Have you observed any environmental issues in your local community that resonate with the strategies mentioned in the text?</a:t>
            </a:r>
          </a:p>
          <a:p>
            <a:pPr marL="285753" indent="-285753">
              <a:lnSpc>
                <a:spcPct val="100000"/>
              </a:lnSpc>
              <a:buFont typeface="Wingdings" pitchFamily="2" charset="2"/>
              <a:buChar char="Ø"/>
            </a:pPr>
            <a:r>
              <a:rPr lang="en-GB" sz="1401" dirty="0"/>
              <a:t>Reflecting on your daily activities, do you think you can make changes to contribute to reducing greenhouse gas emissions? If so, how?</a:t>
            </a:r>
          </a:p>
          <a:p>
            <a:pPr marL="285753" indent="-285753">
              <a:lnSpc>
                <a:spcPct val="100000"/>
              </a:lnSpc>
              <a:buFont typeface="Wingdings" pitchFamily="2" charset="2"/>
              <a:buChar char="Ø"/>
            </a:pPr>
            <a:r>
              <a:rPr lang="en-GB" sz="1401" dirty="0"/>
              <a:t>What steps do you think you could take to support the protection of biodiversity in your area?</a:t>
            </a:r>
          </a:p>
          <a:p>
            <a:pPr marL="285753" indent="-285753">
              <a:lnSpc>
                <a:spcPct val="100000"/>
              </a:lnSpc>
              <a:buFont typeface="Wingdings" pitchFamily="2" charset="2"/>
              <a:buChar char="Ø"/>
            </a:pPr>
            <a:r>
              <a:rPr lang="en-GB" sz="1401" dirty="0"/>
              <a:t>Are there any sustainable practices related to water conservation that you could adopt in your daily routine?</a:t>
            </a:r>
          </a:p>
          <a:p>
            <a:pPr marL="285753" indent="-285753">
              <a:lnSpc>
                <a:spcPct val="100000"/>
              </a:lnSpc>
              <a:buFont typeface="Wingdings" pitchFamily="2" charset="2"/>
              <a:buChar char="Ø"/>
            </a:pPr>
            <a:r>
              <a:rPr lang="en-GB" sz="1401" dirty="0"/>
              <a:t>How do you think you could personally contribute to reducing pollution in your environment?</a:t>
            </a:r>
          </a:p>
          <a:p>
            <a:pPr marL="285753" indent="-285753">
              <a:lnSpc>
                <a:spcPct val="100000"/>
              </a:lnSpc>
              <a:buFont typeface="Wingdings" pitchFamily="2" charset="2"/>
              <a:buChar char="Ø"/>
            </a:pPr>
            <a:r>
              <a:rPr lang="en-GB" sz="1401" dirty="0"/>
              <a:t>How do you think communities can be empowered to participate in environmental decision-making processes?</a:t>
            </a:r>
          </a:p>
          <a:p>
            <a:pPr marL="285753" indent="-285753">
              <a:lnSpc>
                <a:spcPct val="100000"/>
              </a:lnSpc>
              <a:buFont typeface="Wingdings" pitchFamily="2" charset="2"/>
              <a:buChar char="Ø"/>
            </a:pPr>
            <a:r>
              <a:rPr lang="en-GB" sz="1401" dirty="0"/>
              <a:t>Reflecting on the overall goal of implementing environmental strategies, what motivates you to contribute to ensuring environmental conditions </a:t>
            </a:r>
            <a:r>
              <a:rPr lang="en-GB" sz="1401" dirty="0" err="1"/>
              <a:t>favorable</a:t>
            </a:r>
            <a:r>
              <a:rPr lang="en-GB" sz="1401" dirty="0"/>
              <a:t> for life on Earth?</a:t>
            </a:r>
          </a:p>
          <a:p>
            <a:pPr marL="285753" indent="-285753">
              <a:lnSpc>
                <a:spcPct val="100000"/>
              </a:lnSpc>
              <a:buFont typeface="Wingdings" pitchFamily="2" charset="2"/>
              <a:buChar char="Ø"/>
            </a:pPr>
            <a:r>
              <a:rPr lang="en-GB" sz="1401" dirty="0"/>
              <a:t>What specific actions do you think you could take to reduce your environmental footprint and contribute to maintaining environmental conditions </a:t>
            </a:r>
            <a:r>
              <a:rPr lang="en-GB" sz="1401" dirty="0" err="1"/>
              <a:t>favorable</a:t>
            </a:r>
            <a:r>
              <a:rPr lang="en-GB" sz="1401" dirty="0"/>
              <a:t> for life?</a:t>
            </a:r>
          </a:p>
        </p:txBody>
      </p:sp>
      <p:sp>
        <p:nvSpPr>
          <p:cNvPr id="675" name="Google Shape;675;p17">
            <a:extLst>
              <a:ext uri="{FF2B5EF4-FFF2-40B4-BE49-F238E27FC236}">
                <a16:creationId xmlns:a16="http://schemas.microsoft.com/office/drawing/2014/main" id="{61A02EAB-BE57-FF73-F5A5-1D577078FA2D}"/>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(Continuation Of The Previous Slide)</a:t>
            </a:r>
          </a:p>
        </p:txBody>
      </p:sp>
      <p:sp>
        <p:nvSpPr>
          <p:cNvPr id="677" name="Google Shape;677;p17">
            <a:extLst>
              <a:ext uri="{FF2B5EF4-FFF2-40B4-BE49-F238E27FC236}">
                <a16:creationId xmlns:a16="http://schemas.microsoft.com/office/drawing/2014/main" id="{CA921B57-B3C6-726B-8DD3-22D2439EC19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E9EDE90F-3FDC-0053-3F9A-DA58918B389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4199F138-83FA-7053-CF9D-AA74E3358B2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13CBFB9-F560-8099-C95B-8629F1E8AD90}"/>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11EF73CB-FE84-29AC-412A-38FFC6B7545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7061AB0E-1A8E-9313-B555-16216307646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7129C29C-677D-7653-781F-13698F576CF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6073D71B-4267-C72C-AC56-66739A3F629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CBCAFE80-4AA1-93A9-FA7D-5F443A7526D3}"/>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0FDD968-BFAA-C94C-3356-721248BE483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BBDDAA2-8A41-749A-298E-A4148F583F7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76945CB6-D526-6E89-25AE-1E780BA786D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9FBD6940-479C-194B-C3BE-9DAC5780B19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85E250CB-12AB-4F41-800F-A3645A87810B}"/>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24EE8115-87A4-7827-B7ED-7B66C4D7123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069AF673-E822-37AF-C023-093A6B8AD67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B8B713EB-70F6-417F-BF9B-6BEF4B2F16CC}"/>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2" name="Google Shape;899;p81">
            <a:extLst>
              <a:ext uri="{FF2B5EF4-FFF2-40B4-BE49-F238E27FC236}">
                <a16:creationId xmlns:a16="http://schemas.microsoft.com/office/drawing/2014/main" id="{61A0318C-F249-421B-DDF9-6C9532205B72}"/>
              </a:ext>
            </a:extLst>
          </p:cNvPr>
          <p:cNvSpPr txBox="1"/>
          <p:nvPr/>
        </p:nvSpPr>
        <p:spPr>
          <a:xfrm>
            <a:off x="20681" y="4686371"/>
            <a:ext cx="1018853" cy="685250"/>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E.04</a:t>
            </a:r>
            <a:endParaRPr sz="3000" dirty="0">
              <a:solidFill>
                <a:srgbClr val="FF9934"/>
              </a:solidFill>
            </a:endParaRPr>
          </a:p>
        </p:txBody>
      </p:sp>
    </p:spTree>
    <p:extLst>
      <p:ext uri="{BB962C8B-B14F-4D97-AF65-F5344CB8AC3E}">
        <p14:creationId xmlns:p14="http://schemas.microsoft.com/office/powerpoint/2010/main" val="4118279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243" name="Google Shape;243;p62"/>
          <p:cNvPicPr preferRelativeResize="0">
            <a:picLocks noGrp="1"/>
          </p:cNvPicPr>
          <p:nvPr>
            <p:ph type="pic" idx="2"/>
          </p:nvPr>
        </p:nvPicPr>
        <p:blipFill rotWithShape="1">
          <a:blip r:embed="rId3">
            <a:alphaModFix/>
          </a:blip>
          <a:srcRect l="7773" t="43599" r="5905" b="3201"/>
          <a:stretch/>
        </p:blipFill>
        <p:spPr>
          <a:xfrm>
            <a:off x="2767975" y="1049554"/>
            <a:ext cx="1740540" cy="1447151"/>
          </a:xfrm>
          <a:prstGeom prst="rect">
            <a:avLst/>
          </a:prstGeom>
          <a:solidFill>
            <a:srgbClr val="F2F2F2"/>
          </a:solidFill>
          <a:ln>
            <a:noFill/>
          </a:ln>
        </p:spPr>
      </p:pic>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CONTENTS</a:t>
            </a:r>
            <a:endParaRPr lang="en-GB" dirty="0"/>
          </a:p>
        </p:txBody>
      </p:sp>
      <p:sp>
        <p:nvSpPr>
          <p:cNvPr id="136" name="Google Shape;136;p62"/>
          <p:cNvSpPr txBox="1">
            <a:spLocks noGrp="1"/>
          </p:cNvSpPr>
          <p:nvPr>
            <p:ph type="body" idx="6"/>
          </p:nvPr>
        </p:nvSpPr>
        <p:spPr>
          <a:xfrm>
            <a:off x="1269137" y="2152128"/>
            <a:ext cx="2038377"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Understanding Sustainability</a:t>
            </a:r>
          </a:p>
          <a:p>
            <a:pPr marL="0" indent="0">
              <a:lnSpc>
                <a:spcPct val="91000"/>
              </a:lnSpc>
            </a:pPr>
            <a:endParaRPr lang="en-GB" sz="2000" dirty="0"/>
          </a:p>
        </p:txBody>
      </p:sp>
      <p:sp>
        <p:nvSpPr>
          <p:cNvPr id="137" name="Google Shape;137;p62"/>
          <p:cNvSpPr txBox="1">
            <a:spLocks noGrp="1"/>
          </p:cNvSpPr>
          <p:nvPr>
            <p:ph type="body" idx="7"/>
          </p:nvPr>
        </p:nvSpPr>
        <p:spPr>
          <a:xfrm>
            <a:off x="3178943" y="139325"/>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Tourism Today</a:t>
            </a:r>
          </a:p>
          <a:p>
            <a:pPr marL="0" indent="0">
              <a:lnSpc>
                <a:spcPct val="91000"/>
              </a:lnSpc>
            </a:pPr>
            <a:endParaRPr lang="en-GB" sz="2000" dirty="0"/>
          </a:p>
        </p:txBody>
      </p:sp>
      <p:sp>
        <p:nvSpPr>
          <p:cNvPr id="138" name="Google Shape;138;p62"/>
          <p:cNvSpPr txBox="1">
            <a:spLocks noGrp="1"/>
          </p:cNvSpPr>
          <p:nvPr>
            <p:ph type="body" idx="9"/>
          </p:nvPr>
        </p:nvSpPr>
        <p:spPr>
          <a:xfrm>
            <a:off x="5190374" y="1659600"/>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Sustainable Tourism</a:t>
            </a:r>
          </a:p>
        </p:txBody>
      </p:sp>
      <p:sp>
        <p:nvSpPr>
          <p:cNvPr id="141" name="Google Shape;141;p62"/>
          <p:cNvSpPr txBox="1">
            <a:spLocks noGrp="1"/>
          </p:cNvSpPr>
          <p:nvPr>
            <p:ph type="body" idx="15"/>
          </p:nvPr>
        </p:nvSpPr>
        <p:spPr>
          <a:xfrm>
            <a:off x="7269486" y="101601"/>
            <a:ext cx="1573141" cy="473890"/>
          </a:xfrm>
          <a:prstGeom prst="rect">
            <a:avLst/>
          </a:prstGeom>
          <a:noFill/>
          <a:ln>
            <a:noFill/>
          </a:ln>
        </p:spPr>
        <p:txBody>
          <a:bodyPr spcFirstLastPara="1" wrap="square" lIns="91426" tIns="91426" rIns="91426" bIns="91426" anchor="t" anchorCtr="0">
            <a:noAutofit/>
          </a:bodyPr>
          <a:lstStyle/>
          <a:p>
            <a:pPr marL="0" indent="0">
              <a:lnSpc>
                <a:spcPct val="96000"/>
              </a:lnSpc>
            </a:pPr>
            <a:r>
              <a:rPr lang="en-GB" sz="1400" dirty="0"/>
              <a:t>Ecotourism</a:t>
            </a:r>
          </a:p>
          <a:p>
            <a:pPr marL="0" indent="0">
              <a:lnSpc>
                <a:spcPct val="96000"/>
              </a:lnSpc>
            </a:pPr>
            <a:endParaRPr lang="en-GB" dirty="0"/>
          </a:p>
        </p:txBody>
      </p:sp>
      <p:sp>
        <p:nvSpPr>
          <p:cNvPr id="142" name="Google Shape;142;p62"/>
          <p:cNvSpPr txBox="1"/>
          <p:nvPr/>
        </p:nvSpPr>
        <p:spPr>
          <a:xfrm>
            <a:off x="1281826" y="2638574"/>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4 </a:t>
            </a:r>
            <a:endParaRPr lang="en-GB" sz="1401" dirty="0"/>
          </a:p>
        </p:txBody>
      </p:sp>
      <p:sp>
        <p:nvSpPr>
          <p:cNvPr id="143" name="Google Shape;143;p62"/>
          <p:cNvSpPr txBox="1"/>
          <p:nvPr/>
        </p:nvSpPr>
        <p:spPr>
          <a:xfrm>
            <a:off x="3200222" y="432409"/>
            <a:ext cx="771500"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22</a:t>
            </a:r>
            <a:endParaRPr lang="en-GB" sz="1401" dirty="0"/>
          </a:p>
        </p:txBody>
      </p:sp>
      <p:sp>
        <p:nvSpPr>
          <p:cNvPr id="146" name="Google Shape;146;p62"/>
          <p:cNvSpPr txBox="1"/>
          <p:nvPr/>
        </p:nvSpPr>
        <p:spPr>
          <a:xfrm>
            <a:off x="7447126" y="471675"/>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47 </a:t>
            </a:r>
            <a:endParaRPr lang="en-GB" sz="1401" dirty="0"/>
          </a:p>
        </p:txBody>
      </p:sp>
      <p:sp>
        <p:nvSpPr>
          <p:cNvPr id="148" name="Google Shape;148;p62"/>
          <p:cNvSpPr txBox="1"/>
          <p:nvPr/>
        </p:nvSpPr>
        <p:spPr>
          <a:xfrm>
            <a:off x="834254" y="2122457"/>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1A</a:t>
            </a:r>
            <a:endParaRPr lang="en-GB" sz="1401" dirty="0"/>
          </a:p>
        </p:txBody>
      </p:sp>
      <p:cxnSp>
        <p:nvCxnSpPr>
          <p:cNvPr id="149" name="Google Shape;149;p62"/>
          <p:cNvCxnSpPr/>
          <p:nvPr/>
        </p:nvCxnSpPr>
        <p:spPr>
          <a:xfrm>
            <a:off x="1281826" y="2175524"/>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18293" y="2153083"/>
            <a:ext cx="763426"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37 </a:t>
            </a:r>
            <a:endParaRPr lang="en-GB" sz="1401" dirty="0"/>
          </a:p>
        </p:txBody>
      </p:sp>
      <p:sp>
        <p:nvSpPr>
          <p:cNvPr id="155" name="Google Shape;155;p62"/>
          <p:cNvSpPr txBox="1"/>
          <p:nvPr/>
        </p:nvSpPr>
        <p:spPr>
          <a:xfrm>
            <a:off x="6861230" y="120212"/>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1D</a:t>
            </a:r>
            <a:endParaRPr lang="en-GB" sz="1401" dirty="0"/>
          </a:p>
        </p:txBody>
      </p:sp>
      <p:cxnSp>
        <p:nvCxnSpPr>
          <p:cNvPr id="156" name="Google Shape;156;p62"/>
          <p:cNvCxnSpPr/>
          <p:nvPr/>
        </p:nvCxnSpPr>
        <p:spPr>
          <a:xfrm>
            <a:off x="7302976" y="147410"/>
            <a:ext cx="0" cy="504000"/>
          </a:xfrm>
          <a:prstGeom prst="straightConnector1">
            <a:avLst/>
          </a:prstGeom>
          <a:noFill/>
          <a:ln w="19050" cap="flat" cmpd="sng">
            <a:solidFill>
              <a:schemeClr val="lt1"/>
            </a:solidFill>
            <a:prstDash val="solid"/>
            <a:round/>
            <a:headEnd type="none" w="sm" len="sm"/>
            <a:tailEnd type="none" w="sm" len="sm"/>
          </a:ln>
        </p:spPr>
      </p:cxnSp>
      <p:pic>
        <p:nvPicPr>
          <p:cNvPr id="164" name="Google Shape;164;p62"/>
          <p:cNvPicPr preferRelativeResize="0">
            <a:picLocks noGrp="1"/>
          </p:cNvPicPr>
          <p:nvPr>
            <p:ph type="pic" idx="5"/>
          </p:nvPr>
        </p:nvPicPr>
        <p:blipFill rotWithShape="1">
          <a:blip r:embed="rId4">
            <a:alphaModFix/>
          </a:blip>
          <a:srcRect l="13718" r="13717"/>
          <a:stretch/>
        </p:blipFill>
        <p:spPr>
          <a:xfrm>
            <a:off x="781702" y="32312"/>
            <a:ext cx="1738800" cy="1599157"/>
          </a:xfrm>
          <a:prstGeom prst="rect">
            <a:avLst/>
          </a:prstGeom>
          <a:solidFill>
            <a:srgbClr val="F2F2F2"/>
          </a:solidFill>
          <a:ln>
            <a:noFill/>
          </a:ln>
        </p:spPr>
      </p:pic>
      <p:grpSp>
        <p:nvGrpSpPr>
          <p:cNvPr id="166" name="Google Shape;166;p62"/>
          <p:cNvGrpSpPr/>
          <p:nvPr/>
        </p:nvGrpSpPr>
        <p:grpSpPr>
          <a:xfrm>
            <a:off x="1723828" y="1285516"/>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4" name="Google Shape;194;p62"/>
          <p:cNvPicPr preferRelativeResize="0">
            <a:picLocks noGrp="1"/>
          </p:cNvPicPr>
          <p:nvPr>
            <p:ph type="pic" idx="18"/>
          </p:nvPr>
        </p:nvPicPr>
        <p:blipFill rotWithShape="1">
          <a:blip r:embed="rId5">
            <a:alphaModFix/>
          </a:blip>
          <a:srcRect t="23048" b="23048"/>
          <a:stretch/>
        </p:blipFill>
        <p:spPr>
          <a:xfrm>
            <a:off x="6520768" y="2583595"/>
            <a:ext cx="1740540" cy="1406955"/>
          </a:xfrm>
          <a:prstGeom prst="rect">
            <a:avLst/>
          </a:prstGeom>
          <a:solidFill>
            <a:srgbClr val="F2F2F2"/>
          </a:solidFill>
          <a:ln>
            <a:noFill/>
          </a:ln>
        </p:spPr>
      </p:pic>
      <p:pic>
        <p:nvPicPr>
          <p:cNvPr id="195" name="Google Shape;195;p62"/>
          <p:cNvPicPr preferRelativeResize="0">
            <a:picLocks noGrp="1"/>
          </p:cNvPicPr>
          <p:nvPr>
            <p:ph type="pic" idx="4"/>
          </p:nvPr>
        </p:nvPicPr>
        <p:blipFill rotWithShape="1">
          <a:blip r:embed="rId6">
            <a:alphaModFix/>
          </a:blip>
          <a:srcRect l="6623" r="6622"/>
          <a:stretch/>
        </p:blipFill>
        <p:spPr>
          <a:xfrm>
            <a:off x="6828164" y="998487"/>
            <a:ext cx="1740540" cy="1338153"/>
          </a:xfrm>
          <a:prstGeom prst="rect">
            <a:avLst/>
          </a:prstGeom>
          <a:solidFill>
            <a:srgbClr val="F2F2F2"/>
          </a:solidFill>
          <a:ln>
            <a:noFill/>
          </a:ln>
        </p:spPr>
      </p:pic>
      <p:pic>
        <p:nvPicPr>
          <p:cNvPr id="196" name="Google Shape;196;p62"/>
          <p:cNvPicPr preferRelativeResize="0">
            <a:picLocks noGrp="1"/>
          </p:cNvPicPr>
          <p:nvPr>
            <p:ph type="pic" idx="3"/>
          </p:nvPr>
        </p:nvPicPr>
        <p:blipFill rotWithShape="1">
          <a:blip r:embed="rId7">
            <a:alphaModFix/>
          </a:blip>
          <a:srcRect l="7259" r="7259"/>
          <a:stretch/>
        </p:blipFill>
        <p:spPr>
          <a:xfrm>
            <a:off x="4768829" y="3"/>
            <a:ext cx="1738800" cy="1355835"/>
          </a:xfrm>
          <a:prstGeom prst="rect">
            <a:avLst/>
          </a:prstGeom>
          <a:solidFill>
            <a:srgbClr val="F2F2F2"/>
          </a:solidFill>
          <a:ln>
            <a:noFill/>
          </a:ln>
        </p:spPr>
      </p:pic>
      <p:pic>
        <p:nvPicPr>
          <p:cNvPr id="197" name="Google Shape;197;p62"/>
          <p:cNvPicPr preferRelativeResize="0">
            <a:picLocks noGrp="1"/>
          </p:cNvPicPr>
          <p:nvPr>
            <p:ph type="pic" idx="17"/>
          </p:nvPr>
        </p:nvPicPr>
        <p:blipFill rotWithShape="1">
          <a:blip r:embed="rId8">
            <a:alphaModFix/>
          </a:blip>
          <a:srcRect l="-398" t="60218" r="398" b="4978"/>
          <a:stretch/>
        </p:blipFill>
        <p:spPr>
          <a:xfrm>
            <a:off x="4449927" y="4235669"/>
            <a:ext cx="1740540" cy="907831"/>
          </a:xfrm>
          <a:prstGeom prst="rect">
            <a:avLst/>
          </a:prstGeom>
          <a:solidFill>
            <a:srgbClr val="F2F2F2"/>
          </a:solidFill>
          <a:ln>
            <a:noFill/>
          </a:ln>
        </p:spPr>
      </p:pic>
      <p:grpSp>
        <p:nvGrpSpPr>
          <p:cNvPr id="231" name="Google Shape;231;p62"/>
          <p:cNvGrpSpPr/>
          <p:nvPr/>
        </p:nvGrpSpPr>
        <p:grpSpPr>
          <a:xfrm>
            <a:off x="6993117" y="882465"/>
            <a:ext cx="700905" cy="653019"/>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44" name="Google Shape;244;p62"/>
          <p:cNvGrpSpPr/>
          <p:nvPr/>
        </p:nvGrpSpPr>
        <p:grpSpPr>
          <a:xfrm>
            <a:off x="3739767" y="823102"/>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9">
            <a:alphaModFix/>
            <a:extLst>
              <a:ext uri="{BEBA8EAE-BF5A-486C-A8C5-ECC9F3942E4B}">
                <a14:imgProps xmlns:a14="http://schemas.microsoft.com/office/drawing/2010/main">
                  <a14:imgLayer r:embed="rId10">
                    <a14:imgEffect>
                      <a14:saturation sat="0"/>
                    </a14:imgEffect>
                  </a14:imgLayer>
                </a14:imgProps>
              </a:ext>
            </a:extLst>
          </a:blip>
          <a:srcRect l="22302" b="22949"/>
          <a:stretch/>
        </p:blipFill>
        <p:spPr>
          <a:xfrm>
            <a:off x="2408001" y="4030485"/>
            <a:ext cx="1275282" cy="11130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20</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493898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6CF6C943-3FA2-23DC-FC2A-3C79515473C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3BE5ADED-59B0-D90A-2EDB-7875147F4CB4}"/>
              </a:ext>
            </a:extLst>
          </p:cNvPr>
          <p:cNvSpPr txBox="1"/>
          <p:nvPr/>
        </p:nvSpPr>
        <p:spPr>
          <a:xfrm>
            <a:off x="2588979" y="610538"/>
            <a:ext cx="3041627" cy="2595546"/>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endParaRPr lang="en-GB" sz="1600" dirty="0">
              <a:solidFill>
                <a:srgbClr val="6D6E71"/>
              </a:solidFill>
              <a:latin typeface="Calibri"/>
              <a:ea typeface="Calibri"/>
              <a:cs typeface="Calibri"/>
              <a:sym typeface="Calibri"/>
            </a:endParaRP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Temperature Goal</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Emission Reductions</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Climate Resilience</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Finance and Support</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Transparency and Accountability </a:t>
            </a: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1" name="Google Shape;381;p64">
            <a:extLst>
              <a:ext uri="{FF2B5EF4-FFF2-40B4-BE49-F238E27FC236}">
                <a16:creationId xmlns:a16="http://schemas.microsoft.com/office/drawing/2014/main" id="{877EDA6B-355E-95E0-272E-493095966DCA}"/>
              </a:ext>
            </a:extLst>
          </p:cNvPr>
          <p:cNvSpPr txBox="1">
            <a:spLocks noGrp="1"/>
          </p:cNvSpPr>
          <p:nvPr>
            <p:ph type="body" idx="2"/>
          </p:nvPr>
        </p:nvSpPr>
        <p:spPr>
          <a:xfrm>
            <a:off x="2504953" y="343789"/>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en-GB" sz="2000" dirty="0"/>
              <a:t>Paris Agreement On Climate Change</a:t>
            </a:r>
          </a:p>
        </p:txBody>
      </p:sp>
      <p:sp>
        <p:nvSpPr>
          <p:cNvPr id="383" name="Google Shape;383;p64">
            <a:extLst>
              <a:ext uri="{FF2B5EF4-FFF2-40B4-BE49-F238E27FC236}">
                <a16:creationId xmlns:a16="http://schemas.microsoft.com/office/drawing/2014/main" id="{8209A774-3157-4264-4AA7-36E8C6C904E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21</a:t>
            </a:fld>
            <a:endParaRPr lang="en-GB"/>
          </a:p>
        </p:txBody>
      </p:sp>
      <p:pic>
        <p:nvPicPr>
          <p:cNvPr id="5124" name="Picture 4">
            <a:extLst>
              <a:ext uri="{FF2B5EF4-FFF2-40B4-BE49-F238E27FC236}">
                <a16:creationId xmlns:a16="http://schemas.microsoft.com/office/drawing/2014/main" id="{1C8CD060-E5D2-5530-E034-9AD8F3271B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1069" y="899434"/>
            <a:ext cx="2719823" cy="3730833"/>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79;p64">
            <a:extLst>
              <a:ext uri="{FF2B5EF4-FFF2-40B4-BE49-F238E27FC236}">
                <a16:creationId xmlns:a16="http://schemas.microsoft.com/office/drawing/2014/main" id="{CAFA267B-369A-940F-A03E-60BBF1447D1D}"/>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9" name="Google Shape;456;p68">
            <a:extLst>
              <a:ext uri="{FF2B5EF4-FFF2-40B4-BE49-F238E27FC236}">
                <a16:creationId xmlns:a16="http://schemas.microsoft.com/office/drawing/2014/main" id="{CE2DE3A2-346D-4856-A84E-4485F3AD5FCD}"/>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The History Of Sustainability</a:t>
            </a:r>
          </a:p>
        </p:txBody>
      </p:sp>
      <p:sp>
        <p:nvSpPr>
          <p:cNvPr id="10" name="Google Shape;457;p68">
            <a:extLst>
              <a:ext uri="{FF2B5EF4-FFF2-40B4-BE49-F238E27FC236}">
                <a16:creationId xmlns:a16="http://schemas.microsoft.com/office/drawing/2014/main" id="{8F3F59D3-AE9F-6C4A-EAF9-E1CEE4D95BC9}"/>
              </a:ext>
            </a:extLst>
          </p:cNvPr>
          <p:cNvSpPr txBox="1">
            <a:spLocks/>
          </p:cNvSpPr>
          <p:nvPr/>
        </p:nvSpPr>
        <p:spPr>
          <a:xfrm>
            <a:off x="408700" y="70633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1A</a:t>
            </a:r>
            <a:endParaRPr lang="en-GB" dirty="0">
              <a:solidFill>
                <a:schemeClr val="bg1"/>
              </a:solidFill>
            </a:endParaRPr>
          </a:p>
        </p:txBody>
      </p:sp>
      <p:cxnSp>
        <p:nvCxnSpPr>
          <p:cNvPr id="11" name="Google Shape;458;p68">
            <a:extLst>
              <a:ext uri="{FF2B5EF4-FFF2-40B4-BE49-F238E27FC236}">
                <a16:creationId xmlns:a16="http://schemas.microsoft.com/office/drawing/2014/main" id="{E7EA54F4-C7A7-21A0-AB39-BF0FBE25E36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543644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84AA00E4-D76B-BAB6-0204-965016AE83FB}"/>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E8862505-65C9-0166-8888-04352302304C}"/>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566" name="Google Shape;566;p71">
            <a:extLst>
              <a:ext uri="{FF2B5EF4-FFF2-40B4-BE49-F238E27FC236}">
                <a16:creationId xmlns:a16="http://schemas.microsoft.com/office/drawing/2014/main" id="{C6AA5FF6-A8F6-69FA-82A0-7C0CC30EA069}"/>
              </a:ext>
            </a:extLst>
          </p:cNvPr>
          <p:cNvSpPr/>
          <p:nvPr/>
        </p:nvSpPr>
        <p:spPr>
          <a:xfrm flipH="1">
            <a:off x="4949744" y="-15734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567" name="Google Shape;567;p71">
            <a:extLst>
              <a:ext uri="{FF2B5EF4-FFF2-40B4-BE49-F238E27FC236}">
                <a16:creationId xmlns:a16="http://schemas.microsoft.com/office/drawing/2014/main" id="{986DA86A-188F-2707-11BE-C5D9F77257E4}"/>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err="1">
                <a:solidFill>
                  <a:schemeClr val="lt1"/>
                </a:solidFill>
                <a:latin typeface="Calibri"/>
                <a:ea typeface="Calibri"/>
                <a:cs typeface="Calibri"/>
                <a:sym typeface="Calibri"/>
              </a:rPr>
              <a:t>Tourism</a:t>
            </a:r>
            <a:endParaRPr lang="sv-SE" sz="4500" dirty="0">
              <a:solidFill>
                <a:schemeClr val="lt1"/>
              </a:solidFill>
              <a:latin typeface="Calibri"/>
              <a:ea typeface="Calibri"/>
              <a:cs typeface="Calibri"/>
              <a:sym typeface="Calibri"/>
            </a:endParaRPr>
          </a:p>
          <a:p>
            <a:pPr>
              <a:lnSpc>
                <a:spcPct val="80444"/>
              </a:lnSpc>
            </a:pPr>
            <a:r>
              <a:rPr lang="sv-SE" sz="4500" dirty="0" err="1">
                <a:solidFill>
                  <a:schemeClr val="lt1"/>
                </a:solidFill>
                <a:latin typeface="Calibri"/>
                <a:cs typeface="Calibri"/>
                <a:sym typeface="Calibri"/>
              </a:rPr>
              <a:t>Today</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0E31ACEE-30B6-4E86-79CC-32170C2DED41}"/>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1B</a:t>
            </a:r>
            <a:endParaRPr sz="1401"/>
          </a:p>
        </p:txBody>
      </p:sp>
      <p:cxnSp>
        <p:nvCxnSpPr>
          <p:cNvPr id="569" name="Google Shape;569;p71">
            <a:extLst>
              <a:ext uri="{FF2B5EF4-FFF2-40B4-BE49-F238E27FC236}">
                <a16:creationId xmlns:a16="http://schemas.microsoft.com/office/drawing/2014/main" id="{BD6B8DC2-9B92-52A2-F35E-370ECD1C058C}"/>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778A0CF3-4FF8-CE32-F8B9-B5D565F45907}"/>
              </a:ext>
            </a:extLst>
          </p:cNvPr>
          <p:cNvSpPr/>
          <p:nvPr/>
        </p:nvSpPr>
        <p:spPr>
          <a:xfrm>
            <a:off x="4645810" y="-461273"/>
            <a:ext cx="4982548" cy="4982548"/>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571" name="Google Shape;571;p71">
            <a:extLst>
              <a:ext uri="{FF2B5EF4-FFF2-40B4-BE49-F238E27FC236}">
                <a16:creationId xmlns:a16="http://schemas.microsoft.com/office/drawing/2014/main" id="{A860F217-7641-3E5A-185A-7AE8CB677102}"/>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22</a:t>
            </a:fld>
            <a:endParaRPr sz="160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5EC7F052-B688-10F1-C90D-E53E68D1C03E}"/>
              </a:ext>
            </a:extLst>
          </p:cNvPr>
          <p:cNvPicPr preferRelativeResize="0"/>
          <p:nvPr/>
        </p:nvPicPr>
        <p:blipFill rotWithShape="1">
          <a:blip r:embed="rId4">
            <a:alphaModFix amt="70000"/>
          </a:blip>
          <a:srcRect/>
          <a:stretch/>
        </p:blipFill>
        <p:spPr>
          <a:xfrm rot="-3551750">
            <a:off x="6926220" y="1418504"/>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8BAAA5D9-F806-C65F-9F0A-78BD8B996C1E}"/>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9C0E4182-2BEC-472E-B6CD-10F948D4D51E}"/>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3909FD99-B70D-B6F0-2596-33F2DDE7807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76" name="Google Shape;576;p71">
                <a:extLst>
                  <a:ext uri="{FF2B5EF4-FFF2-40B4-BE49-F238E27FC236}">
                    <a16:creationId xmlns:a16="http://schemas.microsoft.com/office/drawing/2014/main" id="{2C3B940A-0EC1-3C54-81EC-74893B5113F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577" name="Google Shape;577;p71">
              <a:extLst>
                <a:ext uri="{FF2B5EF4-FFF2-40B4-BE49-F238E27FC236}">
                  <a16:creationId xmlns:a16="http://schemas.microsoft.com/office/drawing/2014/main" id="{736B556F-C5A1-892B-B0C5-43AB1514DF0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78" name="Google Shape;578;p71">
              <a:extLst>
                <a:ext uri="{FF2B5EF4-FFF2-40B4-BE49-F238E27FC236}">
                  <a16:creationId xmlns:a16="http://schemas.microsoft.com/office/drawing/2014/main" id="{E6D53006-B0FE-E88D-AD6A-90593A5E1A64}"/>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4CE1D3F3-CC3B-A356-6E66-D23AB96A262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80" name="Google Shape;580;p71">
                <a:extLst>
                  <a:ext uri="{FF2B5EF4-FFF2-40B4-BE49-F238E27FC236}">
                    <a16:creationId xmlns:a16="http://schemas.microsoft.com/office/drawing/2014/main" id="{068608E7-4814-429C-EB77-7795B72DF5C0}"/>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32C98193-5633-BCC5-030C-18A75F62BE66}"/>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A185B415-BFB3-F1DA-4A44-6365642F03CD}"/>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3" name="Google Shape;583;p71">
                    <a:extLst>
                      <a:ext uri="{FF2B5EF4-FFF2-40B4-BE49-F238E27FC236}">
                        <a16:creationId xmlns:a16="http://schemas.microsoft.com/office/drawing/2014/main" id="{BF1ACDAB-9780-5BFE-21AA-3E5989E5D1E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4" name="Google Shape;584;p71">
                    <a:extLst>
                      <a:ext uri="{FF2B5EF4-FFF2-40B4-BE49-F238E27FC236}">
                        <a16:creationId xmlns:a16="http://schemas.microsoft.com/office/drawing/2014/main" id="{15C41D5A-DD07-90E6-D127-04E1A1437C6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585" name="Google Shape;585;p71">
                  <a:extLst>
                    <a:ext uri="{FF2B5EF4-FFF2-40B4-BE49-F238E27FC236}">
                      <a16:creationId xmlns:a16="http://schemas.microsoft.com/office/drawing/2014/main" id="{D9454505-F4F6-E867-3576-F9C603CE01D7}"/>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7C7B329C-DF81-98E8-9F9B-97D39EDB323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7" name="Google Shape;587;p71">
                    <a:extLst>
                      <a:ext uri="{FF2B5EF4-FFF2-40B4-BE49-F238E27FC236}">
                        <a16:creationId xmlns:a16="http://schemas.microsoft.com/office/drawing/2014/main" id="{400BAD8F-497D-59EB-8201-6A20DFF2D13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8" name="Google Shape;588;p71">
                    <a:extLst>
                      <a:ext uri="{FF2B5EF4-FFF2-40B4-BE49-F238E27FC236}">
                        <a16:creationId xmlns:a16="http://schemas.microsoft.com/office/drawing/2014/main" id="{4C51F986-1DC7-616E-747A-FCC2D7EAFA29}"/>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grpSp>
    </p:spTree>
    <p:extLst>
      <p:ext uri="{BB962C8B-B14F-4D97-AF65-F5344CB8AC3E}">
        <p14:creationId xmlns:p14="http://schemas.microsoft.com/office/powerpoint/2010/main" val="2359373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D710AB5D-0FC5-E3B3-40F4-D5EB642B9371}"/>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88C4184C-20BF-CCB4-7B03-690AAEF6FE69}"/>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3" name="Google Shape;456;p68">
            <a:extLst>
              <a:ext uri="{FF2B5EF4-FFF2-40B4-BE49-F238E27FC236}">
                <a16:creationId xmlns:a16="http://schemas.microsoft.com/office/drawing/2014/main" id="{B5485A66-3306-EEF5-2783-5B0283C8E987}"/>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Tourism</a:t>
            </a:r>
          </a:p>
          <a:p>
            <a:pPr marL="0" indent="0">
              <a:lnSpc>
                <a:spcPct val="82058"/>
              </a:lnSpc>
            </a:pPr>
            <a:r>
              <a:rPr lang="en-GB" sz="2400" dirty="0"/>
              <a:t>Today</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4" name="Google Shape;457;p68">
            <a:extLst>
              <a:ext uri="{FF2B5EF4-FFF2-40B4-BE49-F238E27FC236}">
                <a16:creationId xmlns:a16="http://schemas.microsoft.com/office/drawing/2014/main" id="{94833FC5-7A59-1B44-D56D-C936087CC64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5" name="Google Shape;458;p68">
            <a:extLst>
              <a:ext uri="{FF2B5EF4-FFF2-40B4-BE49-F238E27FC236}">
                <a16:creationId xmlns:a16="http://schemas.microsoft.com/office/drawing/2014/main" id="{AC3EA4A0-CC56-0929-B826-792115CEF6BF}"/>
              </a:ext>
            </a:extLst>
          </p:cNvPr>
          <p:cNvCxnSpPr/>
          <p:nvPr/>
        </p:nvCxnSpPr>
        <p:spPr>
          <a:xfrm>
            <a:off x="267629" y="1391413"/>
            <a:ext cx="2709748" cy="0"/>
          </a:xfrm>
          <a:prstGeom prst="straightConnector1">
            <a:avLst/>
          </a:prstGeom>
          <a:noFill/>
          <a:ln w="19050" cap="flat" cmpd="sng">
            <a:solidFill>
              <a:schemeClr val="lt1"/>
            </a:solidFill>
            <a:prstDash val="solid"/>
            <a:round/>
            <a:headEnd type="none" w="sm" len="sm"/>
            <a:tailEnd type="none" w="sm" len="sm"/>
          </a:ln>
        </p:spPr>
      </p:cxnSp>
      <p:sp>
        <p:nvSpPr>
          <p:cNvPr id="594" name="Google Shape;594;p72">
            <a:extLst>
              <a:ext uri="{FF2B5EF4-FFF2-40B4-BE49-F238E27FC236}">
                <a16:creationId xmlns:a16="http://schemas.microsoft.com/office/drawing/2014/main" id="{15A4FD43-C2B5-2CAE-5840-DA5115A65F4D}"/>
              </a:ext>
            </a:extLst>
          </p:cNvPr>
          <p:cNvSpPr txBox="1">
            <a:spLocks noGrp="1"/>
          </p:cNvSpPr>
          <p:nvPr>
            <p:ph type="body" idx="4"/>
          </p:nvPr>
        </p:nvSpPr>
        <p:spPr>
          <a:xfrm>
            <a:off x="2490387" y="433796"/>
            <a:ext cx="6728560"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8ECC4E"/>
                </a:solidFill>
              </a:rPr>
              <a:t>What</a:t>
            </a:r>
            <a:r>
              <a:rPr lang="sv-SE" dirty="0">
                <a:solidFill>
                  <a:srgbClr val="8ECC4E"/>
                </a:solidFill>
              </a:rPr>
              <a:t> </a:t>
            </a:r>
            <a:r>
              <a:rPr lang="sv-SE" dirty="0" err="1">
                <a:solidFill>
                  <a:srgbClr val="8ECC4E"/>
                </a:solidFill>
              </a:rPr>
              <a:t>Are</a:t>
            </a:r>
            <a:r>
              <a:rPr lang="sv-SE" dirty="0">
                <a:solidFill>
                  <a:srgbClr val="8ECC4E"/>
                </a:solidFill>
              </a:rPr>
              <a:t> </a:t>
            </a:r>
            <a:r>
              <a:rPr lang="sv-SE" dirty="0" err="1">
                <a:solidFill>
                  <a:srgbClr val="8ECC4E"/>
                </a:solidFill>
              </a:rPr>
              <a:t>We</a:t>
            </a:r>
            <a:r>
              <a:rPr lang="sv-SE" dirty="0">
                <a:solidFill>
                  <a:srgbClr val="8ECC4E"/>
                </a:solidFill>
              </a:rPr>
              <a:t> </a:t>
            </a:r>
            <a:r>
              <a:rPr lang="sv-SE" dirty="0" err="1">
                <a:solidFill>
                  <a:srgbClr val="8ECC4E"/>
                </a:solidFill>
              </a:rPr>
              <a:t>Talking</a:t>
            </a:r>
            <a:r>
              <a:rPr lang="sv-SE" dirty="0">
                <a:solidFill>
                  <a:srgbClr val="8ECC4E"/>
                </a:solidFill>
              </a:rPr>
              <a:t> </a:t>
            </a:r>
            <a:r>
              <a:rPr lang="sv-SE" dirty="0" err="1">
                <a:solidFill>
                  <a:srgbClr val="8ECC4E"/>
                </a:solidFill>
              </a:rPr>
              <a:t>About</a:t>
            </a:r>
            <a:r>
              <a:rPr lang="sv-SE" dirty="0">
                <a:solidFill>
                  <a:srgbClr val="8ECC4E"/>
                </a:solidFill>
              </a:rPr>
              <a:t>?</a:t>
            </a:r>
          </a:p>
        </p:txBody>
      </p:sp>
      <p:sp>
        <p:nvSpPr>
          <p:cNvPr id="597" name="Google Shape;597;p72">
            <a:extLst>
              <a:ext uri="{FF2B5EF4-FFF2-40B4-BE49-F238E27FC236}">
                <a16:creationId xmlns:a16="http://schemas.microsoft.com/office/drawing/2014/main" id="{FE879154-E33E-FD2B-3DB3-688D5EF10A80}"/>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cxnSp>
        <p:nvCxnSpPr>
          <p:cNvPr id="599" name="Google Shape;599;p72">
            <a:extLst>
              <a:ext uri="{FF2B5EF4-FFF2-40B4-BE49-F238E27FC236}">
                <a16:creationId xmlns:a16="http://schemas.microsoft.com/office/drawing/2014/main" id="{054E7BB6-053E-280B-A9C3-36EF4820968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096CDEA8-CB84-C899-DE81-B7EE14C56A7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23</a:t>
            </a:fld>
            <a:endParaRPr/>
          </a:p>
        </p:txBody>
      </p:sp>
      <p:sp>
        <p:nvSpPr>
          <p:cNvPr id="601" name="Google Shape;601;p72">
            <a:extLst>
              <a:ext uri="{FF2B5EF4-FFF2-40B4-BE49-F238E27FC236}">
                <a16:creationId xmlns:a16="http://schemas.microsoft.com/office/drawing/2014/main" id="{DBE74C90-25AE-1FDD-E06C-073834A8E3B9}"/>
              </a:ext>
            </a:extLst>
          </p:cNvPr>
          <p:cNvSpPr txBox="1"/>
          <p:nvPr/>
        </p:nvSpPr>
        <p:spPr>
          <a:xfrm>
            <a:off x="2572581" y="1192183"/>
            <a:ext cx="6162719" cy="3438084"/>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Over the years, more and more people have been traveling internationally. </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In 1950, there were 25 million travellers. </a:t>
            </a:r>
          </a:p>
          <a:p>
            <a:pPr marL="12701">
              <a:lnSpc>
                <a:spcPct val="105714"/>
              </a:lnSpc>
            </a:pPr>
            <a:r>
              <a:rPr lang="en-GB" sz="1401" dirty="0">
                <a:solidFill>
                  <a:srgbClr val="6D6E71"/>
                </a:solidFill>
                <a:latin typeface="Calibri"/>
                <a:ea typeface="Calibri"/>
                <a:cs typeface="Calibri"/>
                <a:sym typeface="Calibri"/>
              </a:rPr>
              <a:t>B</a:t>
            </a:r>
            <a:r>
              <a:rPr lang="en-GB" sz="1401" noProof="0" dirty="0">
                <a:solidFill>
                  <a:srgbClr val="6D6E71"/>
                </a:solidFill>
                <a:latin typeface="Calibri"/>
                <a:ea typeface="Calibri"/>
                <a:cs typeface="Calibri"/>
                <a:sym typeface="Calibri"/>
              </a:rPr>
              <a:t>y 1990, that number had grown to 435 million.</a:t>
            </a:r>
          </a:p>
          <a:p>
            <a:pPr marL="12701">
              <a:lnSpc>
                <a:spcPct val="105714"/>
              </a:lnSpc>
            </a:pPr>
            <a:r>
              <a:rPr lang="en-GB" sz="1401" dirty="0">
                <a:solidFill>
                  <a:srgbClr val="6D6E71"/>
                </a:solidFill>
                <a:latin typeface="Calibri"/>
                <a:ea typeface="Calibri"/>
                <a:cs typeface="Calibri"/>
                <a:sym typeface="Calibri"/>
              </a:rPr>
              <a:t>B</a:t>
            </a:r>
            <a:r>
              <a:rPr lang="en-GB" sz="1401" noProof="0" dirty="0">
                <a:solidFill>
                  <a:srgbClr val="6D6E71"/>
                </a:solidFill>
                <a:latin typeface="Calibri"/>
                <a:ea typeface="Calibri"/>
                <a:cs typeface="Calibri"/>
                <a:sym typeface="Calibri"/>
              </a:rPr>
              <a:t>y 2018, it reached a massive 1.442 billion!</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It is expected to have even more travellers in the future, with estimates saying there could be 1.8 billion by 2030.</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i="1" noProof="0" dirty="0">
                <a:solidFill>
                  <a:srgbClr val="6D6E71"/>
                </a:solidFill>
                <a:latin typeface="Calibri"/>
                <a:ea typeface="Calibri"/>
                <a:cs typeface="Calibri"/>
                <a:sym typeface="Calibri"/>
              </a:rPr>
              <a:t>Tourism adds to the pollution problem, with over  5 percent of greenhouse gas emissions coming from it.</a:t>
            </a:r>
            <a:r>
              <a:rPr lang="en-GB" sz="1401" noProof="0" dirty="0">
                <a:solidFill>
                  <a:srgbClr val="6D6E71"/>
                </a:solidFill>
                <a:latin typeface="Calibri"/>
                <a:ea typeface="Calibri"/>
                <a:cs typeface="Calibri"/>
                <a:sym typeface="Calibri"/>
              </a:rPr>
              <a:t> Most of this pollution comes from transportation, like planes and cars.</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It is predicted that by 2030, the pollution from tourism could go up by 25%, compared to 2016.</a:t>
            </a:r>
          </a:p>
        </p:txBody>
      </p:sp>
    </p:spTree>
    <p:extLst>
      <p:ext uri="{BB962C8B-B14F-4D97-AF65-F5344CB8AC3E}">
        <p14:creationId xmlns:p14="http://schemas.microsoft.com/office/powerpoint/2010/main" val="3688798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DB72CF1B-98C1-A6DE-2835-EBF537011EF8}"/>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027572B5-C452-0AB1-90D5-11C2A4275EC1}"/>
              </a:ext>
            </a:extLst>
          </p:cNvPr>
          <p:cNvSpPr txBox="1">
            <a:spLocks noGrp="1"/>
          </p:cNvSpPr>
          <p:nvPr>
            <p:ph type="body" idx="4"/>
          </p:nvPr>
        </p:nvSpPr>
        <p:spPr>
          <a:xfrm>
            <a:off x="2484405" y="342679"/>
            <a:ext cx="6211156" cy="967279"/>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8ECC4E"/>
                </a:solidFill>
              </a:rPr>
              <a:t>Recognize Negative Effects Of Tourism On Natural Habitats, Wildlife, And Local Communities</a:t>
            </a:r>
          </a:p>
        </p:txBody>
      </p:sp>
      <p:sp>
        <p:nvSpPr>
          <p:cNvPr id="597" name="Google Shape;597;p72">
            <a:extLst>
              <a:ext uri="{FF2B5EF4-FFF2-40B4-BE49-F238E27FC236}">
                <a16:creationId xmlns:a16="http://schemas.microsoft.com/office/drawing/2014/main" id="{2C546735-717A-AD70-53BD-CAC1D3BC9C83}"/>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en-GB" sz="1001">
                <a:solidFill>
                  <a:srgbClr val="6D6E71"/>
                </a:solidFill>
              </a:rPr>
              <a:t>-</a:t>
            </a:r>
          </a:p>
        </p:txBody>
      </p:sp>
      <p:sp>
        <p:nvSpPr>
          <p:cNvPr id="600" name="Google Shape;600;p72">
            <a:extLst>
              <a:ext uri="{FF2B5EF4-FFF2-40B4-BE49-F238E27FC236}">
                <a16:creationId xmlns:a16="http://schemas.microsoft.com/office/drawing/2014/main" id="{54F5B1B9-A483-C61B-E756-7A7E1DF26C4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24</a:t>
            </a:fld>
            <a:endParaRPr lang="en-GB"/>
          </a:p>
        </p:txBody>
      </p:sp>
      <p:sp>
        <p:nvSpPr>
          <p:cNvPr id="601" name="Google Shape;601;p72">
            <a:extLst>
              <a:ext uri="{FF2B5EF4-FFF2-40B4-BE49-F238E27FC236}">
                <a16:creationId xmlns:a16="http://schemas.microsoft.com/office/drawing/2014/main" id="{FDFDFBAB-CC9C-F265-7B56-04D37AFA6742}"/>
              </a:ext>
            </a:extLst>
          </p:cNvPr>
          <p:cNvSpPr txBox="1"/>
          <p:nvPr/>
        </p:nvSpPr>
        <p:spPr>
          <a:xfrm>
            <a:off x="2583524" y="1420707"/>
            <a:ext cx="6211156" cy="3209560"/>
          </a:xfrm>
          <a:prstGeom prst="rect">
            <a:avLst/>
          </a:prstGeom>
          <a:noFill/>
          <a:ln>
            <a:noFill/>
          </a:ln>
        </p:spPr>
        <p:txBody>
          <a:bodyPr spcFirstLastPara="1" wrap="square" lIns="0" tIns="10124" rIns="0" bIns="0" anchor="t" anchorCtr="0">
            <a:spAutoFit/>
          </a:bodyPr>
          <a:lstStyle/>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Harming Nature: </a:t>
            </a:r>
            <a:r>
              <a:rPr lang="en-GB" sz="1401" noProof="0" dirty="0">
                <a:solidFill>
                  <a:srgbClr val="6D6E71"/>
                </a:solidFill>
                <a:latin typeface="Calibri"/>
                <a:ea typeface="Calibri"/>
                <a:cs typeface="Calibri"/>
                <a:sym typeface="Calibri"/>
              </a:rPr>
              <a:t>Building stuff for tourists can ruin natural areas and kick out animals.</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Using Too Much: </a:t>
            </a:r>
            <a:r>
              <a:rPr lang="en-GB" sz="1401" noProof="0" dirty="0">
                <a:solidFill>
                  <a:srgbClr val="6D6E71"/>
                </a:solidFill>
                <a:latin typeface="Calibri"/>
                <a:ea typeface="Calibri"/>
                <a:cs typeface="Calibri"/>
                <a:sym typeface="Calibri"/>
              </a:rPr>
              <a:t>Tourists use loads of water and electricity, especially where there isn't much.</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Changing Cultures: </a:t>
            </a:r>
            <a:r>
              <a:rPr lang="en-GB" sz="1401" noProof="0" dirty="0">
                <a:solidFill>
                  <a:srgbClr val="6D6E71"/>
                </a:solidFill>
                <a:latin typeface="Calibri"/>
                <a:ea typeface="Calibri"/>
                <a:cs typeface="Calibri"/>
                <a:sym typeface="Calibri"/>
              </a:rPr>
              <a:t>Local traditions might vanish as places try to please tourists.</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Causing Problems: </a:t>
            </a:r>
            <a:r>
              <a:rPr lang="en-GB" sz="1401" noProof="0" dirty="0">
                <a:solidFill>
                  <a:srgbClr val="6D6E71"/>
                </a:solidFill>
                <a:latin typeface="Calibri"/>
                <a:ea typeface="Calibri"/>
                <a:cs typeface="Calibri"/>
                <a:sym typeface="Calibri"/>
              </a:rPr>
              <a:t>Tourists and locals might fight because they don't understand each other.</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Hurting Animals: </a:t>
            </a:r>
            <a:r>
              <a:rPr lang="en-GB" sz="1401" noProof="0" dirty="0">
                <a:solidFill>
                  <a:srgbClr val="6D6E71"/>
                </a:solidFill>
                <a:latin typeface="Calibri"/>
                <a:ea typeface="Calibri"/>
                <a:cs typeface="Calibri"/>
                <a:sym typeface="Calibri"/>
              </a:rPr>
              <a:t>Some tourist activities treat animals really badly.</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Creating Crowds and Traffic: </a:t>
            </a:r>
            <a:r>
              <a:rPr lang="en-GB" sz="1401" noProof="0" dirty="0">
                <a:solidFill>
                  <a:srgbClr val="6D6E71"/>
                </a:solidFill>
                <a:latin typeface="Calibri"/>
                <a:ea typeface="Calibri"/>
                <a:cs typeface="Calibri"/>
                <a:sym typeface="Calibri"/>
              </a:rPr>
              <a:t>Tourist spots get jam-packed, causing traffic and pollution.</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Making Life Costly: </a:t>
            </a:r>
            <a:r>
              <a:rPr lang="en-GB" sz="1401" noProof="0" dirty="0">
                <a:solidFill>
                  <a:srgbClr val="6D6E71"/>
                </a:solidFill>
                <a:latin typeface="Calibri"/>
                <a:ea typeface="Calibri"/>
                <a:cs typeface="Calibri"/>
                <a:sym typeface="Calibri"/>
              </a:rPr>
              <a:t>Things get pricier in touristy areas, making life hard for locals.</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Dependent on Tourism: </a:t>
            </a:r>
            <a:r>
              <a:rPr lang="en-GB" sz="1401" noProof="0" dirty="0">
                <a:solidFill>
                  <a:srgbClr val="6D6E71"/>
                </a:solidFill>
                <a:latin typeface="Calibri"/>
                <a:ea typeface="Calibri"/>
                <a:cs typeface="Calibri"/>
                <a:sym typeface="Calibri"/>
              </a:rPr>
              <a:t>Places suffer if tourists stop coming.</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Adding to Pollution: </a:t>
            </a:r>
            <a:r>
              <a:rPr lang="en-GB" sz="1401" noProof="0" dirty="0">
                <a:solidFill>
                  <a:srgbClr val="6D6E71"/>
                </a:solidFill>
                <a:latin typeface="Calibri"/>
                <a:ea typeface="Calibri"/>
                <a:cs typeface="Calibri"/>
                <a:sym typeface="Calibri"/>
              </a:rPr>
              <a:t>Tourists leave behind trash and dirty water.</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Damaging History Site: </a:t>
            </a:r>
            <a:r>
              <a:rPr lang="en-GB" sz="1401" noProof="0" dirty="0">
                <a:solidFill>
                  <a:srgbClr val="6D6E71"/>
                </a:solidFill>
                <a:latin typeface="Calibri"/>
                <a:ea typeface="Calibri"/>
                <a:cs typeface="Calibri"/>
                <a:sym typeface="Calibri"/>
              </a:rPr>
              <a:t>Being careless can damage important old places..</a:t>
            </a:r>
          </a:p>
        </p:txBody>
      </p:sp>
      <p:sp>
        <p:nvSpPr>
          <p:cNvPr id="6" name="Google Shape;379;p64">
            <a:extLst>
              <a:ext uri="{FF2B5EF4-FFF2-40B4-BE49-F238E27FC236}">
                <a16:creationId xmlns:a16="http://schemas.microsoft.com/office/drawing/2014/main" id="{F4024C20-8285-9BDF-FFDD-553FA1A43481}"/>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7" name="Google Shape;456;p68">
            <a:extLst>
              <a:ext uri="{FF2B5EF4-FFF2-40B4-BE49-F238E27FC236}">
                <a16:creationId xmlns:a16="http://schemas.microsoft.com/office/drawing/2014/main" id="{CD1D3604-3DA1-6E7F-98F5-ED282615AFCB}"/>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Tourism</a:t>
            </a:r>
          </a:p>
          <a:p>
            <a:pPr marL="0" indent="0">
              <a:lnSpc>
                <a:spcPct val="82058"/>
              </a:lnSpc>
            </a:pPr>
            <a:r>
              <a:rPr lang="en-GB" sz="2400" dirty="0"/>
              <a:t>Today</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8" name="Google Shape;457;p68">
            <a:extLst>
              <a:ext uri="{FF2B5EF4-FFF2-40B4-BE49-F238E27FC236}">
                <a16:creationId xmlns:a16="http://schemas.microsoft.com/office/drawing/2014/main" id="{D0AE824D-A313-E6E0-5100-FABB9359181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9" name="Google Shape;599;p72">
            <a:extLst>
              <a:ext uri="{FF2B5EF4-FFF2-40B4-BE49-F238E27FC236}">
                <a16:creationId xmlns:a16="http://schemas.microsoft.com/office/drawing/2014/main" id="{6580351A-DBEF-080C-864E-8B5FAC1575C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571731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18E4A10-7E40-0DA4-8359-45E597289EEE}"/>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0AEE267C-BD40-1ABB-7B5F-3C9ECA5220F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2E4271DB-2591-898A-B2C4-818D7A3463A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B24BF302-4C72-C8DA-54AE-97B772C6F6F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5169EE0A-1933-097B-8520-9D94CCD77C8E}"/>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Worksheet</a:t>
            </a:r>
            <a:r>
              <a:rPr lang="sv-SE" dirty="0">
                <a:solidFill>
                  <a:srgbClr val="FF9933"/>
                </a:solidFill>
              </a:rPr>
              <a:t>: </a:t>
            </a:r>
            <a:r>
              <a:rPr lang="sv-SE" sz="1800" b="0" dirty="0">
                <a:solidFill>
                  <a:schemeClr val="tx2">
                    <a:lumMod val="50000"/>
                  </a:schemeClr>
                </a:solidFill>
              </a:rPr>
              <a:t>Positive And Negative </a:t>
            </a:r>
            <a:r>
              <a:rPr lang="sv-SE" sz="1800" b="0" dirty="0" err="1">
                <a:solidFill>
                  <a:schemeClr val="tx2">
                    <a:lumMod val="50000"/>
                  </a:schemeClr>
                </a:solidFill>
              </a:rPr>
              <a:t>Impact</a:t>
            </a:r>
            <a:r>
              <a:rPr lang="sv-SE" sz="1800" b="0" dirty="0">
                <a:solidFill>
                  <a:schemeClr val="tx2">
                    <a:lumMod val="50000"/>
                  </a:schemeClr>
                </a:solidFill>
              </a:rPr>
              <a:t> </a:t>
            </a:r>
            <a:r>
              <a:rPr lang="sv-SE" sz="1800" b="0" dirty="0" err="1">
                <a:solidFill>
                  <a:schemeClr val="tx2">
                    <a:lumMod val="50000"/>
                  </a:schemeClr>
                </a:solidFill>
              </a:rPr>
              <a:t>Of</a:t>
            </a:r>
            <a:r>
              <a:rPr lang="sv-SE" sz="1800" b="0" dirty="0">
                <a:solidFill>
                  <a:schemeClr val="tx2">
                    <a:lumMod val="50000"/>
                  </a:schemeClr>
                </a:solidFill>
              </a:rPr>
              <a:t> The </a:t>
            </a:r>
            <a:r>
              <a:rPr lang="sv-SE" sz="1800" b="0" dirty="0" err="1">
                <a:solidFill>
                  <a:schemeClr val="tx2">
                    <a:lumMod val="50000"/>
                  </a:schemeClr>
                </a:solidFill>
              </a:rPr>
              <a:t>Tourism</a:t>
            </a:r>
            <a:r>
              <a:rPr lang="sv-SE" sz="1800" b="0" dirty="0">
                <a:solidFill>
                  <a:schemeClr val="tx2">
                    <a:lumMod val="50000"/>
                  </a:schemeClr>
                </a:solidFill>
              </a:rPr>
              <a:t> Industry</a:t>
            </a:r>
            <a:r>
              <a:rPr lang="sv-SE" sz="2000" b="0" dirty="0">
                <a:solidFill>
                  <a:schemeClr val="tx2">
                    <a:lumMod val="50000"/>
                  </a:schemeClr>
                </a:solidFill>
              </a:rPr>
              <a:t> </a:t>
            </a:r>
          </a:p>
        </p:txBody>
      </p:sp>
      <p:sp>
        <p:nvSpPr>
          <p:cNvPr id="530" name="Google Shape;530;p70">
            <a:extLst>
              <a:ext uri="{FF2B5EF4-FFF2-40B4-BE49-F238E27FC236}">
                <a16:creationId xmlns:a16="http://schemas.microsoft.com/office/drawing/2014/main" id="{B5DACA4F-5D1E-20AF-4AC1-059F41B1497A}"/>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D55D89A-1BA0-4A69-8CD5-B42AD1C3B18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25</a:t>
            </a:fld>
            <a:endParaRPr/>
          </a:p>
        </p:txBody>
      </p:sp>
      <p:graphicFrame>
        <p:nvGraphicFramePr>
          <p:cNvPr id="2" name="Tabell 1">
            <a:extLst>
              <a:ext uri="{FF2B5EF4-FFF2-40B4-BE49-F238E27FC236}">
                <a16:creationId xmlns:a16="http://schemas.microsoft.com/office/drawing/2014/main" id="{52FDAC6B-6DC6-7C91-FAE1-697DA9FC3214}"/>
              </a:ext>
            </a:extLst>
          </p:cNvPr>
          <p:cNvGraphicFramePr>
            <a:graphicFrameLocks noGrp="1"/>
          </p:cNvGraphicFramePr>
          <p:nvPr>
            <p:extLst>
              <p:ext uri="{D42A27DB-BD31-4B8C-83A1-F6EECF244321}">
                <p14:modId xmlns:p14="http://schemas.microsoft.com/office/powerpoint/2010/main" val="2643441646"/>
              </p:ext>
            </p:extLst>
          </p:nvPr>
        </p:nvGraphicFramePr>
        <p:xfrm>
          <a:off x="383892" y="1219202"/>
          <a:ext cx="8320492" cy="2753523"/>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343697">
                <a:tc>
                  <a:txBody>
                    <a:bodyPr/>
                    <a:lstStyle/>
                    <a:p>
                      <a:pPr algn="ctr"/>
                      <a:r>
                        <a:rPr lang="sv-SE" sz="1600">
                          <a:solidFill>
                            <a:schemeClr val="tx2">
                              <a:lumMod val="50000"/>
                            </a:schemeClr>
                          </a:solidFill>
                          <a:latin typeface="Calibri" panose="020F0502020204030204" pitchFamily="34" charset="0"/>
                          <a:cs typeface="Calibri" panose="020F0502020204030204" pitchFamily="34" charset="0"/>
                        </a:rPr>
                        <a:t>Positive impact</a:t>
                      </a:r>
                    </a:p>
                  </a:txBody>
                  <a:tcPr/>
                </a:tc>
                <a:tc>
                  <a:txBody>
                    <a:bodyPr/>
                    <a:lstStyle/>
                    <a:p>
                      <a:pPr algn="ctr"/>
                      <a:r>
                        <a:rPr lang="sv-SE" sz="1600">
                          <a:solidFill>
                            <a:schemeClr val="tx2">
                              <a:lumMod val="50000"/>
                            </a:schemeClr>
                          </a:solidFill>
                          <a:latin typeface="Calibri" panose="020F0502020204030204" pitchFamily="34" charset="0"/>
                          <a:cs typeface="Calibri" panose="020F0502020204030204" pitchFamily="34" charset="0"/>
                        </a:rPr>
                        <a:t>Negative impact</a:t>
                      </a:r>
                    </a:p>
                  </a:txBody>
                  <a:tcPr/>
                </a:tc>
                <a:extLst>
                  <a:ext uri="{0D108BD9-81ED-4DB2-BD59-A6C34878D82A}">
                    <a16:rowId xmlns:a16="http://schemas.microsoft.com/office/drawing/2014/main" val="2347310150"/>
                  </a:ext>
                </a:extLst>
              </a:tr>
              <a:tr h="2409826">
                <a:tc>
                  <a:txBody>
                    <a:bodyPr/>
                    <a:lstStyle/>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3" name="Google Shape;895;p81">
            <a:extLst>
              <a:ext uri="{FF2B5EF4-FFF2-40B4-BE49-F238E27FC236}">
                <a16:creationId xmlns:a16="http://schemas.microsoft.com/office/drawing/2014/main" id="{B28EEF80-BEB4-DCBA-EC6E-86661C9DCA45}"/>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BF3BCE75-386C-FC65-35C4-9EAE9EA1AECE}"/>
              </a:ext>
            </a:extLst>
          </p:cNvPr>
          <p:cNvSpPr txBox="1"/>
          <p:nvPr/>
        </p:nvSpPr>
        <p:spPr>
          <a:xfrm>
            <a:off x="105753" y="4379338"/>
            <a:ext cx="2023835"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W.01</a:t>
            </a:r>
            <a:endParaRPr sz="1401" dirty="0"/>
          </a:p>
        </p:txBody>
      </p:sp>
      <p:grpSp>
        <p:nvGrpSpPr>
          <p:cNvPr id="6" name="Google Shape;678;p17">
            <a:extLst>
              <a:ext uri="{FF2B5EF4-FFF2-40B4-BE49-F238E27FC236}">
                <a16:creationId xmlns:a16="http://schemas.microsoft.com/office/drawing/2014/main" id="{5DFAB115-51C2-E48E-77DD-F5AE0A6221BA}"/>
              </a:ext>
            </a:extLst>
          </p:cNvPr>
          <p:cNvGrpSpPr/>
          <p:nvPr/>
        </p:nvGrpSpPr>
        <p:grpSpPr>
          <a:xfrm>
            <a:off x="318019" y="253387"/>
            <a:ext cx="692809" cy="808420"/>
            <a:chOff x="2307546" y="2307551"/>
            <a:chExt cx="929291" cy="1082976"/>
          </a:xfrm>
        </p:grpSpPr>
        <p:grpSp>
          <p:nvGrpSpPr>
            <p:cNvPr id="7" name="Google Shape;679;p17">
              <a:extLst>
                <a:ext uri="{FF2B5EF4-FFF2-40B4-BE49-F238E27FC236}">
                  <a16:creationId xmlns:a16="http://schemas.microsoft.com/office/drawing/2014/main" id="{14AAAF14-9156-7400-E2CB-71632276DFDC}"/>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236D634C-1F83-01A3-121F-91CEBBB0B5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9166E45B-88BE-E24B-210F-0B89307F6C7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B045BC3F-F420-32FE-50FA-B2642C736C3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36149E8-A3F0-3937-3E8B-BF8E2EABAEDF}"/>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E3608E94-8128-03ED-91BA-E812E152F49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6534114C-983D-5D83-DDF6-6C17D4AE04E6}"/>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67275EF-20CE-3967-1B90-4613C81A0D43}"/>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5CE1C2FF-DEA3-1F40-CBA2-47764644A4E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43270991-C87C-6E6A-F047-8691A3A1787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AFD432DD-E8B7-4567-F446-054632270F1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2411BE81-66CA-47F4-724F-4D3F6B0B0BBD}"/>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2191EAF4-165D-40EC-009B-CDC928AB02A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2B941571-274A-ABCA-C33F-62FC0EA70ED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90764FC7-F8E3-08BB-249B-74CB5B73E5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Tree>
    <p:extLst>
      <p:ext uri="{BB962C8B-B14F-4D97-AF65-F5344CB8AC3E}">
        <p14:creationId xmlns:p14="http://schemas.microsoft.com/office/powerpoint/2010/main" val="30619107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C6015FBC-3966-B9DC-E36A-2127BAC087D2}"/>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F9594421-9EED-7DD2-20B6-11D2A84F68D2}"/>
              </a:ext>
            </a:extLst>
          </p:cNvPr>
          <p:cNvSpPr txBox="1">
            <a:spLocks noGrp="1"/>
          </p:cNvSpPr>
          <p:nvPr>
            <p:ph type="body" idx="4"/>
          </p:nvPr>
        </p:nvSpPr>
        <p:spPr>
          <a:xfrm>
            <a:off x="2415440" y="438291"/>
            <a:ext cx="6728560"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8ECC4E"/>
                </a:solidFill>
              </a:rPr>
              <a:t>Impact</a:t>
            </a:r>
            <a:endParaRPr dirty="0">
              <a:solidFill>
                <a:srgbClr val="8ECC4E"/>
              </a:solidFill>
            </a:endParaRPr>
          </a:p>
        </p:txBody>
      </p:sp>
      <p:sp>
        <p:nvSpPr>
          <p:cNvPr id="597" name="Google Shape;597;p72">
            <a:extLst>
              <a:ext uri="{FF2B5EF4-FFF2-40B4-BE49-F238E27FC236}">
                <a16:creationId xmlns:a16="http://schemas.microsoft.com/office/drawing/2014/main" id="{F9B98660-8DA7-08F1-182F-1F6F767F1229}"/>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A30D09F8-9617-D8BB-C121-24C6A33A459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26</a:t>
            </a:fld>
            <a:endParaRPr/>
          </a:p>
        </p:txBody>
      </p:sp>
      <p:sp>
        <p:nvSpPr>
          <p:cNvPr id="11" name="Platshållare för text 10">
            <a:extLst>
              <a:ext uri="{FF2B5EF4-FFF2-40B4-BE49-F238E27FC236}">
                <a16:creationId xmlns:a16="http://schemas.microsoft.com/office/drawing/2014/main" id="{24F3D60B-3398-42E7-F9B1-AE997FA26F42}"/>
              </a:ext>
            </a:extLst>
          </p:cNvPr>
          <p:cNvSpPr>
            <a:spLocks noGrp="1"/>
          </p:cNvSpPr>
          <p:nvPr>
            <p:ph type="body" idx="1"/>
          </p:nvPr>
        </p:nvSpPr>
        <p:spPr/>
        <p:txBody>
          <a:bodyPr/>
          <a:lstStyle/>
          <a:p>
            <a:endParaRPr lang="sv-SE"/>
          </a:p>
        </p:txBody>
      </p:sp>
      <p:sp>
        <p:nvSpPr>
          <p:cNvPr id="13" name="Platshållare för text 12">
            <a:extLst>
              <a:ext uri="{FF2B5EF4-FFF2-40B4-BE49-F238E27FC236}">
                <a16:creationId xmlns:a16="http://schemas.microsoft.com/office/drawing/2014/main" id="{59D68288-C9EC-FA7F-4FF0-5994957D666D}"/>
              </a:ext>
            </a:extLst>
          </p:cNvPr>
          <p:cNvSpPr>
            <a:spLocks noGrp="1"/>
          </p:cNvSpPr>
          <p:nvPr>
            <p:ph type="body" idx="2"/>
          </p:nvPr>
        </p:nvSpPr>
        <p:spPr/>
        <p:txBody>
          <a:bodyPr/>
          <a:lstStyle/>
          <a:p>
            <a:endParaRPr lang="sv-SE"/>
          </a:p>
        </p:txBody>
      </p:sp>
      <p:sp>
        <p:nvSpPr>
          <p:cNvPr id="14" name="Google Shape;379;p64">
            <a:extLst>
              <a:ext uri="{FF2B5EF4-FFF2-40B4-BE49-F238E27FC236}">
                <a16:creationId xmlns:a16="http://schemas.microsoft.com/office/drawing/2014/main" id="{B22C2A33-4FE5-E9C4-9EB9-90997233927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15" name="Google Shape;456;p68">
            <a:extLst>
              <a:ext uri="{FF2B5EF4-FFF2-40B4-BE49-F238E27FC236}">
                <a16:creationId xmlns:a16="http://schemas.microsoft.com/office/drawing/2014/main" id="{38172C8E-C92D-2765-508E-1679C6D7061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Impact</a:t>
            </a:r>
          </a:p>
        </p:txBody>
      </p:sp>
      <p:sp>
        <p:nvSpPr>
          <p:cNvPr id="16" name="Google Shape;457;p68">
            <a:extLst>
              <a:ext uri="{FF2B5EF4-FFF2-40B4-BE49-F238E27FC236}">
                <a16:creationId xmlns:a16="http://schemas.microsoft.com/office/drawing/2014/main" id="{03C2054A-117E-FC95-BE40-CC5F9FF191E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7" name="Google Shape;599;p72">
            <a:extLst>
              <a:ext uri="{FF2B5EF4-FFF2-40B4-BE49-F238E27FC236}">
                <a16:creationId xmlns:a16="http://schemas.microsoft.com/office/drawing/2014/main" id="{3F57438C-98F9-CF72-B0A0-3B0274FADD4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2" name="Google Shape;378;p64">
            <a:extLst>
              <a:ext uri="{FF2B5EF4-FFF2-40B4-BE49-F238E27FC236}">
                <a16:creationId xmlns:a16="http://schemas.microsoft.com/office/drawing/2014/main" id="{5D2D3955-72D2-93ED-3AE0-23E2264CE9D2}"/>
              </a:ext>
            </a:extLst>
          </p:cNvPr>
          <p:cNvSpPr txBox="1"/>
          <p:nvPr/>
        </p:nvSpPr>
        <p:spPr>
          <a:xfrm>
            <a:off x="2633426" y="1730887"/>
            <a:ext cx="2773920" cy="185688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Increase investment to improve facilities</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Preservation of heritage infrastructure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Beautification of the area</a:t>
            </a:r>
          </a:p>
        </p:txBody>
      </p:sp>
      <p:sp>
        <p:nvSpPr>
          <p:cNvPr id="3" name="Google Shape;381;p64">
            <a:extLst>
              <a:ext uri="{FF2B5EF4-FFF2-40B4-BE49-F238E27FC236}">
                <a16:creationId xmlns:a16="http://schemas.microsoft.com/office/drawing/2014/main" id="{189EEE9E-5F80-0D78-8620-B33B4219FB2B}"/>
              </a:ext>
            </a:extLst>
          </p:cNvPr>
          <p:cNvSpPr txBox="1">
            <a:spLocks/>
          </p:cNvSpPr>
          <p:nvPr/>
        </p:nvSpPr>
        <p:spPr>
          <a:xfrm>
            <a:off x="2553110" y="1189075"/>
            <a:ext cx="5138068" cy="553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sz="2000" dirty="0">
                <a:solidFill>
                  <a:srgbClr val="6D6E71"/>
                </a:solidFill>
              </a:rPr>
              <a:t>Positive </a:t>
            </a:r>
            <a:r>
              <a:rPr lang="sv-SE" sz="2000" dirty="0" err="1">
                <a:solidFill>
                  <a:srgbClr val="6D6E71"/>
                </a:solidFill>
              </a:rPr>
              <a:t>Impact</a:t>
            </a:r>
            <a:endParaRPr lang="sv-SE" sz="2000" dirty="0">
              <a:solidFill>
                <a:srgbClr val="6D6E71"/>
              </a:solidFill>
            </a:endParaRPr>
          </a:p>
        </p:txBody>
      </p:sp>
      <p:sp>
        <p:nvSpPr>
          <p:cNvPr id="4" name="Google Shape;378;p64">
            <a:extLst>
              <a:ext uri="{FF2B5EF4-FFF2-40B4-BE49-F238E27FC236}">
                <a16:creationId xmlns:a16="http://schemas.microsoft.com/office/drawing/2014/main" id="{2FFC9D3E-678B-7006-00E0-B62D322FC43B}"/>
              </a:ext>
            </a:extLst>
          </p:cNvPr>
          <p:cNvSpPr txBox="1"/>
          <p:nvPr/>
        </p:nvSpPr>
        <p:spPr>
          <a:xfrm>
            <a:off x="5487661" y="1730887"/>
            <a:ext cx="3388709" cy="2226214"/>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Over development spoils nature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Local people displaced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Damage to natural flora and fauna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Waste disposal problems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Scarcity of natural resources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Increase pollution</a:t>
            </a:r>
          </a:p>
        </p:txBody>
      </p:sp>
      <p:sp>
        <p:nvSpPr>
          <p:cNvPr id="5" name="Google Shape;381;p64">
            <a:extLst>
              <a:ext uri="{FF2B5EF4-FFF2-40B4-BE49-F238E27FC236}">
                <a16:creationId xmlns:a16="http://schemas.microsoft.com/office/drawing/2014/main" id="{99586C21-E3F0-7035-F132-807E0BF4E4B9}"/>
              </a:ext>
            </a:extLst>
          </p:cNvPr>
          <p:cNvSpPr txBox="1">
            <a:spLocks/>
          </p:cNvSpPr>
          <p:nvPr/>
        </p:nvSpPr>
        <p:spPr>
          <a:xfrm>
            <a:off x="5407346" y="1189075"/>
            <a:ext cx="5138068" cy="553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sz="2000" dirty="0">
                <a:solidFill>
                  <a:srgbClr val="6D6E71"/>
                </a:solidFill>
              </a:rPr>
              <a:t>Negative </a:t>
            </a:r>
            <a:r>
              <a:rPr lang="sv-SE" sz="2000" dirty="0" err="1">
                <a:solidFill>
                  <a:srgbClr val="6D6E71"/>
                </a:solidFill>
              </a:rPr>
              <a:t>Impact</a:t>
            </a:r>
            <a:endParaRPr lang="sv-SE" sz="2000" dirty="0">
              <a:solidFill>
                <a:srgbClr val="6D6E71"/>
              </a:solidFill>
            </a:endParaRPr>
          </a:p>
        </p:txBody>
      </p:sp>
    </p:spTree>
    <p:extLst>
      <p:ext uri="{BB962C8B-B14F-4D97-AF65-F5344CB8AC3E}">
        <p14:creationId xmlns:p14="http://schemas.microsoft.com/office/powerpoint/2010/main" val="309366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54E7CA74-DFD8-C724-24D0-A0360134495B}"/>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D57D2BFB-4427-7941-A548-2E580531A983}"/>
              </a:ext>
            </a:extLst>
          </p:cNvPr>
          <p:cNvSpPr txBox="1">
            <a:spLocks noGrp="1"/>
          </p:cNvSpPr>
          <p:nvPr>
            <p:ph type="body" idx="4"/>
          </p:nvPr>
        </p:nvSpPr>
        <p:spPr>
          <a:xfrm>
            <a:off x="2454162" y="238627"/>
            <a:ext cx="6728560"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8ECC4E"/>
                </a:solidFill>
              </a:rPr>
              <a:t>Transportation</a:t>
            </a:r>
            <a:endParaRPr dirty="0">
              <a:solidFill>
                <a:srgbClr val="8ECC4E"/>
              </a:solidFill>
            </a:endParaRPr>
          </a:p>
        </p:txBody>
      </p:sp>
      <p:sp>
        <p:nvSpPr>
          <p:cNvPr id="597" name="Google Shape;597;p72">
            <a:extLst>
              <a:ext uri="{FF2B5EF4-FFF2-40B4-BE49-F238E27FC236}">
                <a16:creationId xmlns:a16="http://schemas.microsoft.com/office/drawing/2014/main" id="{3E4C3BCA-5258-80ED-FD36-97E82764473F}"/>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5376D59E-0605-640C-44AF-C54FA539F50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27</a:t>
            </a:fld>
            <a:endParaRPr/>
          </a:p>
        </p:txBody>
      </p:sp>
      <p:sp>
        <p:nvSpPr>
          <p:cNvPr id="601" name="Google Shape;601;p72">
            <a:extLst>
              <a:ext uri="{FF2B5EF4-FFF2-40B4-BE49-F238E27FC236}">
                <a16:creationId xmlns:a16="http://schemas.microsoft.com/office/drawing/2014/main" id="{B53F5D4E-DCD2-B418-8609-0604242A77E7}"/>
              </a:ext>
            </a:extLst>
          </p:cNvPr>
          <p:cNvSpPr txBox="1"/>
          <p:nvPr/>
        </p:nvSpPr>
        <p:spPr>
          <a:xfrm>
            <a:off x="2532733" y="936758"/>
            <a:ext cx="6571419" cy="238747"/>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Today, transportation is the primary source of greenhouse gas emissions in tourism.</a:t>
            </a:r>
          </a:p>
        </p:txBody>
      </p:sp>
      <p:sp>
        <p:nvSpPr>
          <p:cNvPr id="2" name="Google Shape;594;p72">
            <a:extLst>
              <a:ext uri="{FF2B5EF4-FFF2-40B4-BE49-F238E27FC236}">
                <a16:creationId xmlns:a16="http://schemas.microsoft.com/office/drawing/2014/main" id="{65D04AE9-D8A0-0926-A09C-80DB6B48D833}"/>
              </a:ext>
            </a:extLst>
          </p:cNvPr>
          <p:cNvSpPr txBox="1">
            <a:spLocks/>
          </p:cNvSpPr>
          <p:nvPr/>
        </p:nvSpPr>
        <p:spPr>
          <a:xfrm>
            <a:off x="2454162" y="3413142"/>
            <a:ext cx="6728560" cy="361205"/>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1400" dirty="0" err="1">
                <a:solidFill>
                  <a:srgbClr val="FF9933"/>
                </a:solidFill>
              </a:rPr>
              <a:t>Impact</a:t>
            </a:r>
            <a:r>
              <a:rPr lang="sv-SE" sz="1400" dirty="0">
                <a:solidFill>
                  <a:srgbClr val="FF9933"/>
                </a:solidFill>
              </a:rPr>
              <a:t> on </a:t>
            </a:r>
            <a:r>
              <a:rPr lang="sv-SE" sz="1400" dirty="0" err="1">
                <a:solidFill>
                  <a:srgbClr val="FF9933"/>
                </a:solidFill>
              </a:rPr>
              <a:t>local</a:t>
            </a:r>
            <a:r>
              <a:rPr lang="sv-SE" sz="1400" dirty="0">
                <a:solidFill>
                  <a:srgbClr val="FF9933"/>
                </a:solidFill>
              </a:rPr>
              <a:t> </a:t>
            </a:r>
            <a:r>
              <a:rPr lang="sv-SE" sz="1400" dirty="0" err="1">
                <a:solidFill>
                  <a:srgbClr val="FF9933"/>
                </a:solidFill>
              </a:rPr>
              <a:t>communities</a:t>
            </a:r>
            <a:endParaRPr lang="sv-SE" sz="1400" dirty="0"/>
          </a:p>
        </p:txBody>
      </p:sp>
      <p:sp>
        <p:nvSpPr>
          <p:cNvPr id="3" name="Google Shape;601;p72">
            <a:extLst>
              <a:ext uri="{FF2B5EF4-FFF2-40B4-BE49-F238E27FC236}">
                <a16:creationId xmlns:a16="http://schemas.microsoft.com/office/drawing/2014/main" id="{AA2ACFBD-1FDD-750D-FF61-F5E087C79C19}"/>
              </a:ext>
            </a:extLst>
          </p:cNvPr>
          <p:cNvSpPr txBox="1"/>
          <p:nvPr/>
        </p:nvSpPr>
        <p:spPr>
          <a:xfrm>
            <a:off x="2532733" y="3801784"/>
            <a:ext cx="6087865" cy="695795"/>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To ensure sustainable development and the welfare of host communities, policymakers should work to minimize negative impacts and involve locals in decision-making processes.</a:t>
            </a:r>
          </a:p>
        </p:txBody>
      </p:sp>
      <p:pic>
        <p:nvPicPr>
          <p:cNvPr id="7172" name="Picture 4" descr="Une image contenant texte, capture d’écran, cercle, diagramme&#10;&#10;Description générée automatiquement">
            <a:extLst>
              <a:ext uri="{FF2B5EF4-FFF2-40B4-BE49-F238E27FC236}">
                <a16:creationId xmlns:a16="http://schemas.microsoft.com/office/drawing/2014/main" id="{71B71CC2-8AC5-7744-E570-70CE501159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524" y="1318160"/>
            <a:ext cx="2245912" cy="1995634"/>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Une image contenant capture d’écran, logiciel, Logiciel multimédia, texte&#10;&#10;Description générée automatiquement">
            <a:extLst>
              <a:ext uri="{FF2B5EF4-FFF2-40B4-BE49-F238E27FC236}">
                <a16:creationId xmlns:a16="http://schemas.microsoft.com/office/drawing/2014/main" id="{DED44DE1-F62E-214D-E6FF-E4D757A04D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0529" y="1350409"/>
            <a:ext cx="2501132" cy="1909148"/>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79;p64">
            <a:extLst>
              <a:ext uri="{FF2B5EF4-FFF2-40B4-BE49-F238E27FC236}">
                <a16:creationId xmlns:a16="http://schemas.microsoft.com/office/drawing/2014/main" id="{1563FE05-CA38-8DC7-E015-A77411977C91}"/>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9" name="Google Shape;456;p68">
            <a:extLst>
              <a:ext uri="{FF2B5EF4-FFF2-40B4-BE49-F238E27FC236}">
                <a16:creationId xmlns:a16="http://schemas.microsoft.com/office/drawing/2014/main" id="{0338D212-18C5-B18F-3BA4-EBF31E75D105}"/>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Impact</a:t>
            </a:r>
          </a:p>
        </p:txBody>
      </p:sp>
      <p:sp>
        <p:nvSpPr>
          <p:cNvPr id="10" name="Google Shape;457;p68">
            <a:extLst>
              <a:ext uri="{FF2B5EF4-FFF2-40B4-BE49-F238E27FC236}">
                <a16:creationId xmlns:a16="http://schemas.microsoft.com/office/drawing/2014/main" id="{703D3439-021A-98AA-0648-0BDAD2B6C09F}"/>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1" name="Google Shape;599;p72">
            <a:extLst>
              <a:ext uri="{FF2B5EF4-FFF2-40B4-BE49-F238E27FC236}">
                <a16:creationId xmlns:a16="http://schemas.microsoft.com/office/drawing/2014/main" id="{22F44EF3-EB4B-7E43-C5ED-1BA77D616FC7}"/>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5" name="textruta 4">
            <a:extLst>
              <a:ext uri="{FF2B5EF4-FFF2-40B4-BE49-F238E27FC236}">
                <a16:creationId xmlns:a16="http://schemas.microsoft.com/office/drawing/2014/main" id="{106979BE-3135-C857-9336-01FEF64AFEC1}"/>
              </a:ext>
            </a:extLst>
          </p:cNvPr>
          <p:cNvSpPr txBox="1"/>
          <p:nvPr/>
        </p:nvSpPr>
        <p:spPr>
          <a:xfrm>
            <a:off x="2454162" y="4651164"/>
            <a:ext cx="6245007" cy="492443"/>
          </a:xfrm>
          <a:prstGeom prst="rect">
            <a:avLst/>
          </a:prstGeom>
          <a:solidFill>
            <a:schemeClr val="bg1"/>
          </a:solidFill>
        </p:spPr>
        <p:txBody>
          <a:bodyPr wrap="square">
            <a:spAutoFit/>
          </a:bodyPr>
          <a:lstStyle/>
          <a:p>
            <a:r>
              <a:rPr lang="sv-SE" sz="600" dirty="0">
                <a:solidFill>
                  <a:srgbClr val="6D6E71"/>
                </a:solidFill>
                <a:latin typeface="Calibri" panose="020F0502020204030204" pitchFamily="34" charset="0"/>
                <a:cs typeface="Calibri" panose="020F0502020204030204" pitchFamily="34" charset="0"/>
              </a:rPr>
              <a:t>Picture C</a:t>
            </a:r>
            <a:r>
              <a:rPr lang="sv-SE" sz="600" b="0" i="0" dirty="0">
                <a:solidFill>
                  <a:srgbClr val="6D6E71"/>
                </a:solidFill>
                <a:effectLst/>
                <a:latin typeface="Calibri" panose="020F0502020204030204" pitchFamily="34" charset="0"/>
                <a:cs typeface="Calibri" panose="020F0502020204030204" pitchFamily="34" charset="0"/>
              </a:rPr>
              <a:t>redit: </a:t>
            </a:r>
            <a:r>
              <a:rPr lang="sv-SE" sz="600" dirty="0" err="1">
                <a:solidFill>
                  <a:srgbClr val="6D6E71"/>
                </a:solidFill>
                <a:latin typeface="Calibri" panose="020F0502020204030204" pitchFamily="34" charset="0"/>
                <a:cs typeface="Calibri" panose="020F0502020204030204" pitchFamily="34" charset="0"/>
              </a:rPr>
              <a:t>Lcarbon</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Footprint</a:t>
            </a:r>
            <a:r>
              <a:rPr lang="sv-SE" sz="600" dirty="0">
                <a:solidFill>
                  <a:srgbClr val="6D6E71"/>
                </a:solidFill>
                <a:latin typeface="Calibri" panose="020F0502020204030204" pitchFamily="34" charset="0"/>
                <a:cs typeface="Calibri" panose="020F0502020204030204" pitchFamily="34" charset="0"/>
              </a:rPr>
              <a:t> on Global </a:t>
            </a:r>
            <a:r>
              <a:rPr lang="sv-SE" sz="600" dirty="0" err="1">
                <a:solidFill>
                  <a:srgbClr val="6D6E71"/>
                </a:solidFill>
                <a:latin typeface="Calibri" panose="020F0502020204030204" pitchFamily="34" charset="0"/>
                <a:cs typeface="Calibri" panose="020F0502020204030204" pitchFamily="34" charset="0"/>
              </a:rPr>
              <a:t>Tourism</a:t>
            </a:r>
            <a:r>
              <a:rPr lang="sv-SE" sz="600" dirty="0">
                <a:solidFill>
                  <a:srgbClr val="6D6E71"/>
                </a:solidFill>
                <a:latin typeface="Calibri" panose="020F0502020204030204" pitchFamily="34" charset="0"/>
                <a:cs typeface="Calibri" panose="020F0502020204030204" pitchFamily="34" charset="0"/>
              </a:rPr>
              <a:t>: </a:t>
            </a:r>
            <a:r>
              <a:rPr lang="sv-SE" sz="600" b="0" i="0" dirty="0">
                <a:solidFill>
                  <a:srgbClr val="6D6E71"/>
                </a:solidFill>
                <a:effectLst/>
                <a:latin typeface="Calibri" panose="020F0502020204030204" pitchFamily="34" charset="0"/>
                <a:cs typeface="Calibri" panose="020F0502020204030204" pitchFamily="34" charset="0"/>
                <a:hlinkClick r:id="rId5"/>
              </a:rPr>
              <a:t>https://sustainabletravel.org/issues/carbon-footprint-tourism</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This</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graph</a:t>
            </a:r>
            <a:r>
              <a:rPr lang="sv-SE" sz="600" dirty="0">
                <a:solidFill>
                  <a:srgbClr val="6D6E71"/>
                </a:solidFill>
                <a:latin typeface="Calibri" panose="020F0502020204030204" pitchFamily="34" charset="0"/>
                <a:cs typeface="Calibri" panose="020F0502020204030204" pitchFamily="34" charset="0"/>
              </a:rPr>
              <a:t> shows the different </a:t>
            </a:r>
            <a:r>
              <a:rPr lang="sv-SE" sz="600" dirty="0" err="1">
                <a:solidFill>
                  <a:srgbClr val="6D6E71"/>
                </a:solidFill>
                <a:latin typeface="Calibri" panose="020F0502020204030204" pitchFamily="34" charset="0"/>
                <a:cs typeface="Calibri" panose="020F0502020204030204" pitchFamily="34" charset="0"/>
              </a:rPr>
              <a:t>activities</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that</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contribute</a:t>
            </a:r>
            <a:r>
              <a:rPr lang="sv-SE" sz="600" dirty="0">
                <a:solidFill>
                  <a:srgbClr val="6D6E71"/>
                </a:solidFill>
                <a:latin typeface="Calibri" panose="020F0502020204030204" pitchFamily="34" charset="0"/>
                <a:cs typeface="Calibri" panose="020F0502020204030204" pitchFamily="34" charset="0"/>
              </a:rPr>
              <a:t> to </a:t>
            </a:r>
            <a:r>
              <a:rPr lang="sv-SE" sz="600" dirty="0" err="1">
                <a:solidFill>
                  <a:srgbClr val="6D6E71"/>
                </a:solidFill>
                <a:latin typeface="Calibri" panose="020F0502020204030204" pitchFamily="34" charset="0"/>
                <a:cs typeface="Calibri" panose="020F0502020204030204" pitchFamily="34" charset="0"/>
              </a:rPr>
              <a:t>tourism’s</a:t>
            </a:r>
            <a:r>
              <a:rPr lang="sv-SE" sz="600" dirty="0">
                <a:solidFill>
                  <a:srgbClr val="6D6E71"/>
                </a:solidFill>
                <a:latin typeface="Calibri" panose="020F0502020204030204" pitchFamily="34" charset="0"/>
                <a:cs typeface="Calibri" panose="020F0502020204030204" pitchFamily="34" charset="0"/>
              </a:rPr>
              <a:t> total </a:t>
            </a:r>
            <a:r>
              <a:rPr lang="sv-SE" sz="600" dirty="0" err="1">
                <a:solidFill>
                  <a:srgbClr val="6D6E71"/>
                </a:solidFill>
                <a:latin typeface="Calibri" panose="020F0502020204030204" pitchFamily="34" charset="0"/>
                <a:cs typeface="Calibri" panose="020F0502020204030204" pitchFamily="34" charset="0"/>
              </a:rPr>
              <a:t>carbon</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footprint</a:t>
            </a:r>
            <a:r>
              <a:rPr lang="sv-SE" sz="600" dirty="0">
                <a:solidFill>
                  <a:srgbClr val="6D6E71"/>
                </a:solidFill>
                <a:latin typeface="Calibri" panose="020F0502020204030204" pitchFamily="34" charset="0"/>
                <a:cs typeface="Calibri" panose="020F0502020204030204" pitchFamily="34" charset="0"/>
              </a:rPr>
              <a:t>. Data Source: </a:t>
            </a:r>
            <a:r>
              <a:rPr lang="sv-SE" sz="600" dirty="0">
                <a:solidFill>
                  <a:srgbClr val="6D6E71"/>
                </a:solidFill>
                <a:latin typeface="Calibri" panose="020F0502020204030204" pitchFamily="34" charset="0"/>
                <a:cs typeface="Calibri" panose="020F0502020204030204" pitchFamily="34" charset="0"/>
                <a:hlinkClick r:id="rId6"/>
              </a:rPr>
              <a:t>Nature Climate Change (2018)</a:t>
            </a:r>
            <a:r>
              <a:rPr lang="sv-SE" sz="600" dirty="0">
                <a:solidFill>
                  <a:srgbClr val="6D6E71"/>
                </a:solidFill>
                <a:latin typeface="Calibri" panose="020F0502020204030204" pitchFamily="34" charset="0"/>
                <a:cs typeface="Calibri" panose="020F0502020204030204" pitchFamily="34" charset="0"/>
              </a:rPr>
              <a:t>. Emissions by Mode </a:t>
            </a:r>
            <a:r>
              <a:rPr lang="sv-SE" sz="600" dirty="0" err="1">
                <a:solidFill>
                  <a:srgbClr val="6D6E71"/>
                </a:solidFill>
                <a:latin typeface="Calibri" panose="020F0502020204030204" pitchFamily="34" charset="0"/>
                <a:cs typeface="Calibri" panose="020F0502020204030204" pitchFamily="34" charset="0"/>
              </a:rPr>
              <a:t>of</a:t>
            </a:r>
            <a:r>
              <a:rPr lang="sv-SE" sz="600" dirty="0">
                <a:solidFill>
                  <a:srgbClr val="6D6E71"/>
                </a:solidFill>
                <a:latin typeface="Calibri" panose="020F0502020204030204" pitchFamily="34" charset="0"/>
                <a:cs typeface="Calibri" panose="020F0502020204030204" pitchFamily="34" charset="0"/>
              </a:rPr>
              <a:t> Transport: Credit: https://</a:t>
            </a:r>
            <a:r>
              <a:rPr lang="sv-SE" sz="600" dirty="0" err="1">
                <a:solidFill>
                  <a:srgbClr val="6D6E71"/>
                </a:solidFill>
                <a:latin typeface="Calibri" panose="020F0502020204030204" pitchFamily="34" charset="0"/>
                <a:cs typeface="Calibri" panose="020F0502020204030204" pitchFamily="34" charset="0"/>
              </a:rPr>
              <a:t>sustainabletravel.org</a:t>
            </a:r>
            <a:r>
              <a:rPr lang="sv-SE" sz="600" dirty="0">
                <a:solidFill>
                  <a:srgbClr val="6D6E71"/>
                </a:solidFill>
                <a:latin typeface="Calibri" panose="020F0502020204030204" pitchFamily="34" charset="0"/>
                <a:cs typeface="Calibri" panose="020F0502020204030204" pitchFamily="34" charset="0"/>
              </a:rPr>
              <a:t>/</a:t>
            </a:r>
            <a:r>
              <a:rPr lang="sv-SE" sz="600" dirty="0" err="1">
                <a:solidFill>
                  <a:srgbClr val="6D6E71"/>
                </a:solidFill>
                <a:latin typeface="Calibri" panose="020F0502020204030204" pitchFamily="34" charset="0"/>
                <a:cs typeface="Calibri" panose="020F0502020204030204" pitchFamily="34" charset="0"/>
              </a:rPr>
              <a:t>issues</a:t>
            </a:r>
            <a:r>
              <a:rPr lang="sv-SE" sz="600" dirty="0">
                <a:solidFill>
                  <a:srgbClr val="6D6E71"/>
                </a:solidFill>
                <a:latin typeface="Calibri" panose="020F0502020204030204" pitchFamily="34" charset="0"/>
                <a:cs typeface="Calibri" panose="020F0502020204030204" pitchFamily="34" charset="0"/>
              </a:rPr>
              <a:t>/</a:t>
            </a:r>
            <a:r>
              <a:rPr lang="sv-SE" sz="600" dirty="0" err="1">
                <a:solidFill>
                  <a:srgbClr val="6D6E71"/>
                </a:solidFill>
                <a:latin typeface="Calibri" panose="020F0502020204030204" pitchFamily="34" charset="0"/>
                <a:cs typeface="Calibri" panose="020F0502020204030204" pitchFamily="34" charset="0"/>
              </a:rPr>
              <a:t>carbon-footprint-tourism</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These</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are</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averages</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based</a:t>
            </a:r>
            <a:r>
              <a:rPr lang="sv-SE" sz="600" dirty="0">
                <a:solidFill>
                  <a:srgbClr val="6D6E71"/>
                </a:solidFill>
                <a:latin typeface="Calibri" panose="020F0502020204030204" pitchFamily="34" charset="0"/>
                <a:cs typeface="Calibri" panose="020F0502020204030204" pitchFamily="34" charset="0"/>
              </a:rPr>
              <a:t> on 2020 UK </a:t>
            </a:r>
            <a:r>
              <a:rPr lang="sv-SE" sz="600" dirty="0" err="1">
                <a:solidFill>
                  <a:srgbClr val="6D6E71"/>
                </a:solidFill>
                <a:latin typeface="Calibri" panose="020F0502020204030204" pitchFamily="34" charset="0"/>
                <a:cs typeface="Calibri" panose="020F0502020204030204" pitchFamily="34" charset="0"/>
              </a:rPr>
              <a:t>conversion</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factors</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Values</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will</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vary</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based</a:t>
            </a:r>
            <a:r>
              <a:rPr lang="sv-SE" sz="600" dirty="0">
                <a:solidFill>
                  <a:srgbClr val="6D6E71"/>
                </a:solidFill>
                <a:latin typeface="Calibri" panose="020F0502020204030204" pitchFamily="34" charset="0"/>
                <a:cs typeface="Calibri" panose="020F0502020204030204" pitchFamily="34" charset="0"/>
              </a:rPr>
              <a:t> on </a:t>
            </a:r>
            <a:r>
              <a:rPr lang="sv-SE" sz="600" dirty="0" err="1">
                <a:solidFill>
                  <a:srgbClr val="6D6E71"/>
                </a:solidFill>
                <a:latin typeface="Calibri" panose="020F0502020204030204" pitchFamily="34" charset="0"/>
                <a:cs typeface="Calibri" panose="020F0502020204030204" pitchFamily="34" charset="0"/>
              </a:rPr>
              <a:t>distance</a:t>
            </a:r>
            <a:r>
              <a:rPr lang="sv-SE" sz="600" dirty="0">
                <a:solidFill>
                  <a:srgbClr val="6D6E71"/>
                </a:solidFill>
                <a:latin typeface="Calibri" panose="020F0502020204030204" pitchFamily="34" charset="0"/>
                <a:cs typeface="Calibri" panose="020F0502020204030204" pitchFamily="34" charset="0"/>
              </a:rPr>
              <a:t> traveled, </a:t>
            </a:r>
            <a:r>
              <a:rPr lang="sv-SE" sz="600" dirty="0" err="1">
                <a:solidFill>
                  <a:srgbClr val="6D6E71"/>
                </a:solidFill>
                <a:latin typeface="Calibri" panose="020F0502020204030204" pitchFamily="34" charset="0"/>
                <a:cs typeface="Calibri" panose="020F0502020204030204" pitchFamily="34" charset="0"/>
              </a:rPr>
              <a:t>vehicle</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model</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occupancy</a:t>
            </a:r>
            <a:r>
              <a:rPr lang="sv-SE" sz="600" dirty="0">
                <a:solidFill>
                  <a:srgbClr val="6D6E71"/>
                </a:solidFill>
                <a:latin typeface="Calibri" panose="020F0502020204030204" pitchFamily="34" charset="0"/>
                <a:cs typeface="Calibri" panose="020F0502020204030204" pitchFamily="34" charset="0"/>
              </a:rPr>
              <a:t> rate, flight </a:t>
            </a:r>
            <a:r>
              <a:rPr lang="sv-SE" sz="600" dirty="0" err="1">
                <a:solidFill>
                  <a:srgbClr val="6D6E71"/>
                </a:solidFill>
                <a:latin typeface="Calibri" panose="020F0502020204030204" pitchFamily="34" charset="0"/>
                <a:cs typeface="Calibri" panose="020F0502020204030204" pitchFamily="34" charset="0"/>
              </a:rPr>
              <a:t>class</a:t>
            </a:r>
            <a:r>
              <a:rPr lang="sv-SE" sz="600" dirty="0">
                <a:solidFill>
                  <a:srgbClr val="6D6E71"/>
                </a:solidFill>
                <a:latin typeface="Calibri" panose="020F0502020204030204" pitchFamily="34" charset="0"/>
                <a:cs typeface="Calibri" panose="020F0502020204030204" pitchFamily="34" charset="0"/>
              </a:rPr>
              <a:t>, and </a:t>
            </a:r>
            <a:r>
              <a:rPr lang="sv-SE" sz="600" dirty="0" err="1">
                <a:solidFill>
                  <a:srgbClr val="6D6E71"/>
                </a:solidFill>
                <a:latin typeface="Calibri" panose="020F0502020204030204" pitchFamily="34" charset="0"/>
                <a:cs typeface="Calibri" panose="020F0502020204030204" pitchFamily="34" charset="0"/>
              </a:rPr>
              <a:t>various</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other</a:t>
            </a:r>
            <a:r>
              <a:rPr lang="sv-SE" sz="600" dirty="0">
                <a:solidFill>
                  <a:srgbClr val="6D6E71"/>
                </a:solidFill>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factors</a:t>
            </a:r>
            <a:r>
              <a:rPr lang="sv-SE" sz="600" dirty="0">
                <a:solidFill>
                  <a:srgbClr val="6D6E71"/>
                </a:solidFill>
                <a:latin typeface="Calibri" panose="020F0502020204030204" pitchFamily="34" charset="0"/>
                <a:cs typeface="Calibri" panose="020F0502020204030204" pitchFamily="34" charset="0"/>
              </a:rPr>
              <a:t>.</a:t>
            </a:r>
            <a:endParaRPr lang="sv-SE" sz="800" dirty="0">
              <a:solidFill>
                <a:srgbClr val="6D6E71"/>
              </a:solidFill>
              <a:latin typeface="Calibri" panose="020F0502020204030204" pitchFamily="34" charset="0"/>
              <a:cs typeface="Calibri" panose="020F0502020204030204" pitchFamily="34" charset="0"/>
            </a:endParaRPr>
          </a:p>
          <a:p>
            <a:endParaRPr lang="sv-SE" sz="800" dirty="0">
              <a:solidFill>
                <a:srgbClr val="6D6E7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9525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sp>
        <p:nvSpPr>
          <p:cNvPr id="1351" name="Google Shape;1351;p9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p:cNvSpPr txBox="1">
            <a:spLocks noGrp="1"/>
          </p:cNvSpPr>
          <p:nvPr>
            <p:ph type="body" idx="1"/>
          </p:nvPr>
        </p:nvSpPr>
        <p:spPr>
          <a:xfrm>
            <a:off x="343148" y="1363815"/>
            <a:ext cx="8361236" cy="3248176"/>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0" dirty="0"/>
              <a:t>How do I feel about the negative impacts of tourism on nature and wildlife habitats, such as destruction of natural areas and displacement of animals?</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Were you aware of your resource consumption when traveling as a tourist, particularly in areas with limited resources? What changes can you make to reduce your impact?</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How do you perceive the potential loss of cultural traditions and changes in local cultures due to tourism?</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Have you ever experienced or witnessed conflicts or tension between tourists and locals, possibly due to cultural misunderstandings?</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What are your thoughts on activities involving animal mistreatment in the tourism industry, such as elephant rides or animal shows?</a:t>
            </a:r>
          </a:p>
          <a:p>
            <a:pPr marL="285753" indent="-285753">
              <a:lnSpc>
                <a:spcPct val="100000"/>
              </a:lnSpc>
              <a:buFont typeface="Wingdings" pitchFamily="2" charset="2"/>
              <a:buChar char="Ø"/>
            </a:pPr>
            <a:endParaRPr lang="en-GB" sz="1400" dirty="0"/>
          </a:p>
        </p:txBody>
      </p:sp>
      <p:sp>
        <p:nvSpPr>
          <p:cNvPr id="1354" name="Google Shape;1354;p94"/>
          <p:cNvSpPr txBox="1">
            <a:spLocks noGrp="1"/>
          </p:cNvSpPr>
          <p:nvPr>
            <p:ph type="body" idx="2"/>
          </p:nvPr>
        </p:nvSpPr>
        <p:spPr>
          <a:xfrm>
            <a:off x="1421644" y="335999"/>
            <a:ext cx="7427886"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1355" name="Google Shape;1355;p94"/>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rgbClr val="69ADAD"/>
              </a:solidFill>
            </a:endParaRPr>
          </a:p>
        </p:txBody>
      </p:sp>
      <p:sp>
        <p:nvSpPr>
          <p:cNvPr id="1357" name="Google Shape;1357;p94"/>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28</a:t>
            </a:fld>
            <a:endParaRPr lang="en-GB"/>
          </a:p>
        </p:txBody>
      </p:sp>
      <p:grpSp>
        <p:nvGrpSpPr>
          <p:cNvPr id="1358" name="Google Shape;1358;p94"/>
          <p:cNvGrpSpPr/>
          <p:nvPr/>
        </p:nvGrpSpPr>
        <p:grpSpPr>
          <a:xfrm>
            <a:off x="294470" y="278971"/>
            <a:ext cx="819230" cy="809886"/>
            <a:chOff x="3987863" y="749845"/>
            <a:chExt cx="1138917" cy="1002207"/>
          </a:xfrm>
        </p:grpSpPr>
        <p:grpSp>
          <p:nvGrpSpPr>
            <p:cNvPr id="1359" name="Google Shape;1359;p94"/>
            <p:cNvGrpSpPr/>
            <p:nvPr/>
          </p:nvGrpSpPr>
          <p:grpSpPr>
            <a:xfrm>
              <a:off x="4384008" y="972375"/>
              <a:ext cx="346627" cy="558795"/>
              <a:chOff x="4384008" y="972375"/>
              <a:chExt cx="346627" cy="558795"/>
            </a:xfrm>
          </p:grpSpPr>
          <p:sp>
            <p:nvSpPr>
              <p:cNvPr id="1360" name="Google Shape;1360;p94"/>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p:cNvGrpSpPr/>
            <p:nvPr/>
          </p:nvGrpSpPr>
          <p:grpSpPr>
            <a:xfrm>
              <a:off x="3987863" y="749845"/>
              <a:ext cx="1138917" cy="1002207"/>
              <a:chOff x="3987863" y="749845"/>
              <a:chExt cx="1138917" cy="1002207"/>
            </a:xfrm>
          </p:grpSpPr>
          <p:sp>
            <p:nvSpPr>
              <p:cNvPr id="1365" name="Google Shape;1365;p94"/>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A4B018C3-C887-6277-BB59-78547140308F}"/>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E.05</a:t>
            </a:r>
            <a:endParaRPr sz="3000" dirty="0">
              <a:solidFill>
                <a:srgbClr val="FF993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55796C4-F8B4-36FB-F18F-9C68FCB8BAF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004C7DC8-E815-AED4-AAA9-92D2B0B47BA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4BB75F2E-B7A0-F83D-0C87-1C68BC6727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4270A9E6-277A-1669-24BD-EDE63C5A6CA4}"/>
              </a:ext>
            </a:extLst>
          </p:cNvPr>
          <p:cNvSpPr txBox="1">
            <a:spLocks noGrp="1"/>
          </p:cNvSpPr>
          <p:nvPr>
            <p:ph type="body" idx="1"/>
          </p:nvPr>
        </p:nvSpPr>
        <p:spPr>
          <a:xfrm>
            <a:off x="353332" y="1338107"/>
            <a:ext cx="8361236" cy="3248176"/>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0" dirty="0"/>
              <a:t>Have you experienced or observed overcrowding and traffic congestion in popular tourist destinations? How does this impact the local environment and community?</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Do you consider the economic implications of tourism for local communities, such as increased prices and dependency on tourism revenue?</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How do you feel about the pollution generated by tourism activities, including plastic waste, noise pollution, and sewage pollution?</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are you aware of the potential damage to historical sites caused by irresponsible tourist </a:t>
            </a:r>
            <a:r>
              <a:rPr lang="en-GB" sz="1400" dirty="0" err="1"/>
              <a:t>behavior</a:t>
            </a:r>
            <a:r>
              <a:rPr lang="en-GB" sz="1400" dirty="0"/>
              <a:t>, such as vandalism or graffiti?</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How do you perceive the carbon footprint of tourism, particularly in terms of transportation emissions? What steps can you take to reduce your own carbon footprint when traveling?</a:t>
            </a:r>
          </a:p>
        </p:txBody>
      </p:sp>
      <p:sp>
        <p:nvSpPr>
          <p:cNvPr id="1354" name="Google Shape;1354;p94">
            <a:extLst>
              <a:ext uri="{FF2B5EF4-FFF2-40B4-BE49-F238E27FC236}">
                <a16:creationId xmlns:a16="http://schemas.microsoft.com/office/drawing/2014/main" id="{4D564E89-FB69-F292-00B8-7B4049E99C3F}"/>
              </a:ext>
            </a:extLst>
          </p:cNvPr>
          <p:cNvSpPr txBox="1">
            <a:spLocks noGrp="1"/>
          </p:cNvSpPr>
          <p:nvPr>
            <p:ph type="body" idx="2"/>
          </p:nvPr>
        </p:nvSpPr>
        <p:spPr>
          <a:xfrm>
            <a:off x="1421644" y="335999"/>
            <a:ext cx="7519158"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1355" name="Google Shape;1355;p94">
            <a:extLst>
              <a:ext uri="{FF2B5EF4-FFF2-40B4-BE49-F238E27FC236}">
                <a16:creationId xmlns:a16="http://schemas.microsoft.com/office/drawing/2014/main" id="{F802C5D6-4CBD-B4DE-1BD3-11DC4015121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sp>
        <p:nvSpPr>
          <p:cNvPr id="1357" name="Google Shape;1357;p94">
            <a:extLst>
              <a:ext uri="{FF2B5EF4-FFF2-40B4-BE49-F238E27FC236}">
                <a16:creationId xmlns:a16="http://schemas.microsoft.com/office/drawing/2014/main" id="{B7CD8EF1-DBD3-1E0C-7D57-370461DA920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29</a:t>
            </a:fld>
            <a:endParaRPr lang="en-GB"/>
          </a:p>
        </p:txBody>
      </p:sp>
      <p:grpSp>
        <p:nvGrpSpPr>
          <p:cNvPr id="1358" name="Google Shape;1358;p94">
            <a:extLst>
              <a:ext uri="{FF2B5EF4-FFF2-40B4-BE49-F238E27FC236}">
                <a16:creationId xmlns:a16="http://schemas.microsoft.com/office/drawing/2014/main" id="{9C675C2F-3FAF-B4A3-CC7B-54F4C52F1CAC}"/>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1E283327-649F-468A-1DA5-926D401FD750}"/>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7E1E1065-7995-17E4-F6E2-3CC5921D6D92}"/>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B248F2D7-E370-DD07-538B-F81079454428}"/>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260DD71B-ECF1-53E8-82AD-2D1AD787436B}"/>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43C1B90C-5933-0D43-7358-DE456B15EE08}"/>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D6A38E40-AEE8-AFAA-4AC8-A9564749AEE5}"/>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FF8DE512-EABB-DCBA-8ABA-5F86EB8C1A5C}"/>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CA4586CE-64D0-6857-53E6-9B9806C03F3B}"/>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F3B0A24D-6772-AD7C-E684-2D5B3ACE6A4D}"/>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DE073C64-C71C-369A-AB3C-7F51E4C41B0E}"/>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DF77E0FC-DBA2-3EA5-F6C5-B43505E0F22C}"/>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E.05</a:t>
            </a:r>
            <a:endParaRPr sz="3000" dirty="0">
              <a:solidFill>
                <a:srgbClr val="FF9934"/>
              </a:solidFill>
            </a:endParaRPr>
          </a:p>
        </p:txBody>
      </p:sp>
    </p:spTree>
    <p:extLst>
      <p:ext uri="{BB962C8B-B14F-4D97-AF65-F5344CB8AC3E}">
        <p14:creationId xmlns:p14="http://schemas.microsoft.com/office/powerpoint/2010/main" val="966049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cs typeface="Calibri"/>
                <a:sym typeface="Calibri"/>
              </a:rPr>
              <a:t>About</a:t>
            </a:r>
            <a:r>
              <a:rPr lang="sv-SE" sz="3500" b="1" dirty="0">
                <a:solidFill>
                  <a:schemeClr val="lt1"/>
                </a:solidFill>
                <a:latin typeface="Calibri"/>
                <a:cs typeface="Calibri"/>
                <a:sym typeface="Calibri"/>
              </a:rPr>
              <a:t> </a:t>
            </a:r>
            <a:r>
              <a:rPr lang="sv-SE" sz="3500" b="1" dirty="0" err="1">
                <a:solidFill>
                  <a:schemeClr val="lt1"/>
                </a:solidFill>
                <a:latin typeface="Calibri"/>
                <a:cs typeface="Calibri"/>
                <a:sym typeface="Calibri"/>
              </a:rPr>
              <a:t>This</a:t>
            </a:r>
            <a:r>
              <a:rPr lang="sv-SE" sz="3500" b="1" dirty="0">
                <a:solidFill>
                  <a:schemeClr val="lt1"/>
                </a:solidFill>
                <a:latin typeface="Calibri"/>
                <a:cs typeface="Calibri"/>
                <a:sym typeface="Calibri"/>
              </a:rPr>
              <a:t> Course</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506685" y="1609422"/>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it" sz="2000" dirty="0">
                <a:solidFill>
                  <a:schemeClr val="tx2">
                    <a:lumMod val="50000"/>
                  </a:schemeClr>
                </a:solidFill>
              </a:rPr>
              <a:t>Is the first course in a series of three</a:t>
            </a:r>
            <a:endParaRPr sz="2000" dirty="0">
              <a:solidFill>
                <a:schemeClr val="tx2">
                  <a:lumMod val="50000"/>
                </a:schemeClr>
              </a:solidFill>
            </a:endParaRPr>
          </a:p>
        </p:txBody>
      </p:sp>
      <p:pic>
        <p:nvPicPr>
          <p:cNvPr id="392" name="Google Shape;392;p65">
            <a:extLst>
              <a:ext uri="{FF2B5EF4-FFF2-40B4-BE49-F238E27FC236}">
                <a16:creationId xmlns:a16="http://schemas.microsoft.com/office/drawing/2014/main" id="{91A030A8-571E-BB48-3587-B562BFC6DB5F}"/>
              </a:ext>
            </a:extLst>
          </p:cNvPr>
          <p:cNvPicPr preferRelativeResize="0"/>
          <p:nvPr/>
        </p:nvPicPr>
        <p:blipFill rotWithShape="1">
          <a:blip r:embed="rId3">
            <a:alphaModFix amt="70000"/>
          </a:blip>
          <a:srcRect/>
          <a:stretch/>
        </p:blipFill>
        <p:spPr>
          <a:xfrm flipH="1">
            <a:off x="7213284" y="294877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5" y="1614281"/>
            <a:ext cx="2594734"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It introduces participants to a training program in ecotourism, focusing on sustainability principles and personal exploration </a:t>
            </a:r>
            <a:endParaRPr lang="en-GB" sz="2000"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3" y="1603137"/>
            <a:ext cx="2594734" cy="2691278"/>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The goal is to empower individuals to pursue their own path in ecotourism with enthusiasm and curiosity</a:t>
            </a:r>
          </a:p>
          <a:p>
            <a:pPr marL="12701">
              <a:lnSpc>
                <a:spcPct val="95000"/>
              </a:lnSpc>
              <a:buClr>
                <a:schemeClr val="dk2"/>
              </a:buClr>
              <a:buSzPts val="1000"/>
            </a:pP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30</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592990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52414C40-DDC1-FBD9-9EE1-EEC90D44A3C6}"/>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565BDA81-396B-AF9D-9DD5-8100C3A31D1B}"/>
              </a:ext>
            </a:extLst>
          </p:cNvPr>
          <p:cNvSpPr txBox="1">
            <a:spLocks noGrp="1"/>
          </p:cNvSpPr>
          <p:nvPr>
            <p:ph type="body" idx="4"/>
          </p:nvPr>
        </p:nvSpPr>
        <p:spPr>
          <a:xfrm>
            <a:off x="2646024" y="291096"/>
            <a:ext cx="5614398" cy="822700"/>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8ECC4E"/>
                </a:solidFill>
              </a:rPr>
              <a:t>Opportunities</a:t>
            </a:r>
            <a:r>
              <a:rPr lang="sv-SE" dirty="0">
                <a:solidFill>
                  <a:srgbClr val="8ECC4E"/>
                </a:solidFill>
              </a:rPr>
              <a:t> For The </a:t>
            </a:r>
            <a:r>
              <a:rPr lang="sv-SE" dirty="0" err="1">
                <a:solidFill>
                  <a:srgbClr val="8ECC4E"/>
                </a:solidFill>
              </a:rPr>
              <a:t>Tourism</a:t>
            </a:r>
            <a:r>
              <a:rPr lang="sv-SE" dirty="0">
                <a:solidFill>
                  <a:srgbClr val="8ECC4E"/>
                </a:solidFill>
              </a:rPr>
              <a:t> </a:t>
            </a:r>
            <a:r>
              <a:rPr lang="sv-SE" dirty="0" err="1">
                <a:solidFill>
                  <a:srgbClr val="8ECC4E"/>
                </a:solidFill>
              </a:rPr>
              <a:t>Sector</a:t>
            </a:r>
            <a:r>
              <a:rPr lang="sv-SE" dirty="0">
                <a:solidFill>
                  <a:srgbClr val="8ECC4E"/>
                </a:solidFill>
              </a:rPr>
              <a:t> To </a:t>
            </a:r>
            <a:r>
              <a:rPr lang="sv-SE" dirty="0" err="1">
                <a:solidFill>
                  <a:srgbClr val="8ECC4E"/>
                </a:solidFill>
              </a:rPr>
              <a:t>Lead</a:t>
            </a:r>
            <a:r>
              <a:rPr lang="sv-SE" dirty="0">
                <a:solidFill>
                  <a:srgbClr val="8ECC4E"/>
                </a:solidFill>
              </a:rPr>
              <a:t> In </a:t>
            </a:r>
            <a:r>
              <a:rPr lang="sv-SE" dirty="0" err="1">
                <a:solidFill>
                  <a:srgbClr val="8ECC4E"/>
                </a:solidFill>
              </a:rPr>
              <a:t>Sustainability</a:t>
            </a:r>
            <a:endParaRPr lang="sv-SE" dirty="0">
              <a:solidFill>
                <a:srgbClr val="8ECC4E"/>
              </a:solidFill>
            </a:endParaRPr>
          </a:p>
          <a:p>
            <a:pPr marL="0" indent="0"/>
            <a:endParaRPr lang="sv-SE" dirty="0"/>
          </a:p>
        </p:txBody>
      </p:sp>
      <p:sp>
        <p:nvSpPr>
          <p:cNvPr id="597" name="Google Shape;597;p72">
            <a:extLst>
              <a:ext uri="{FF2B5EF4-FFF2-40B4-BE49-F238E27FC236}">
                <a16:creationId xmlns:a16="http://schemas.microsoft.com/office/drawing/2014/main" id="{F19332E6-DFCD-45F6-3327-8AF47BA177CD}"/>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B012677C-5C0A-A8AD-AE8A-78CC473A690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31</a:t>
            </a:fld>
            <a:endParaRPr/>
          </a:p>
        </p:txBody>
      </p:sp>
      <p:sp>
        <p:nvSpPr>
          <p:cNvPr id="601" name="Google Shape;601;p72">
            <a:extLst>
              <a:ext uri="{FF2B5EF4-FFF2-40B4-BE49-F238E27FC236}">
                <a16:creationId xmlns:a16="http://schemas.microsoft.com/office/drawing/2014/main" id="{831A1185-A534-3D60-43D3-1EE61F07E536}"/>
              </a:ext>
            </a:extLst>
          </p:cNvPr>
          <p:cNvSpPr txBox="1"/>
          <p:nvPr/>
        </p:nvSpPr>
        <p:spPr>
          <a:xfrm>
            <a:off x="2751795" y="1476176"/>
            <a:ext cx="6571419" cy="2964878"/>
          </a:xfrm>
          <a:prstGeom prst="rect">
            <a:avLst/>
          </a:prstGeom>
          <a:noFill/>
          <a:ln>
            <a:noFill/>
          </a:ln>
        </p:spPr>
        <p:txBody>
          <a:bodyPr spcFirstLastPara="1" wrap="square" lIns="0" tIns="10124" rIns="0" bIns="0" anchor="t" anchorCtr="0">
            <a:spAutoFit/>
          </a:bodyPr>
          <a:lstStyle/>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Promoting Sustainable Practices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Empowering Local Communities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Conserving Natural Resources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Supporting Responsible Consumption</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Fostering Cultural Exchange</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Investing in Sustainable Infrastructure</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Advocating for Policy Change</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Promoting Education and Awareness</a:t>
            </a:r>
          </a:p>
        </p:txBody>
      </p:sp>
      <p:sp>
        <p:nvSpPr>
          <p:cNvPr id="8" name="Platshållare för text 7">
            <a:extLst>
              <a:ext uri="{FF2B5EF4-FFF2-40B4-BE49-F238E27FC236}">
                <a16:creationId xmlns:a16="http://schemas.microsoft.com/office/drawing/2014/main" id="{A459C5FE-6280-71A1-68DA-7B19B31B8867}"/>
              </a:ext>
            </a:extLst>
          </p:cNvPr>
          <p:cNvSpPr>
            <a:spLocks noGrp="1"/>
          </p:cNvSpPr>
          <p:nvPr>
            <p:ph type="body" idx="2"/>
          </p:nvPr>
        </p:nvSpPr>
        <p:spPr/>
        <p:txBody>
          <a:bodyPr/>
          <a:lstStyle/>
          <a:p>
            <a:endParaRPr lang="sv-SE"/>
          </a:p>
        </p:txBody>
      </p:sp>
      <p:sp>
        <p:nvSpPr>
          <p:cNvPr id="10" name="Platshållare för text 9">
            <a:extLst>
              <a:ext uri="{FF2B5EF4-FFF2-40B4-BE49-F238E27FC236}">
                <a16:creationId xmlns:a16="http://schemas.microsoft.com/office/drawing/2014/main" id="{19E17AB5-AA41-F382-70FF-3FFBF77502FE}"/>
              </a:ext>
            </a:extLst>
          </p:cNvPr>
          <p:cNvSpPr>
            <a:spLocks noGrp="1"/>
          </p:cNvSpPr>
          <p:nvPr>
            <p:ph type="body" idx="1"/>
          </p:nvPr>
        </p:nvSpPr>
        <p:spPr/>
        <p:txBody>
          <a:bodyPr/>
          <a:lstStyle/>
          <a:p>
            <a:endParaRPr lang="sv-SE"/>
          </a:p>
        </p:txBody>
      </p:sp>
      <p:sp>
        <p:nvSpPr>
          <p:cNvPr id="11" name="Google Shape;379;p64">
            <a:extLst>
              <a:ext uri="{FF2B5EF4-FFF2-40B4-BE49-F238E27FC236}">
                <a16:creationId xmlns:a16="http://schemas.microsoft.com/office/drawing/2014/main" id="{5B2B7B28-AE83-62E0-66E6-334016E8324D}"/>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12" name="Google Shape;456;p68">
            <a:extLst>
              <a:ext uri="{FF2B5EF4-FFF2-40B4-BE49-F238E27FC236}">
                <a16:creationId xmlns:a16="http://schemas.microsoft.com/office/drawing/2014/main" id="{A857AC5F-D374-E978-40BC-062988E46136}"/>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Strategies</a:t>
            </a:r>
          </a:p>
        </p:txBody>
      </p:sp>
      <p:sp>
        <p:nvSpPr>
          <p:cNvPr id="13" name="Google Shape;457;p68">
            <a:extLst>
              <a:ext uri="{FF2B5EF4-FFF2-40B4-BE49-F238E27FC236}">
                <a16:creationId xmlns:a16="http://schemas.microsoft.com/office/drawing/2014/main" id="{7EFAFA06-5CAB-499F-6BC7-8448A21E1A1B}"/>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4" name="Google Shape;599;p72">
            <a:extLst>
              <a:ext uri="{FF2B5EF4-FFF2-40B4-BE49-F238E27FC236}">
                <a16:creationId xmlns:a16="http://schemas.microsoft.com/office/drawing/2014/main" id="{D0DA3771-DF31-4309-E5CD-F962021F3016}"/>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189242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8AD8759-6C34-E0FA-4E07-59EE8FF118E3}"/>
            </a:ext>
          </a:extLst>
        </p:cNvPr>
        <p:cNvGrpSpPr/>
        <p:nvPr/>
      </p:nvGrpSpPr>
      <p:grpSpPr>
        <a:xfrm>
          <a:off x="0" y="0"/>
          <a:ext cx="0" cy="0"/>
          <a:chOff x="0" y="0"/>
          <a:chExt cx="0" cy="0"/>
        </a:xfrm>
      </p:grpSpPr>
      <p:pic>
        <p:nvPicPr>
          <p:cNvPr id="8" name="Bildobjekt 7" descr="En bild som visar person, Människoansikte, klädsel, person&#10;&#10;AI-genererat innehåll kan vara felaktigt.">
            <a:extLst>
              <a:ext uri="{FF2B5EF4-FFF2-40B4-BE49-F238E27FC236}">
                <a16:creationId xmlns:a16="http://schemas.microsoft.com/office/drawing/2014/main" id="{67222B99-B23C-2FD9-2745-25F7C25A3A75}"/>
              </a:ext>
            </a:extLst>
          </p:cNvPr>
          <p:cNvPicPr>
            <a:picLocks noChangeAspect="1"/>
          </p:cNvPicPr>
          <p:nvPr/>
        </p:nvPicPr>
        <p:blipFill>
          <a:blip r:embed="rId3"/>
          <a:stretch>
            <a:fillRect/>
          </a:stretch>
        </p:blipFill>
        <p:spPr>
          <a:xfrm>
            <a:off x="5556793" y="1625600"/>
            <a:ext cx="3910404" cy="3910404"/>
          </a:xfrm>
          <a:prstGeom prst="rect">
            <a:avLst/>
          </a:prstGeom>
        </p:spPr>
      </p:pic>
      <p:sp>
        <p:nvSpPr>
          <p:cNvPr id="672" name="Google Shape;672;p17">
            <a:extLst>
              <a:ext uri="{FF2B5EF4-FFF2-40B4-BE49-F238E27FC236}">
                <a16:creationId xmlns:a16="http://schemas.microsoft.com/office/drawing/2014/main" id="{28F3FD7F-2390-29F8-C68B-F3D591E87AE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08F90DB8-1F1D-18A4-F7D5-29D3C009159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4A4ED8E8-2A2A-FCFA-F346-7EDE75B10578}"/>
              </a:ext>
            </a:extLst>
          </p:cNvPr>
          <p:cNvSpPr txBox="1">
            <a:spLocks noGrp="1"/>
          </p:cNvSpPr>
          <p:nvPr>
            <p:ph type="body" idx="1"/>
          </p:nvPr>
        </p:nvSpPr>
        <p:spPr>
          <a:xfrm>
            <a:off x="489067" y="1353495"/>
            <a:ext cx="8215317"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401" dirty="0"/>
          </a:p>
          <a:p>
            <a:pPr marL="0" indent="0">
              <a:lnSpc>
                <a:spcPct val="100000"/>
              </a:lnSpc>
            </a:pPr>
            <a:endParaRPr lang="en-GB" sz="1600" dirty="0"/>
          </a:p>
          <a:p>
            <a:pPr marL="285750" indent="-285750">
              <a:lnSpc>
                <a:spcPct val="100000"/>
              </a:lnSpc>
              <a:buFont typeface="Wingdings" pitchFamily="2" charset="2"/>
              <a:buChar char="Ø"/>
            </a:pPr>
            <a:r>
              <a:rPr lang="en-GB" sz="1600" dirty="0"/>
              <a:t>Go through the theoretical background</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Complete the quiz attached</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Reflect upon and discuss your answers</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4677CB0E-1980-E3AB-1DAC-38DC837C42B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Quiz 2</a:t>
            </a:r>
          </a:p>
        </p:txBody>
      </p:sp>
      <p:sp>
        <p:nvSpPr>
          <p:cNvPr id="677" name="Google Shape;677;p17">
            <a:extLst>
              <a:ext uri="{FF2B5EF4-FFF2-40B4-BE49-F238E27FC236}">
                <a16:creationId xmlns:a16="http://schemas.microsoft.com/office/drawing/2014/main" id="{0872CB27-F215-0956-A1B4-94B5D93F99B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851274A9-2D0C-9C47-3D4D-AB48C96547B9}"/>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02DA8001-8664-FE99-91DB-C9B63F0E361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DA8338F-20C5-09C4-4EAA-C9F6E13B224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E9F45653-48D7-02E4-062D-3B16F81A4BA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FB0737C6-F231-F4D9-FDAD-CD8F5D9E4FFF}"/>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3C9BC15E-E3E8-90BA-4FEA-02CBA8C9861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48DE3482-E659-B6CC-68E1-B0042E92DA4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A78631B9-A6C7-2003-EEE1-AD752F3A3A4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58B8892A-F944-42CF-18DC-462B3CD4A2D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0B832F0-A724-E2A6-932B-AF138E64E4B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2349D1D0-513D-B22A-05BD-D1FC8189734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74A63084-D7E3-D061-66E3-387A96B6376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0B198354-9BE3-288C-575F-2A5B9DCCF63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6437189-F2A3-4AE7-0A9C-386A91C0145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1D83984C-FC07-82CD-1FC6-8EC0F6FB601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617831A9-52EC-00A9-3F67-E293F96E0F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5" name="Google Shape;362;p63">
            <a:extLst>
              <a:ext uri="{FF2B5EF4-FFF2-40B4-BE49-F238E27FC236}">
                <a16:creationId xmlns:a16="http://schemas.microsoft.com/office/drawing/2014/main" id="{88F60CD3-DCFA-001F-ED5C-529F4BBB9722}"/>
              </a:ext>
            </a:extLst>
          </p:cNvPr>
          <p:cNvPicPr preferRelativeResize="0"/>
          <p:nvPr/>
        </p:nvPicPr>
        <p:blipFill rotWithShape="1">
          <a:blip r:embed="rId4">
            <a:alphaModFix amt="70000"/>
          </a:blip>
          <a:srcRect/>
          <a:stretch/>
        </p:blipFill>
        <p:spPr>
          <a:xfrm>
            <a:off x="-826673" y="296250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3" name="Google Shape;417;p67">
            <a:extLst>
              <a:ext uri="{FF2B5EF4-FFF2-40B4-BE49-F238E27FC236}">
                <a16:creationId xmlns:a16="http://schemas.microsoft.com/office/drawing/2014/main" id="{879E3940-0B1F-54DA-D1E2-7CD949453762}"/>
              </a:ext>
            </a:extLst>
          </p:cNvPr>
          <p:cNvPicPr preferRelativeResize="0"/>
          <p:nvPr/>
        </p:nvPicPr>
        <p:blipFill rotWithShape="1">
          <a:blip r:embed="rId4">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421;p67">
            <a:extLst>
              <a:ext uri="{FF2B5EF4-FFF2-40B4-BE49-F238E27FC236}">
                <a16:creationId xmlns:a16="http://schemas.microsoft.com/office/drawing/2014/main" id="{6CB995F6-2589-B8EE-C743-8CDC77ED9FA3}"/>
              </a:ext>
            </a:extLst>
          </p:cNvPr>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Google Shape;899;p81">
            <a:extLst>
              <a:ext uri="{FF2B5EF4-FFF2-40B4-BE49-F238E27FC236}">
                <a16:creationId xmlns:a16="http://schemas.microsoft.com/office/drawing/2014/main" id="{0AD617BE-58D5-EFB3-DC4E-98616B931F76}"/>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E.06</a:t>
            </a:r>
            <a:endParaRPr sz="3000" dirty="0">
              <a:solidFill>
                <a:srgbClr val="FF9934"/>
              </a:solidFill>
            </a:endParaRPr>
          </a:p>
        </p:txBody>
      </p:sp>
    </p:spTree>
    <p:extLst>
      <p:ext uri="{BB962C8B-B14F-4D97-AF65-F5344CB8AC3E}">
        <p14:creationId xmlns:p14="http://schemas.microsoft.com/office/powerpoint/2010/main" val="3863009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33</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463720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8095E7DD-B8ED-4391-0B13-A6C3A40C6A18}"/>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4565F3EF-F2E6-7177-0639-3820210AFA79}"/>
              </a:ext>
            </a:extLst>
          </p:cNvPr>
          <p:cNvSpPr txBox="1">
            <a:spLocks noGrp="1"/>
          </p:cNvSpPr>
          <p:nvPr>
            <p:ph type="body" idx="4"/>
          </p:nvPr>
        </p:nvSpPr>
        <p:spPr>
          <a:xfrm>
            <a:off x="2415440" y="594018"/>
            <a:ext cx="6728560" cy="666670"/>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Responsible</a:t>
            </a:r>
            <a:r>
              <a:rPr lang="sv-SE" dirty="0">
                <a:solidFill>
                  <a:srgbClr val="FF9933"/>
                </a:solidFill>
              </a:rPr>
              <a:t> </a:t>
            </a:r>
            <a:r>
              <a:rPr lang="sv-SE" dirty="0" err="1">
                <a:solidFill>
                  <a:srgbClr val="FF9933"/>
                </a:solidFill>
              </a:rPr>
              <a:t>Travel</a:t>
            </a:r>
            <a:r>
              <a:rPr lang="sv-SE" dirty="0">
                <a:solidFill>
                  <a:srgbClr val="FF9933"/>
                </a:solidFill>
              </a:rPr>
              <a:t> </a:t>
            </a:r>
            <a:r>
              <a:rPr lang="sv-SE" dirty="0" err="1">
                <a:solidFill>
                  <a:srgbClr val="FF9933"/>
                </a:solidFill>
              </a:rPr>
              <a:t>Practices</a:t>
            </a:r>
            <a:endParaRPr lang="sv-SE" dirty="0">
              <a:solidFill>
                <a:srgbClr val="FF9933"/>
              </a:solidFill>
            </a:endParaRPr>
          </a:p>
          <a:p>
            <a:pPr marL="0" indent="0"/>
            <a:endParaRPr lang="sv-SE" dirty="0"/>
          </a:p>
        </p:txBody>
      </p:sp>
      <p:sp>
        <p:nvSpPr>
          <p:cNvPr id="597" name="Google Shape;597;p72">
            <a:extLst>
              <a:ext uri="{FF2B5EF4-FFF2-40B4-BE49-F238E27FC236}">
                <a16:creationId xmlns:a16="http://schemas.microsoft.com/office/drawing/2014/main" id="{7F7DF2A4-276A-DAD8-22ED-5ABC15519777}"/>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EA7AFA1F-4C8F-0141-4525-728861C48C14}"/>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34</a:t>
            </a:fld>
            <a:endParaRPr/>
          </a:p>
        </p:txBody>
      </p:sp>
      <p:sp>
        <p:nvSpPr>
          <p:cNvPr id="601" name="Google Shape;601;p72">
            <a:extLst>
              <a:ext uri="{FF2B5EF4-FFF2-40B4-BE49-F238E27FC236}">
                <a16:creationId xmlns:a16="http://schemas.microsoft.com/office/drawing/2014/main" id="{B4B0F40B-5594-21C2-BC62-AFD20B5BB12D}"/>
              </a:ext>
            </a:extLst>
          </p:cNvPr>
          <p:cNvSpPr txBox="1"/>
          <p:nvPr/>
        </p:nvSpPr>
        <p:spPr>
          <a:xfrm>
            <a:off x="2504953" y="1476176"/>
            <a:ext cx="6336507" cy="2595546"/>
          </a:xfrm>
          <a:prstGeom prst="rect">
            <a:avLst/>
          </a:prstGeom>
          <a:noFill/>
          <a:ln>
            <a:noFill/>
          </a:ln>
        </p:spPr>
        <p:txBody>
          <a:bodyPr spcFirstLastPara="1" wrap="square" lIns="0" tIns="10124" rIns="0" bIns="0" numCol="2" anchor="t" anchorCtr="0">
            <a:spAutoFit/>
          </a:bodyPr>
          <a:lstStyle/>
          <a:p>
            <a:pPr marL="12701">
              <a:lnSpc>
                <a:spcPct val="150000"/>
              </a:lnSpc>
            </a:pPr>
            <a:r>
              <a:rPr lang="en-GB" sz="1600" b="1" noProof="0" dirty="0">
                <a:solidFill>
                  <a:srgbClr val="6D6E71"/>
                </a:solidFill>
                <a:latin typeface="Calibri"/>
                <a:ea typeface="Calibri"/>
                <a:cs typeface="Calibri"/>
                <a:sym typeface="Calibri"/>
              </a:rPr>
              <a:t>Tourism industry</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Implement sustainable practices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Promote responsible tourism</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Invest in infrastructure</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Educate tourists</a:t>
            </a:r>
          </a:p>
          <a:p>
            <a:pPr marL="298451" indent="-285750">
              <a:lnSpc>
                <a:spcPct val="150000"/>
              </a:lnSpc>
              <a:buFont typeface="Wingdings" pitchFamily="2" charset="2"/>
              <a:buChar char="Ø"/>
            </a:pPr>
            <a:endParaRPr lang="en-GB" sz="1600" b="1" dirty="0">
              <a:solidFill>
                <a:srgbClr val="6D6E71"/>
              </a:solidFill>
              <a:latin typeface="Calibri"/>
              <a:ea typeface="Calibri"/>
              <a:cs typeface="Calibri"/>
              <a:sym typeface="Calibri"/>
            </a:endParaRPr>
          </a:p>
          <a:p>
            <a:pPr marL="298451" indent="-285750">
              <a:lnSpc>
                <a:spcPct val="150000"/>
              </a:lnSpc>
              <a:buFont typeface="Wingdings" pitchFamily="2" charset="2"/>
              <a:buChar char="Ø"/>
            </a:pPr>
            <a:endParaRPr lang="en-GB" sz="1600" b="1" noProof="0" dirty="0">
              <a:solidFill>
                <a:srgbClr val="6D6E71"/>
              </a:solidFill>
              <a:latin typeface="Calibri"/>
              <a:ea typeface="Calibri"/>
              <a:cs typeface="Calibri"/>
              <a:sym typeface="Calibri"/>
            </a:endParaRPr>
          </a:p>
          <a:p>
            <a:pPr marL="12701">
              <a:lnSpc>
                <a:spcPct val="150000"/>
              </a:lnSpc>
            </a:pPr>
            <a:r>
              <a:rPr lang="en-GB" sz="1600" b="1" noProof="0" dirty="0">
                <a:solidFill>
                  <a:srgbClr val="6D6E71"/>
                </a:solidFill>
                <a:latin typeface="Calibri"/>
                <a:ea typeface="Calibri"/>
                <a:cs typeface="Calibri"/>
                <a:sym typeface="Calibri"/>
              </a:rPr>
              <a:t>Travelers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Choose responsible travel options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Respect local cultures</a:t>
            </a:r>
            <a:endParaRPr lang="en-GB" sz="1600" dirty="0">
              <a:solidFill>
                <a:srgbClr val="6D6E71"/>
              </a:solidFill>
              <a:latin typeface="Calibri"/>
              <a:ea typeface="Calibri"/>
              <a:cs typeface="Calibri"/>
              <a:sym typeface="Calibri"/>
            </a:endParaRP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Minimize environmental footprint</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Support local economies</a:t>
            </a:r>
            <a:endParaRPr lang="en-GB" sz="1600" dirty="0">
              <a:solidFill>
                <a:srgbClr val="6D6E71"/>
              </a:solidFill>
              <a:latin typeface="Calibri"/>
              <a:ea typeface="Calibri"/>
              <a:cs typeface="Calibri"/>
              <a:sym typeface="Calibri"/>
            </a:endParaRP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Advocate for change</a:t>
            </a:r>
          </a:p>
        </p:txBody>
      </p:sp>
      <p:sp>
        <p:nvSpPr>
          <p:cNvPr id="22" name="Google Shape;379;p64">
            <a:extLst>
              <a:ext uri="{FF2B5EF4-FFF2-40B4-BE49-F238E27FC236}">
                <a16:creationId xmlns:a16="http://schemas.microsoft.com/office/drawing/2014/main" id="{455CE728-C4AA-3D46-9B10-45685A960053}"/>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23" name="Google Shape;456;p68">
            <a:extLst>
              <a:ext uri="{FF2B5EF4-FFF2-40B4-BE49-F238E27FC236}">
                <a16:creationId xmlns:a16="http://schemas.microsoft.com/office/drawing/2014/main" id="{CB434859-CCC6-A869-A973-9A26736719A1}"/>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Responsible </a:t>
            </a:r>
            <a:br>
              <a:rPr lang="en-GB" sz="2400" dirty="0"/>
            </a:br>
            <a:r>
              <a:rPr lang="en-GB" sz="2400" dirty="0"/>
              <a:t>Tourism</a:t>
            </a:r>
          </a:p>
        </p:txBody>
      </p:sp>
      <p:sp>
        <p:nvSpPr>
          <p:cNvPr id="24" name="Google Shape;457;p68">
            <a:extLst>
              <a:ext uri="{FF2B5EF4-FFF2-40B4-BE49-F238E27FC236}">
                <a16:creationId xmlns:a16="http://schemas.microsoft.com/office/drawing/2014/main" id="{B6EFF5B6-37C0-2FC3-4D9A-493908D13D2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25" name="Google Shape;599;p72">
            <a:extLst>
              <a:ext uri="{FF2B5EF4-FFF2-40B4-BE49-F238E27FC236}">
                <a16:creationId xmlns:a16="http://schemas.microsoft.com/office/drawing/2014/main" id="{BCE6B0AB-4A16-013B-5373-CBBBD15B9039}"/>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94123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B94A492D-F508-D8B6-B5D8-05C4B14CC7E4}"/>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4E317F4-E5B0-778E-7165-07CF67B15D0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DA27AF25-D2A6-C8ED-A868-2824584E9F4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9AD41B0F-F739-362E-7B3D-1C035ABEDB75}"/>
              </a:ext>
            </a:extLst>
          </p:cNvPr>
          <p:cNvSpPr txBox="1">
            <a:spLocks noGrp="1"/>
          </p:cNvSpPr>
          <p:nvPr>
            <p:ph type="body" idx="1"/>
          </p:nvPr>
        </p:nvSpPr>
        <p:spPr>
          <a:xfrm>
            <a:off x="358628" y="1292036"/>
            <a:ext cx="8469997" cy="3511861"/>
          </a:xfrm>
          <a:prstGeom prst="rect">
            <a:avLst/>
          </a:prstGeom>
          <a:noFill/>
          <a:ln>
            <a:noFill/>
          </a:ln>
        </p:spPr>
        <p:txBody>
          <a:bodyPr spcFirstLastPara="1" wrap="square" lIns="91426" tIns="91426" rIns="91426" bIns="91426" numCol="2" anchor="t" anchorCtr="0">
            <a:noAutofit/>
          </a:bodyPr>
          <a:lstStyle/>
          <a:p>
            <a:pPr marL="0" indent="0">
              <a:lnSpc>
                <a:spcPct val="100000"/>
              </a:lnSpc>
            </a:pPr>
            <a:r>
              <a:rPr lang="en-GB" sz="1401" b="1" dirty="0"/>
              <a:t>Tourism industry:</a:t>
            </a:r>
          </a:p>
          <a:p>
            <a:pPr marL="285750" indent="-285750">
              <a:lnSpc>
                <a:spcPct val="100000"/>
              </a:lnSpc>
              <a:buFont typeface="Wingdings" pitchFamily="2" charset="2"/>
              <a:buChar char="Ø"/>
            </a:pPr>
            <a:r>
              <a:rPr lang="en-GB" sz="1401" dirty="0"/>
              <a:t>How can the tourism industry prioritize sustainable development and minimize its environmental and social impacts?</a:t>
            </a:r>
          </a:p>
          <a:p>
            <a:pPr marL="285750" indent="-285750">
              <a:lnSpc>
                <a:spcPct val="100000"/>
              </a:lnSpc>
              <a:buFont typeface="Wingdings" pitchFamily="2" charset="2"/>
              <a:buChar char="Ø"/>
            </a:pPr>
            <a:r>
              <a:rPr lang="en-GB" sz="1401" dirty="0"/>
              <a:t>What strategies can the tourism industry implement to encourage tourists to engage in responsible tourism activities?</a:t>
            </a:r>
          </a:p>
          <a:p>
            <a:pPr marL="285750" indent="-285750">
              <a:lnSpc>
                <a:spcPct val="100000"/>
              </a:lnSpc>
              <a:buFont typeface="Wingdings" pitchFamily="2" charset="2"/>
              <a:buChar char="Ø"/>
            </a:pPr>
            <a:r>
              <a:rPr lang="en-GB" sz="1401" dirty="0"/>
              <a:t>Why is it important for the tourism industry to invest in sustainable infrastructure, and how can this benefit host communities?</a:t>
            </a:r>
          </a:p>
          <a:p>
            <a:pPr marL="285750" indent="-285750">
              <a:lnSpc>
                <a:spcPct val="100000"/>
              </a:lnSpc>
              <a:buFont typeface="Wingdings" pitchFamily="2" charset="2"/>
              <a:buChar char="Ø"/>
            </a:pPr>
            <a:r>
              <a:rPr lang="en-GB" sz="1401" dirty="0"/>
              <a:t>How can the tourism industry effectively educate tourists about the importance of sustainable tourism practices?</a:t>
            </a:r>
          </a:p>
          <a:p>
            <a:pPr marL="0" indent="0">
              <a:lnSpc>
                <a:spcPct val="100000"/>
              </a:lnSpc>
            </a:pPr>
            <a:endParaRPr lang="en-GB" sz="1401" dirty="0"/>
          </a:p>
          <a:p>
            <a:pPr marL="0" indent="0">
              <a:lnSpc>
                <a:spcPct val="100000"/>
              </a:lnSpc>
            </a:pPr>
            <a:endParaRPr lang="en-GB" sz="1401" dirty="0"/>
          </a:p>
          <a:p>
            <a:pPr marL="0" indent="0">
              <a:lnSpc>
                <a:spcPct val="100000"/>
              </a:lnSpc>
            </a:pPr>
            <a:endParaRPr lang="en-GB" sz="1401" dirty="0"/>
          </a:p>
          <a:p>
            <a:pPr marL="0" indent="0">
              <a:lnSpc>
                <a:spcPct val="100000"/>
              </a:lnSpc>
            </a:pPr>
            <a:endParaRPr lang="en-GB" sz="1401" dirty="0"/>
          </a:p>
          <a:p>
            <a:pPr marL="0" indent="0">
              <a:lnSpc>
                <a:spcPct val="100000"/>
              </a:lnSpc>
            </a:pPr>
            <a:r>
              <a:rPr lang="en-GB" sz="1401" b="1" dirty="0"/>
              <a:t>Travelers:</a:t>
            </a:r>
          </a:p>
          <a:p>
            <a:pPr marL="285750" indent="-285750">
              <a:lnSpc>
                <a:spcPct val="100000"/>
              </a:lnSpc>
              <a:buFont typeface="Wingdings" pitchFamily="2" charset="2"/>
              <a:buChar char="Ø"/>
            </a:pPr>
            <a:r>
              <a:rPr lang="en-GB" sz="1401" dirty="0"/>
              <a:t>What criteria can travellers use to select accommodations, tour operators, and activities that prioritize sustainability?</a:t>
            </a:r>
          </a:p>
          <a:p>
            <a:pPr marL="285750" indent="-285750">
              <a:lnSpc>
                <a:spcPct val="100000"/>
              </a:lnSpc>
              <a:buFont typeface="Wingdings" pitchFamily="2" charset="2"/>
              <a:buChar char="Ø"/>
            </a:pPr>
            <a:r>
              <a:rPr lang="en-GB" sz="1401" dirty="0"/>
              <a:t>Why is it important for travellers to learn about and respect the customs, traditions, and values of the places they visit?</a:t>
            </a:r>
          </a:p>
          <a:p>
            <a:pPr marL="285750" indent="-285750">
              <a:lnSpc>
                <a:spcPct val="100000"/>
              </a:lnSpc>
              <a:buFont typeface="Wingdings" pitchFamily="2" charset="2"/>
              <a:buChar char="Ø"/>
            </a:pPr>
            <a:r>
              <a:rPr lang="en-GB" sz="1401" dirty="0"/>
              <a:t>What actions can travellers take to minimize their environmental footprint while traveling?</a:t>
            </a:r>
          </a:p>
          <a:p>
            <a:pPr marL="285750" indent="-285750">
              <a:lnSpc>
                <a:spcPct val="100000"/>
              </a:lnSpc>
              <a:buFont typeface="Wingdings" pitchFamily="2" charset="2"/>
              <a:buChar char="Ø"/>
            </a:pPr>
            <a:r>
              <a:rPr lang="en-GB" sz="1401" dirty="0"/>
              <a:t>How can travellers contribute positively to the economic development of host communities through their purchasing decisions?</a:t>
            </a:r>
          </a:p>
          <a:p>
            <a:pPr marL="285750" indent="-285750">
              <a:lnSpc>
                <a:spcPct val="100000"/>
              </a:lnSpc>
              <a:buFont typeface="Wingdings" pitchFamily="2" charset="2"/>
              <a:buChar char="Ø"/>
            </a:pPr>
            <a:r>
              <a:rPr lang="en-GB" sz="1401" dirty="0"/>
              <a:t>In what ways can travellers advocate for responsible tourism practices and support initiatives promoting sustainability within the tourism industry?</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0531BF9D-AE0F-A4F4-49CF-A54B00C5B69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Reflect &amp; Discuss</a:t>
            </a:r>
          </a:p>
        </p:txBody>
      </p:sp>
      <p:sp>
        <p:nvSpPr>
          <p:cNvPr id="677" name="Google Shape;677;p17">
            <a:extLst>
              <a:ext uri="{FF2B5EF4-FFF2-40B4-BE49-F238E27FC236}">
                <a16:creationId xmlns:a16="http://schemas.microsoft.com/office/drawing/2014/main" id="{7D13728D-0CA5-E41F-D809-F34B7475C4D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BBFF2E95-6A57-29BC-977D-D705DE2CFD6F}"/>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8A8EF95-191D-71C8-4AAD-3B797442CBA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F94D28DA-583B-2C88-1DF9-FF57A6EC921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668F647E-E1FB-7A02-7413-BFEC426499B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50785F63-9174-E4B7-4B13-D4693651998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4660FCE1-9C0F-7158-452A-98D3F67E9DB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94B25BA2-5793-62B8-0628-6BE84479766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9CF1B8D8-73E8-F6B4-FFE2-320F04161BF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EE499D2-2791-6A0D-DFCE-877B4FD194C9}"/>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4ABBB095-74E4-AF81-97EB-11B7EE5D647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CE844516-0AE9-E682-381B-C69FB6053AC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917086B5-E329-EC54-B644-34A9777C6BF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45D6924A-AD08-A496-164A-759616817E9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ABB3FFF-EF2D-C05E-04DA-FEBFC1A0335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D2DF669E-FCFB-9B0B-A927-0271CC58D3E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79F128FC-2A8A-0F4A-B79E-BEA520DA10F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2" name="Google Shape;899;p81">
            <a:extLst>
              <a:ext uri="{FF2B5EF4-FFF2-40B4-BE49-F238E27FC236}">
                <a16:creationId xmlns:a16="http://schemas.microsoft.com/office/drawing/2014/main" id="{E53B36FB-D3D1-D7B0-33D8-DCDE1C619CF0}"/>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E.07</a:t>
            </a:r>
            <a:endParaRPr sz="3000" dirty="0">
              <a:solidFill>
                <a:srgbClr val="FF9934"/>
              </a:solidFill>
            </a:endParaRPr>
          </a:p>
        </p:txBody>
      </p:sp>
    </p:spTree>
    <p:extLst>
      <p:ext uri="{BB962C8B-B14F-4D97-AF65-F5344CB8AC3E}">
        <p14:creationId xmlns:p14="http://schemas.microsoft.com/office/powerpoint/2010/main" val="2206632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36</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774091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97">
          <a:extLst>
            <a:ext uri="{FF2B5EF4-FFF2-40B4-BE49-F238E27FC236}">
              <a16:creationId xmlns:a16="http://schemas.microsoft.com/office/drawing/2014/main" id="{FBA3148B-C01D-359B-F27C-9018C478BAC7}"/>
            </a:ext>
          </a:extLst>
        </p:cNvPr>
        <p:cNvGrpSpPr/>
        <p:nvPr/>
      </p:nvGrpSpPr>
      <p:grpSpPr>
        <a:xfrm>
          <a:off x="0" y="0"/>
          <a:ext cx="0" cy="0"/>
          <a:chOff x="0" y="0"/>
          <a:chExt cx="0" cy="0"/>
        </a:xfrm>
      </p:grpSpPr>
      <p:sp>
        <p:nvSpPr>
          <p:cNvPr id="698" name="Google Shape;698;p75">
            <a:extLst>
              <a:ext uri="{FF2B5EF4-FFF2-40B4-BE49-F238E27FC236}">
                <a16:creationId xmlns:a16="http://schemas.microsoft.com/office/drawing/2014/main" id="{D6148144-AEDE-7C39-2C13-9E8D32508170}"/>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8A23D"/>
          </a:solidFill>
          <a:ln>
            <a:noFill/>
          </a:ln>
        </p:spPr>
        <p:txBody>
          <a:bodyPr spcFirstLastPara="1" wrap="square" lIns="91426" tIns="45700" rIns="91426" bIns="45700" anchor="ctr" anchorCtr="0">
            <a:noAutofit/>
          </a:bodyPr>
          <a:lstStyle/>
          <a:p>
            <a:pPr algn="ctr"/>
            <a:endParaRPr sz="1401">
              <a:solidFill>
                <a:srgbClr val="8ECC4E"/>
              </a:solidFill>
            </a:endParaRPr>
          </a:p>
        </p:txBody>
      </p:sp>
      <p:sp>
        <p:nvSpPr>
          <p:cNvPr id="699" name="Google Shape;699;p75">
            <a:extLst>
              <a:ext uri="{FF2B5EF4-FFF2-40B4-BE49-F238E27FC236}">
                <a16:creationId xmlns:a16="http://schemas.microsoft.com/office/drawing/2014/main" id="{F8463F56-7B98-8218-D8D2-62BBE83203D9}"/>
              </a:ext>
            </a:extLst>
          </p:cNvPr>
          <p:cNvSpPr/>
          <p:nvPr/>
        </p:nvSpPr>
        <p:spPr>
          <a:xfrm flipH="1">
            <a:off x="5103662" y="-157340"/>
            <a:ext cx="4220762" cy="4220764"/>
          </a:xfrm>
          <a:prstGeom prst="ellipse">
            <a:avLst/>
          </a:prstGeom>
          <a:blipFill rotWithShape="1">
            <a:blip r:embed="rId3">
              <a:alphaModFix/>
            </a:blip>
            <a:stretch>
              <a:fillRect l="-24998" r="-28836" b="-255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700" name="Google Shape;700;p75">
            <a:extLst>
              <a:ext uri="{FF2B5EF4-FFF2-40B4-BE49-F238E27FC236}">
                <a16:creationId xmlns:a16="http://schemas.microsoft.com/office/drawing/2014/main" id="{FB89DF2E-D493-EEED-417C-161C4796A139}"/>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err="1">
                <a:solidFill>
                  <a:schemeClr val="lt1"/>
                </a:solidFill>
                <a:latin typeface="Calibri"/>
                <a:ea typeface="Calibri"/>
                <a:cs typeface="Calibri"/>
                <a:sym typeface="Calibri"/>
              </a:rPr>
              <a:t>Sustainable</a:t>
            </a:r>
            <a:r>
              <a:rPr lang="sv-SE" sz="4500" dirty="0">
                <a:solidFill>
                  <a:schemeClr val="lt1"/>
                </a:solidFill>
                <a:latin typeface="Calibri"/>
                <a:ea typeface="Calibri"/>
                <a:cs typeface="Calibri"/>
                <a:sym typeface="Calibri"/>
              </a:rPr>
              <a:t> </a:t>
            </a:r>
            <a:r>
              <a:rPr lang="sv-SE" sz="4500" dirty="0" err="1">
                <a:solidFill>
                  <a:schemeClr val="lt1"/>
                </a:solidFill>
                <a:latin typeface="Calibri"/>
                <a:ea typeface="Calibri"/>
                <a:cs typeface="Calibri"/>
                <a:sym typeface="Calibri"/>
              </a:rPr>
              <a:t>Tourism</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701" name="Google Shape;701;p75">
            <a:extLst>
              <a:ext uri="{FF2B5EF4-FFF2-40B4-BE49-F238E27FC236}">
                <a16:creationId xmlns:a16="http://schemas.microsoft.com/office/drawing/2014/main" id="{5CDE62F0-62A4-8637-384F-522A9B8C4A0C}"/>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1C</a:t>
            </a:r>
            <a:endParaRPr sz="1401"/>
          </a:p>
        </p:txBody>
      </p:sp>
      <p:cxnSp>
        <p:nvCxnSpPr>
          <p:cNvPr id="702" name="Google Shape;702;p75">
            <a:extLst>
              <a:ext uri="{FF2B5EF4-FFF2-40B4-BE49-F238E27FC236}">
                <a16:creationId xmlns:a16="http://schemas.microsoft.com/office/drawing/2014/main" id="{AD06D64E-D376-B1BC-4B44-EE08FC9579FE}"/>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703" name="Google Shape;703;p75">
            <a:extLst>
              <a:ext uri="{FF2B5EF4-FFF2-40B4-BE49-F238E27FC236}">
                <a16:creationId xmlns:a16="http://schemas.microsoft.com/office/drawing/2014/main" id="{7C752CD3-59B8-93EB-F304-7D86102DDF7D}"/>
              </a:ext>
            </a:extLst>
          </p:cNvPr>
          <p:cNvSpPr/>
          <p:nvPr/>
        </p:nvSpPr>
        <p:spPr>
          <a:xfrm>
            <a:off x="4821116" y="-461273"/>
            <a:ext cx="4807242" cy="4807242"/>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704" name="Google Shape;704;p75">
            <a:extLst>
              <a:ext uri="{FF2B5EF4-FFF2-40B4-BE49-F238E27FC236}">
                <a16:creationId xmlns:a16="http://schemas.microsoft.com/office/drawing/2014/main" id="{4C05C669-D137-3DFB-4AE9-77631080995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37</a:t>
            </a:fld>
            <a:endParaRPr sz="1600">
              <a:solidFill>
                <a:srgbClr val="8AC03B"/>
              </a:solidFill>
              <a:latin typeface="Calibri"/>
              <a:ea typeface="Calibri"/>
              <a:cs typeface="Calibri"/>
              <a:sym typeface="Calibri"/>
            </a:endParaRPr>
          </a:p>
        </p:txBody>
      </p:sp>
      <p:grpSp>
        <p:nvGrpSpPr>
          <p:cNvPr id="706" name="Google Shape;706;p75">
            <a:extLst>
              <a:ext uri="{FF2B5EF4-FFF2-40B4-BE49-F238E27FC236}">
                <a16:creationId xmlns:a16="http://schemas.microsoft.com/office/drawing/2014/main" id="{CF581B8B-DA2F-871E-F462-CFE7349E98E8}"/>
              </a:ext>
            </a:extLst>
          </p:cNvPr>
          <p:cNvGrpSpPr/>
          <p:nvPr/>
        </p:nvGrpSpPr>
        <p:grpSpPr>
          <a:xfrm>
            <a:off x="286440" y="3079787"/>
            <a:ext cx="1792119" cy="1883262"/>
            <a:chOff x="14597956" y="5536700"/>
            <a:chExt cx="1074543" cy="1196714"/>
          </a:xfrm>
        </p:grpSpPr>
        <p:grpSp>
          <p:nvGrpSpPr>
            <p:cNvPr id="707" name="Google Shape;707;p75">
              <a:extLst>
                <a:ext uri="{FF2B5EF4-FFF2-40B4-BE49-F238E27FC236}">
                  <a16:creationId xmlns:a16="http://schemas.microsoft.com/office/drawing/2014/main" id="{4510276A-F954-94C9-634B-0875BC6829AA}"/>
                </a:ext>
              </a:extLst>
            </p:cNvPr>
            <p:cNvGrpSpPr/>
            <p:nvPr/>
          </p:nvGrpSpPr>
          <p:grpSpPr>
            <a:xfrm>
              <a:off x="14937980" y="5958682"/>
              <a:ext cx="402748" cy="402201"/>
              <a:chOff x="14937980" y="5958682"/>
              <a:chExt cx="402748" cy="402201"/>
            </a:xfrm>
          </p:grpSpPr>
          <p:sp>
            <p:nvSpPr>
              <p:cNvPr id="708" name="Google Shape;708;p75">
                <a:extLst>
                  <a:ext uri="{FF2B5EF4-FFF2-40B4-BE49-F238E27FC236}">
                    <a16:creationId xmlns:a16="http://schemas.microsoft.com/office/drawing/2014/main" id="{54C8FF96-E5AE-8BE7-EFA1-3B2EA086F8B2}"/>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09" name="Google Shape;709;p75">
                <a:extLst>
                  <a:ext uri="{FF2B5EF4-FFF2-40B4-BE49-F238E27FC236}">
                    <a16:creationId xmlns:a16="http://schemas.microsoft.com/office/drawing/2014/main" id="{9F21998C-EBF7-F279-1281-207B15EBC0EB}"/>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0" name="Google Shape;710;p75">
                <a:extLst>
                  <a:ext uri="{FF2B5EF4-FFF2-40B4-BE49-F238E27FC236}">
                    <a16:creationId xmlns:a16="http://schemas.microsoft.com/office/drawing/2014/main" id="{B9DB55B8-5DCF-B727-EFE1-234AFAFC57CE}"/>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1" name="Google Shape;711;p75">
                <a:extLst>
                  <a:ext uri="{FF2B5EF4-FFF2-40B4-BE49-F238E27FC236}">
                    <a16:creationId xmlns:a16="http://schemas.microsoft.com/office/drawing/2014/main" id="{B40BB591-115F-569C-8365-EC9A72E8FC79}"/>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2" name="Google Shape;712;p75">
                <a:extLst>
                  <a:ext uri="{FF2B5EF4-FFF2-40B4-BE49-F238E27FC236}">
                    <a16:creationId xmlns:a16="http://schemas.microsoft.com/office/drawing/2014/main" id="{A007AE07-6441-8949-FD50-E8EAF90CECD4}"/>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3" name="Google Shape;713;p75">
                <a:extLst>
                  <a:ext uri="{FF2B5EF4-FFF2-40B4-BE49-F238E27FC236}">
                    <a16:creationId xmlns:a16="http://schemas.microsoft.com/office/drawing/2014/main" id="{D4DCB584-CBB8-9C80-DD0C-E3ED6FD37F4E}"/>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grpSp>
          <p:nvGrpSpPr>
            <p:cNvPr id="714" name="Google Shape;714;p75">
              <a:extLst>
                <a:ext uri="{FF2B5EF4-FFF2-40B4-BE49-F238E27FC236}">
                  <a16:creationId xmlns:a16="http://schemas.microsoft.com/office/drawing/2014/main" id="{F766DEC5-6C65-0597-EE3B-50E2916786A9}"/>
                </a:ext>
              </a:extLst>
            </p:cNvPr>
            <p:cNvGrpSpPr/>
            <p:nvPr/>
          </p:nvGrpSpPr>
          <p:grpSpPr>
            <a:xfrm>
              <a:off x="15031979" y="5536700"/>
              <a:ext cx="217988" cy="375827"/>
              <a:chOff x="15031979" y="5536700"/>
              <a:chExt cx="217988" cy="375827"/>
            </a:xfrm>
          </p:grpSpPr>
          <p:grpSp>
            <p:nvGrpSpPr>
              <p:cNvPr id="715" name="Google Shape;715;p75">
                <a:extLst>
                  <a:ext uri="{FF2B5EF4-FFF2-40B4-BE49-F238E27FC236}">
                    <a16:creationId xmlns:a16="http://schemas.microsoft.com/office/drawing/2014/main" id="{019EC7F8-A3B8-0A6C-EA72-35F8107AB81B}"/>
                  </a:ext>
                </a:extLst>
              </p:cNvPr>
              <p:cNvGrpSpPr/>
              <p:nvPr/>
            </p:nvGrpSpPr>
            <p:grpSpPr>
              <a:xfrm>
                <a:off x="15031979" y="5536700"/>
                <a:ext cx="217988" cy="375827"/>
                <a:chOff x="15031979" y="5536700"/>
                <a:chExt cx="217988" cy="375827"/>
              </a:xfrm>
            </p:grpSpPr>
            <p:sp>
              <p:nvSpPr>
                <p:cNvPr id="716" name="Google Shape;716;p75">
                  <a:extLst>
                    <a:ext uri="{FF2B5EF4-FFF2-40B4-BE49-F238E27FC236}">
                      <a16:creationId xmlns:a16="http://schemas.microsoft.com/office/drawing/2014/main" id="{BFAEB384-2AC5-5D29-E175-3AB45B59287A}"/>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17" name="Google Shape;717;p75">
                  <a:extLst>
                    <a:ext uri="{FF2B5EF4-FFF2-40B4-BE49-F238E27FC236}">
                      <a16:creationId xmlns:a16="http://schemas.microsoft.com/office/drawing/2014/main" id="{EA31E76E-FAFF-03C5-B79E-F372F07DC6E1}"/>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18" name="Google Shape;718;p75">
                <a:extLst>
                  <a:ext uri="{FF2B5EF4-FFF2-40B4-BE49-F238E27FC236}">
                    <a16:creationId xmlns:a16="http://schemas.microsoft.com/office/drawing/2014/main" id="{9EB27F45-1CEE-6724-1CE9-12FF70AC2CFC}"/>
                  </a:ext>
                </a:extLst>
              </p:cNvPr>
              <p:cNvGrpSpPr/>
              <p:nvPr/>
            </p:nvGrpSpPr>
            <p:grpSpPr>
              <a:xfrm>
                <a:off x="15065077" y="5648789"/>
                <a:ext cx="150204" cy="47802"/>
                <a:chOff x="15065077" y="5648789"/>
                <a:chExt cx="150204" cy="47802"/>
              </a:xfrm>
            </p:grpSpPr>
            <p:sp>
              <p:nvSpPr>
                <p:cNvPr id="719" name="Google Shape;719;p75">
                  <a:extLst>
                    <a:ext uri="{FF2B5EF4-FFF2-40B4-BE49-F238E27FC236}">
                      <a16:creationId xmlns:a16="http://schemas.microsoft.com/office/drawing/2014/main" id="{BB41A671-DF20-BC8C-EEDA-5720D056BF1E}"/>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0" name="Google Shape;720;p75">
                  <a:extLst>
                    <a:ext uri="{FF2B5EF4-FFF2-40B4-BE49-F238E27FC236}">
                      <a16:creationId xmlns:a16="http://schemas.microsoft.com/office/drawing/2014/main" id="{8AC393DF-F653-7FF7-23AF-0614666B1F72}"/>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21" name="Google Shape;721;p75">
                <a:extLst>
                  <a:ext uri="{FF2B5EF4-FFF2-40B4-BE49-F238E27FC236}">
                    <a16:creationId xmlns:a16="http://schemas.microsoft.com/office/drawing/2014/main" id="{5529DD7B-D651-EC6B-C844-8C7941A85E39}"/>
                  </a:ext>
                </a:extLst>
              </p:cNvPr>
              <p:cNvGrpSpPr/>
              <p:nvPr/>
            </p:nvGrpSpPr>
            <p:grpSpPr>
              <a:xfrm>
                <a:off x="15033715" y="5731207"/>
                <a:ext cx="212928" cy="69231"/>
                <a:chOff x="15033715" y="5731207"/>
                <a:chExt cx="212928" cy="69231"/>
              </a:xfrm>
            </p:grpSpPr>
            <p:sp>
              <p:nvSpPr>
                <p:cNvPr id="722" name="Google Shape;722;p75">
                  <a:extLst>
                    <a:ext uri="{FF2B5EF4-FFF2-40B4-BE49-F238E27FC236}">
                      <a16:creationId xmlns:a16="http://schemas.microsoft.com/office/drawing/2014/main" id="{5807DEF1-AD49-91F7-8583-D9E006FB2FC7}"/>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3" name="Google Shape;723;p75">
                  <a:extLst>
                    <a:ext uri="{FF2B5EF4-FFF2-40B4-BE49-F238E27FC236}">
                      <a16:creationId xmlns:a16="http://schemas.microsoft.com/office/drawing/2014/main" id="{3DBA3E31-2AC4-C466-1B3D-89E6AEBA084E}"/>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24" name="Google Shape;724;p75">
              <a:extLst>
                <a:ext uri="{FF2B5EF4-FFF2-40B4-BE49-F238E27FC236}">
                  <a16:creationId xmlns:a16="http://schemas.microsoft.com/office/drawing/2014/main" id="{52C11CA1-B455-8EE9-7D24-D8A444A4EAC7}"/>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5" name="Google Shape;725;p75">
              <a:extLst>
                <a:ext uri="{FF2B5EF4-FFF2-40B4-BE49-F238E27FC236}">
                  <a16:creationId xmlns:a16="http://schemas.microsoft.com/office/drawing/2014/main" id="{65790AF1-7A5C-9200-5912-F015CE099ED3}"/>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726" name="Google Shape;726;p75">
              <a:extLst>
                <a:ext uri="{FF2B5EF4-FFF2-40B4-BE49-F238E27FC236}">
                  <a16:creationId xmlns:a16="http://schemas.microsoft.com/office/drawing/2014/main" id="{3C31E8CD-C330-16C2-0136-2363A431E069}"/>
                </a:ext>
              </a:extLst>
            </p:cNvPr>
            <p:cNvGrpSpPr/>
            <p:nvPr/>
          </p:nvGrpSpPr>
          <p:grpSpPr>
            <a:xfrm>
              <a:off x="14597956" y="5994946"/>
              <a:ext cx="226132" cy="329673"/>
              <a:chOff x="14597956" y="5994946"/>
              <a:chExt cx="226132" cy="329673"/>
            </a:xfrm>
          </p:grpSpPr>
          <p:sp>
            <p:nvSpPr>
              <p:cNvPr id="727" name="Google Shape;727;p75">
                <a:extLst>
                  <a:ext uri="{FF2B5EF4-FFF2-40B4-BE49-F238E27FC236}">
                    <a16:creationId xmlns:a16="http://schemas.microsoft.com/office/drawing/2014/main" id="{656D7ADC-D211-2F37-E3CE-B33209940D7B}"/>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28" name="Google Shape;728;p75">
                <a:extLst>
                  <a:ext uri="{FF2B5EF4-FFF2-40B4-BE49-F238E27FC236}">
                    <a16:creationId xmlns:a16="http://schemas.microsoft.com/office/drawing/2014/main" id="{1806BA99-C797-D356-DAE7-1211E5E440D1}"/>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sp>
          <p:nvSpPr>
            <p:cNvPr id="729" name="Google Shape;729;p75">
              <a:extLst>
                <a:ext uri="{FF2B5EF4-FFF2-40B4-BE49-F238E27FC236}">
                  <a16:creationId xmlns:a16="http://schemas.microsoft.com/office/drawing/2014/main" id="{D4FF3D67-D2D6-58E0-5C38-683E23EE2726}"/>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0" name="Google Shape;730;p75">
              <a:extLst>
                <a:ext uri="{FF2B5EF4-FFF2-40B4-BE49-F238E27FC236}">
                  <a16:creationId xmlns:a16="http://schemas.microsoft.com/office/drawing/2014/main" id="{EC68248B-FE80-C492-E535-8953C303F189}"/>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1" name="Google Shape;731;p75">
              <a:extLst>
                <a:ext uri="{FF2B5EF4-FFF2-40B4-BE49-F238E27FC236}">
                  <a16:creationId xmlns:a16="http://schemas.microsoft.com/office/drawing/2014/main" id="{84FFDB87-AEE3-B50D-6EB2-A773D170139D}"/>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2" name="Google Shape;732;p75">
              <a:extLst>
                <a:ext uri="{FF2B5EF4-FFF2-40B4-BE49-F238E27FC236}">
                  <a16:creationId xmlns:a16="http://schemas.microsoft.com/office/drawing/2014/main" id="{A531C63D-0445-0018-0309-7C1EF308426D}"/>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3" name="Google Shape;733;p75">
              <a:extLst>
                <a:ext uri="{FF2B5EF4-FFF2-40B4-BE49-F238E27FC236}">
                  <a16:creationId xmlns:a16="http://schemas.microsoft.com/office/drawing/2014/main" id="{33154ABF-31E6-9E97-336E-71A3DE85387A}"/>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4" name="Google Shape;734;p75">
              <a:extLst>
                <a:ext uri="{FF2B5EF4-FFF2-40B4-BE49-F238E27FC236}">
                  <a16:creationId xmlns:a16="http://schemas.microsoft.com/office/drawing/2014/main" id="{F2BCBD6A-B929-7CA6-0488-62F2F11DB164}"/>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5" name="Google Shape;735;p75">
              <a:extLst>
                <a:ext uri="{FF2B5EF4-FFF2-40B4-BE49-F238E27FC236}">
                  <a16:creationId xmlns:a16="http://schemas.microsoft.com/office/drawing/2014/main" id="{5C9BC01F-E232-C7DC-9FB1-C97B8E9CECF8}"/>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6" name="Google Shape;736;p75">
              <a:extLst>
                <a:ext uri="{FF2B5EF4-FFF2-40B4-BE49-F238E27FC236}">
                  <a16:creationId xmlns:a16="http://schemas.microsoft.com/office/drawing/2014/main" id="{2EEA981B-55D2-3444-1A7E-B194EC23324C}"/>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2" name="Google Shape;417;p67">
            <a:extLst>
              <a:ext uri="{FF2B5EF4-FFF2-40B4-BE49-F238E27FC236}">
                <a16:creationId xmlns:a16="http://schemas.microsoft.com/office/drawing/2014/main" id="{BE7F9F01-540F-A999-1C88-6982BF4C5678}"/>
              </a:ext>
            </a:extLst>
          </p:cNvPr>
          <p:cNvPicPr preferRelativeResize="0"/>
          <p:nvPr/>
        </p:nvPicPr>
        <p:blipFill rotWithShape="1">
          <a:blip r:embed="rId4">
            <a:alphaModFix amt="70000"/>
          </a:blip>
          <a:srcRect/>
          <a:stretch/>
        </p:blipFill>
        <p:spPr>
          <a:xfrm rot="-3551750">
            <a:off x="6886278" y="143000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extLst>
      <p:ext uri="{BB962C8B-B14F-4D97-AF65-F5344CB8AC3E}">
        <p14:creationId xmlns:p14="http://schemas.microsoft.com/office/powerpoint/2010/main" val="1471680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D7AF70C4-A21C-C460-BB3A-F4AFB7D00855}"/>
            </a:ext>
          </a:extLst>
        </p:cNvPr>
        <p:cNvGrpSpPr/>
        <p:nvPr/>
      </p:nvGrpSpPr>
      <p:grpSpPr>
        <a:xfrm>
          <a:off x="0" y="0"/>
          <a:ext cx="0" cy="0"/>
          <a:chOff x="0" y="0"/>
          <a:chExt cx="0" cy="0"/>
        </a:xfrm>
      </p:grpSpPr>
      <p:sp>
        <p:nvSpPr>
          <p:cNvPr id="745" name="Google Shape;745;p76">
            <a:extLst>
              <a:ext uri="{FF2B5EF4-FFF2-40B4-BE49-F238E27FC236}">
                <a16:creationId xmlns:a16="http://schemas.microsoft.com/office/drawing/2014/main" id="{94C6BAEE-2F66-E597-B386-787322A3CF89}"/>
              </a:ext>
            </a:extLst>
          </p:cNvPr>
          <p:cNvSpPr txBox="1"/>
          <p:nvPr/>
        </p:nvSpPr>
        <p:spPr>
          <a:xfrm>
            <a:off x="2565460" y="2433498"/>
            <a:ext cx="6375341" cy="2180044"/>
          </a:xfrm>
          <a:prstGeom prst="rect">
            <a:avLst/>
          </a:prstGeom>
          <a:noFill/>
          <a:ln>
            <a:noFill/>
          </a:ln>
        </p:spPr>
        <p:txBody>
          <a:bodyPr spcFirstLastPara="1" wrap="square" lIns="91426" tIns="45700" rIns="91426" bIns="45700" anchor="t" anchorCtr="0">
            <a:spAutoFit/>
          </a:bodyPr>
          <a:lstStyle/>
          <a:p>
            <a:pPr marL="12701" marR="50799">
              <a:lnSpc>
                <a:spcPct val="105714"/>
              </a:lnSpc>
            </a:pPr>
            <a:r>
              <a:rPr lang="en-GB" sz="1600" b="1" dirty="0">
                <a:solidFill>
                  <a:srgbClr val="6D6E71"/>
                </a:solidFill>
                <a:latin typeface="Calibri"/>
                <a:ea typeface="Calibri"/>
                <a:cs typeface="Calibri"/>
                <a:sym typeface="Calibri"/>
              </a:rPr>
              <a:t>Sustainable tourism development guidelines and management practices</a:t>
            </a:r>
          </a:p>
          <a:p>
            <a:pPr marL="12701" marR="50799">
              <a:lnSpc>
                <a:spcPct val="105714"/>
              </a:lnSpc>
            </a:pPr>
            <a:endParaRPr lang="en-GB" sz="1600" dirty="0">
              <a:solidFill>
                <a:srgbClr val="6D6E71"/>
              </a:solidFill>
              <a:latin typeface="Calibri"/>
              <a:ea typeface="Calibri"/>
              <a:cs typeface="Calibri"/>
              <a:sym typeface="Calibri"/>
            </a:endParaRPr>
          </a:p>
          <a:p>
            <a:pPr marL="12701" marR="50799">
              <a:lnSpc>
                <a:spcPct val="105714"/>
              </a:lnSpc>
            </a:pPr>
            <a:r>
              <a:rPr lang="en-GB" sz="1600" dirty="0">
                <a:solidFill>
                  <a:srgbClr val="6D6E71"/>
                </a:solidFill>
                <a:latin typeface="Calibri"/>
                <a:ea typeface="Calibri"/>
                <a:cs typeface="Calibri"/>
                <a:sym typeface="Calibri"/>
              </a:rPr>
              <a:t>Sustainable tourism development requires the informed participation of all relevant stakeholders, as well as strong political leadership to ensure wide participation and consensus building. Achieving sustainable tourism is a continuous process and it requires constant monitoring of impacts, introducing the necessary preventive and/or corrective measures whenever necessary.</a:t>
            </a:r>
          </a:p>
        </p:txBody>
      </p:sp>
      <p:sp>
        <p:nvSpPr>
          <p:cNvPr id="746" name="Google Shape;746;p76">
            <a:extLst>
              <a:ext uri="{FF2B5EF4-FFF2-40B4-BE49-F238E27FC236}">
                <a16:creationId xmlns:a16="http://schemas.microsoft.com/office/drawing/2014/main" id="{01B95ABE-A393-9143-E109-F269C0B70F9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38</a:t>
            </a:fld>
            <a:endParaRPr/>
          </a:p>
        </p:txBody>
      </p:sp>
      <p:sp>
        <p:nvSpPr>
          <p:cNvPr id="2" name="Google Shape;594;p72">
            <a:extLst>
              <a:ext uri="{FF2B5EF4-FFF2-40B4-BE49-F238E27FC236}">
                <a16:creationId xmlns:a16="http://schemas.microsoft.com/office/drawing/2014/main" id="{41761740-EA20-18BD-9F28-EA54A45F353C}"/>
              </a:ext>
            </a:extLst>
          </p:cNvPr>
          <p:cNvSpPr txBox="1">
            <a:spLocks/>
          </p:cNvSpPr>
          <p:nvPr/>
        </p:nvSpPr>
        <p:spPr>
          <a:xfrm>
            <a:off x="2565461" y="487269"/>
            <a:ext cx="622376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What</a:t>
            </a:r>
            <a:r>
              <a:rPr lang="sv-SE" dirty="0"/>
              <a:t> </a:t>
            </a:r>
            <a:r>
              <a:rPr lang="sv-SE" dirty="0" err="1"/>
              <a:t>Are</a:t>
            </a:r>
            <a:r>
              <a:rPr lang="sv-SE" dirty="0"/>
              <a:t> </a:t>
            </a:r>
            <a:r>
              <a:rPr lang="sv-SE" dirty="0" err="1"/>
              <a:t>We</a:t>
            </a:r>
            <a:r>
              <a:rPr lang="sv-SE" dirty="0"/>
              <a:t> </a:t>
            </a:r>
            <a:r>
              <a:rPr lang="sv-SE" dirty="0" err="1"/>
              <a:t>Talking</a:t>
            </a:r>
            <a:r>
              <a:rPr lang="sv-SE" dirty="0"/>
              <a:t> </a:t>
            </a:r>
            <a:r>
              <a:rPr lang="sv-SE" dirty="0" err="1"/>
              <a:t>About</a:t>
            </a:r>
            <a:r>
              <a:rPr lang="sv-SE" dirty="0"/>
              <a:t>?</a:t>
            </a:r>
          </a:p>
        </p:txBody>
      </p:sp>
      <p:sp>
        <p:nvSpPr>
          <p:cNvPr id="3" name="Google Shape;344;p3">
            <a:extLst>
              <a:ext uri="{FF2B5EF4-FFF2-40B4-BE49-F238E27FC236}">
                <a16:creationId xmlns:a16="http://schemas.microsoft.com/office/drawing/2014/main" id="{DFC13F0B-C1A9-548A-DBE0-7317BB071D72}"/>
              </a:ext>
            </a:extLst>
          </p:cNvPr>
          <p:cNvSpPr/>
          <p:nvPr/>
        </p:nvSpPr>
        <p:spPr>
          <a:xfrm>
            <a:off x="2652608" y="1142165"/>
            <a:ext cx="6095290"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D6E71"/>
                </a:solidFill>
                <a:latin typeface="Calibri" panose="020F0502020204030204" pitchFamily="34" charset="0"/>
                <a:cs typeface="Calibri" panose="020F0502020204030204" pitchFamily="34" charset="0"/>
              </a:rPr>
              <a:t>Tourism that takes full account of its current and future economic, social and environmental impacts, addressing the needs of visitors, the industry, the environment and host communities.</a:t>
            </a:r>
          </a:p>
          <a:p>
            <a:endParaRPr lang="en-GB" sz="1600" dirty="0">
              <a:solidFill>
                <a:schemeClr val="bg1"/>
              </a:solidFill>
              <a:latin typeface="Calibri" panose="020F0502020204030204" pitchFamily="34" charset="0"/>
              <a:cs typeface="Calibri" panose="020F0502020204030204" pitchFamily="34" charset="0"/>
            </a:endParaRPr>
          </a:p>
        </p:txBody>
      </p:sp>
      <p:sp>
        <p:nvSpPr>
          <p:cNvPr id="5" name="textruta 4">
            <a:extLst>
              <a:ext uri="{FF2B5EF4-FFF2-40B4-BE49-F238E27FC236}">
                <a16:creationId xmlns:a16="http://schemas.microsoft.com/office/drawing/2014/main" id="{BCB60BDA-90AC-C4BE-1962-8C51945A3812}"/>
              </a:ext>
            </a:extLst>
          </p:cNvPr>
          <p:cNvSpPr txBox="1"/>
          <p:nvPr/>
        </p:nvSpPr>
        <p:spPr>
          <a:xfrm>
            <a:off x="2565461" y="2057728"/>
            <a:ext cx="4228998" cy="369332"/>
          </a:xfrm>
          <a:prstGeom prst="rect">
            <a:avLst/>
          </a:prstGeom>
          <a:noFill/>
        </p:spPr>
        <p:txBody>
          <a:bodyPr wrap="square">
            <a:spAutoFit/>
          </a:bodyPr>
          <a:lstStyle/>
          <a:p>
            <a:r>
              <a:rPr lang="en-GB" sz="1800" b="1" dirty="0">
                <a:solidFill>
                  <a:srgbClr val="FF9934"/>
                </a:solidFill>
                <a:latin typeface="Calibri" panose="020F0502020204030204" pitchFamily="34" charset="0"/>
                <a:cs typeface="Calibri" panose="020F0502020204030204" pitchFamily="34" charset="0"/>
              </a:rPr>
              <a:t>How?</a:t>
            </a:r>
          </a:p>
        </p:txBody>
      </p:sp>
      <p:sp>
        <p:nvSpPr>
          <p:cNvPr id="6" name="Platshållare för text 5">
            <a:extLst>
              <a:ext uri="{FF2B5EF4-FFF2-40B4-BE49-F238E27FC236}">
                <a16:creationId xmlns:a16="http://schemas.microsoft.com/office/drawing/2014/main" id="{8C453D9C-A073-024D-EE6A-AD0DE7B9E6B7}"/>
              </a:ext>
            </a:extLst>
          </p:cNvPr>
          <p:cNvSpPr>
            <a:spLocks noGrp="1"/>
          </p:cNvSpPr>
          <p:nvPr>
            <p:ph type="body" idx="1"/>
          </p:nvPr>
        </p:nvSpPr>
        <p:spPr/>
        <p:txBody>
          <a:bodyPr/>
          <a:lstStyle/>
          <a:p>
            <a:endParaRPr lang="sv-SE"/>
          </a:p>
        </p:txBody>
      </p:sp>
      <p:sp>
        <p:nvSpPr>
          <p:cNvPr id="8" name="Platshållare för text 7">
            <a:extLst>
              <a:ext uri="{FF2B5EF4-FFF2-40B4-BE49-F238E27FC236}">
                <a16:creationId xmlns:a16="http://schemas.microsoft.com/office/drawing/2014/main" id="{72C43DCE-FABB-BE13-FB6B-1E4D467C6D54}"/>
              </a:ext>
            </a:extLst>
          </p:cNvPr>
          <p:cNvSpPr>
            <a:spLocks noGrp="1"/>
          </p:cNvSpPr>
          <p:nvPr>
            <p:ph type="body" idx="2"/>
          </p:nvPr>
        </p:nvSpPr>
        <p:spPr/>
        <p:txBody>
          <a:bodyPr/>
          <a:lstStyle/>
          <a:p>
            <a:endParaRPr lang="sv-SE" dirty="0"/>
          </a:p>
        </p:txBody>
      </p:sp>
      <p:sp>
        <p:nvSpPr>
          <p:cNvPr id="9" name="Google Shape;379;p64">
            <a:extLst>
              <a:ext uri="{FF2B5EF4-FFF2-40B4-BE49-F238E27FC236}">
                <a16:creationId xmlns:a16="http://schemas.microsoft.com/office/drawing/2014/main" id="{AC60D34B-5221-57AD-272F-30BC6A51887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10" name="Google Shape;456;p68">
            <a:extLst>
              <a:ext uri="{FF2B5EF4-FFF2-40B4-BE49-F238E27FC236}">
                <a16:creationId xmlns:a16="http://schemas.microsoft.com/office/drawing/2014/main" id="{AB8BEF4C-0887-48DE-FB66-EB891DEAE3BD}"/>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Sustainable</a:t>
            </a:r>
          </a:p>
          <a:p>
            <a:pPr marL="0" indent="0">
              <a:lnSpc>
                <a:spcPct val="82058"/>
              </a:lnSpc>
            </a:pPr>
            <a:r>
              <a:rPr lang="en-GB" sz="2400" dirty="0"/>
              <a:t>Tourism</a:t>
            </a:r>
          </a:p>
        </p:txBody>
      </p:sp>
      <p:sp>
        <p:nvSpPr>
          <p:cNvPr id="11" name="Google Shape;457;p68">
            <a:extLst>
              <a:ext uri="{FF2B5EF4-FFF2-40B4-BE49-F238E27FC236}">
                <a16:creationId xmlns:a16="http://schemas.microsoft.com/office/drawing/2014/main" id="{000F6789-B6AB-A135-9AE7-91D70156AB3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2" name="Google Shape;599;p72">
            <a:extLst>
              <a:ext uri="{FF2B5EF4-FFF2-40B4-BE49-F238E27FC236}">
                <a16:creationId xmlns:a16="http://schemas.microsoft.com/office/drawing/2014/main" id="{454F7A29-756D-6E65-E6CF-7C95FAA6E8E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530136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6AD052BB-3B5B-6974-99B8-D745528606D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B33F72B3-B187-9BAC-DE64-AA0F988DB80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B6D113D6-FA2F-7D7C-A11F-16653D6A905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52B4FD91-C38C-E80F-34D4-F2D72338445C}"/>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Why is it important for all relevant stakeholders to participate in sustainable tourism development?</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How can you monitor the impacts of your tourism activities and implement corrective measures if necessary?</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What actions can you take to ensure a high level of satisfaction for yourself as a tourist while still adhering to sustainable practices?</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How can you raise awareness about sustainability issues among fellow tourists and promote sustainable tourism practices?</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Can you give examples of how you've personally contributed to conserving natural heritage and biodiversity during your travels?</a:t>
            </a:r>
          </a:p>
        </p:txBody>
      </p:sp>
      <p:sp>
        <p:nvSpPr>
          <p:cNvPr id="675" name="Google Shape;675;p17">
            <a:extLst>
              <a:ext uri="{FF2B5EF4-FFF2-40B4-BE49-F238E27FC236}">
                <a16:creationId xmlns:a16="http://schemas.microsoft.com/office/drawing/2014/main" id="{467E585C-295B-9EB7-9892-9818B11751D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Then Discuss </a:t>
            </a:r>
          </a:p>
        </p:txBody>
      </p:sp>
      <p:sp>
        <p:nvSpPr>
          <p:cNvPr id="677" name="Google Shape;677;p17">
            <a:extLst>
              <a:ext uri="{FF2B5EF4-FFF2-40B4-BE49-F238E27FC236}">
                <a16:creationId xmlns:a16="http://schemas.microsoft.com/office/drawing/2014/main" id="{2967D978-8EA9-3718-0523-830B5AF79290}"/>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2DF7155-6EAD-7DDA-BBC6-A675ED46D17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4458FA1-F789-FC6B-7EF8-C539C5C38E8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E9257A82-C1BA-C23B-BC89-BFEAEBA1A20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E59D091-089F-9AF4-AE35-DAB33950392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F795399-3941-A745-1974-F617CA45DEC2}"/>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9C437D4-C443-177B-E166-D36E52ACE63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24A4418-7600-B0E3-EFD2-1A1FBDB6FAA8}"/>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1DC61BF-05D1-8989-71B1-D99E5EB4732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DB9A677-EEC6-55A9-CEE2-08F8E659E64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70C5DD7-81C5-9FA9-70CF-C17D78E517E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A59EFDD-2703-8D9A-A056-A3171CE3831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017A7A8B-4BA4-7B1C-758C-77D192EA86D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875B35DF-04EB-868F-C16A-A02BF89C08B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75109EA-6FB7-E294-674B-C102045FE9C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0D7A7278-1488-8101-9946-EE8A0DD28B3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E9F156D-2D45-737D-1A12-82B5F597DC1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9603F4D-A034-F131-9996-951E1B325517}"/>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E.08</a:t>
            </a:r>
            <a:endParaRPr sz="3000" dirty="0">
              <a:solidFill>
                <a:srgbClr val="FF9934"/>
              </a:solidFill>
            </a:endParaRPr>
          </a:p>
        </p:txBody>
      </p:sp>
    </p:spTree>
    <p:extLst>
      <p:ext uri="{BB962C8B-B14F-4D97-AF65-F5344CB8AC3E}">
        <p14:creationId xmlns:p14="http://schemas.microsoft.com/office/powerpoint/2010/main" val="44139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pic>
        <p:nvPicPr>
          <p:cNvPr id="3" name="Bildobjekt 2" descr="En bild som visar person, Människoansikte, boll, klädsel&#10;&#10;AI-genererat innehåll kan vara felaktigt.">
            <a:extLst>
              <a:ext uri="{FF2B5EF4-FFF2-40B4-BE49-F238E27FC236}">
                <a16:creationId xmlns:a16="http://schemas.microsoft.com/office/drawing/2014/main" id="{D5C767A8-7272-C54C-2E38-BF0EB13ADA59}"/>
              </a:ext>
            </a:extLst>
          </p:cNvPr>
          <p:cNvPicPr>
            <a:picLocks noChangeAspect="1"/>
          </p:cNvPicPr>
          <p:nvPr/>
        </p:nvPicPr>
        <p:blipFill>
          <a:blip r:embed="rId3"/>
          <a:stretch>
            <a:fillRect/>
          </a:stretch>
        </p:blipFill>
        <p:spPr>
          <a:xfrm>
            <a:off x="5212753" y="-141217"/>
            <a:ext cx="4115923" cy="4115923"/>
          </a:xfrm>
          <a:prstGeom prst="rect">
            <a:avLst/>
          </a:prstGeom>
        </p:spPr>
      </p:pic>
      <p:sp>
        <p:nvSpPr>
          <p:cNvPr id="415" name="Google Shape;415;p67">
            <a:extLst>
              <a:ext uri="{FF2B5EF4-FFF2-40B4-BE49-F238E27FC236}">
                <a16:creationId xmlns:a16="http://schemas.microsoft.com/office/drawing/2014/main" id="{A2B21172-E5B4-0F18-8760-6ECA0770988A}"/>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sz="1401"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3551750">
            <a:off x="6784680" y="139585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97936" y="1873367"/>
            <a:ext cx="3323634"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000" dirty="0" err="1">
                <a:solidFill>
                  <a:schemeClr val="lt1"/>
                </a:solidFill>
                <a:latin typeface="Calibri"/>
                <a:ea typeface="Calibri"/>
                <a:cs typeface="Calibri"/>
                <a:sym typeface="Calibri"/>
              </a:rPr>
              <a:t>Understanding</a:t>
            </a:r>
            <a:r>
              <a:rPr lang="sv-SE" sz="4000" dirty="0">
                <a:solidFill>
                  <a:schemeClr val="lt1"/>
                </a:solidFill>
                <a:latin typeface="Calibri"/>
                <a:ea typeface="Calibri"/>
                <a:cs typeface="Calibri"/>
                <a:sym typeface="Calibri"/>
              </a:rPr>
              <a:t> </a:t>
            </a:r>
            <a:r>
              <a:rPr lang="sv-SE" sz="4000" dirty="0" err="1">
                <a:solidFill>
                  <a:schemeClr val="lt1"/>
                </a:solidFill>
                <a:latin typeface="Calibri"/>
                <a:ea typeface="Calibri"/>
                <a:cs typeface="Calibri"/>
                <a:sym typeface="Calibri"/>
              </a:rPr>
              <a:t>Sustainability</a:t>
            </a:r>
            <a:endParaRPr lang="sv-SE" sz="4000" dirty="0"/>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622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ea typeface="Calibri"/>
                <a:cs typeface="Calibri"/>
                <a:sym typeface="Calibri"/>
              </a:rPr>
              <a:t>1A</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40524" y="-461273"/>
            <a:ext cx="4687833" cy="4687833"/>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849D2574-6EEF-E5CB-10BE-159B2BB30FCA}"/>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417F96AC-6EF4-F292-83C7-3E4C0C4E1799}"/>
              </a:ext>
            </a:extLst>
          </p:cNvPr>
          <p:cNvSpPr/>
          <p:nvPr/>
        </p:nvSpPr>
        <p:spPr>
          <a:xfrm rot="-5400000">
            <a:off x="81511" y="130364"/>
            <a:ext cx="925552" cy="1088568"/>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a:solidFill>
                <a:schemeClr val="lt1"/>
              </a:solidFill>
            </a:endParaRPr>
          </a:p>
        </p:txBody>
      </p:sp>
      <p:sp>
        <p:nvSpPr>
          <p:cNvPr id="526" name="Google Shape;526;p70">
            <a:extLst>
              <a:ext uri="{FF2B5EF4-FFF2-40B4-BE49-F238E27FC236}">
                <a16:creationId xmlns:a16="http://schemas.microsoft.com/office/drawing/2014/main" id="{5296B665-8303-4501-DE6C-70604AF61EB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4854304F-AAB4-D4F7-EE25-9DD42A53600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AB63912A-A9D0-B618-65E0-51C6F6F6AA17}"/>
              </a:ext>
            </a:extLst>
          </p:cNvPr>
          <p:cNvSpPr txBox="1">
            <a:spLocks noGrp="1"/>
          </p:cNvSpPr>
          <p:nvPr>
            <p:ph type="body" idx="2"/>
          </p:nvPr>
        </p:nvSpPr>
        <p:spPr>
          <a:xfrm>
            <a:off x="1332867" y="335997"/>
            <a:ext cx="7505541"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Worksheet</a:t>
            </a:r>
            <a:r>
              <a:rPr lang="sv-SE" dirty="0">
                <a:solidFill>
                  <a:srgbClr val="FF9933"/>
                </a:solidFill>
              </a:rPr>
              <a:t>: </a:t>
            </a:r>
            <a:r>
              <a:rPr lang="sv-SE" sz="1800" b="0" dirty="0" err="1">
                <a:solidFill>
                  <a:schemeClr val="tx2">
                    <a:lumMod val="50000"/>
                  </a:schemeClr>
                </a:solidFill>
              </a:rPr>
              <a:t>Mapping</a:t>
            </a:r>
            <a:r>
              <a:rPr lang="sv-SE" sz="1800" b="0" dirty="0">
                <a:solidFill>
                  <a:schemeClr val="tx2">
                    <a:lumMod val="50000"/>
                  </a:schemeClr>
                </a:solidFill>
              </a:rPr>
              <a:t> -  </a:t>
            </a:r>
            <a:r>
              <a:rPr lang="sv-SE" sz="1800" b="0" dirty="0" err="1">
                <a:solidFill>
                  <a:schemeClr val="tx2">
                    <a:lumMod val="50000"/>
                  </a:schemeClr>
                </a:solidFill>
              </a:rPr>
              <a:t>What</a:t>
            </a:r>
            <a:r>
              <a:rPr lang="sv-SE" sz="1800" b="0" dirty="0">
                <a:solidFill>
                  <a:schemeClr val="tx2">
                    <a:lumMod val="50000"/>
                  </a:schemeClr>
                </a:solidFill>
              </a:rPr>
              <a:t> Does </a:t>
            </a:r>
            <a:r>
              <a:rPr lang="sv-SE" sz="1800" b="0" dirty="0" err="1">
                <a:solidFill>
                  <a:schemeClr val="tx2">
                    <a:lumMod val="50000"/>
                  </a:schemeClr>
                </a:solidFill>
              </a:rPr>
              <a:t>Responsible</a:t>
            </a:r>
            <a:r>
              <a:rPr lang="sv-SE" sz="1800" b="0" dirty="0">
                <a:solidFill>
                  <a:schemeClr val="tx2">
                    <a:lumMod val="50000"/>
                  </a:schemeClr>
                </a:solidFill>
              </a:rPr>
              <a:t> </a:t>
            </a:r>
            <a:r>
              <a:rPr lang="sv-SE" sz="1800" b="0" dirty="0" err="1">
                <a:solidFill>
                  <a:schemeClr val="tx2">
                    <a:lumMod val="50000"/>
                  </a:schemeClr>
                </a:solidFill>
              </a:rPr>
              <a:t>Tourism</a:t>
            </a:r>
            <a:r>
              <a:rPr lang="sv-SE" sz="1800" b="0" dirty="0">
                <a:solidFill>
                  <a:schemeClr val="tx2">
                    <a:lumMod val="50000"/>
                  </a:schemeClr>
                </a:solidFill>
              </a:rPr>
              <a:t> </a:t>
            </a:r>
            <a:r>
              <a:rPr lang="sv-SE" sz="1800" b="0" dirty="0" err="1">
                <a:solidFill>
                  <a:schemeClr val="tx2">
                    <a:lumMod val="50000"/>
                  </a:schemeClr>
                </a:solidFill>
              </a:rPr>
              <a:t>Mean</a:t>
            </a:r>
            <a:r>
              <a:rPr lang="sv-SE" sz="1800" b="0" dirty="0">
                <a:solidFill>
                  <a:schemeClr val="tx2">
                    <a:lumMod val="50000"/>
                  </a:schemeClr>
                </a:solidFill>
              </a:rPr>
              <a:t> For…</a:t>
            </a:r>
            <a:endParaRPr lang="sv-SE" sz="2000" b="0" dirty="0">
              <a:solidFill>
                <a:schemeClr val="tx2">
                  <a:lumMod val="50000"/>
                </a:schemeClr>
              </a:solidFill>
            </a:endParaRPr>
          </a:p>
        </p:txBody>
      </p:sp>
      <p:sp>
        <p:nvSpPr>
          <p:cNvPr id="530" name="Google Shape;530;p70">
            <a:extLst>
              <a:ext uri="{FF2B5EF4-FFF2-40B4-BE49-F238E27FC236}">
                <a16:creationId xmlns:a16="http://schemas.microsoft.com/office/drawing/2014/main" id="{2EE2FE4D-89E1-417C-650B-A92E7A1DF638}"/>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5169F79-9AAE-6E4F-9CEF-E47F3EB80A6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40</a:t>
            </a:fld>
            <a:endParaRPr/>
          </a:p>
        </p:txBody>
      </p:sp>
      <p:graphicFrame>
        <p:nvGraphicFramePr>
          <p:cNvPr id="2" name="Tabell 1">
            <a:extLst>
              <a:ext uri="{FF2B5EF4-FFF2-40B4-BE49-F238E27FC236}">
                <a16:creationId xmlns:a16="http://schemas.microsoft.com/office/drawing/2014/main" id="{2401C2E3-CD0F-C880-8502-9F3447BBE121}"/>
              </a:ext>
            </a:extLst>
          </p:cNvPr>
          <p:cNvGraphicFramePr>
            <a:graphicFrameLocks noGrp="1"/>
          </p:cNvGraphicFramePr>
          <p:nvPr>
            <p:extLst>
              <p:ext uri="{D42A27DB-BD31-4B8C-83A1-F6EECF244321}">
                <p14:modId xmlns:p14="http://schemas.microsoft.com/office/powerpoint/2010/main" val="1272084499"/>
              </p:ext>
            </p:extLst>
          </p:nvPr>
        </p:nvGraphicFramePr>
        <p:xfrm>
          <a:off x="1088571" y="1068043"/>
          <a:ext cx="7239000" cy="2943864"/>
        </p:xfrm>
        <a:graphic>
          <a:graphicData uri="http://schemas.openxmlformats.org/drawingml/2006/table">
            <a:tbl>
              <a:tblPr firstRow="1" bandRow="1">
                <a:tableStyleId>{538008DE-9CB5-49C0-B233-6C6E2AA0C65B}</a:tableStyleId>
              </a:tblPr>
              <a:tblGrid>
                <a:gridCol w="3593978">
                  <a:extLst>
                    <a:ext uri="{9D8B030D-6E8A-4147-A177-3AD203B41FA5}">
                      <a16:colId xmlns:a16="http://schemas.microsoft.com/office/drawing/2014/main" val="2365136716"/>
                    </a:ext>
                  </a:extLst>
                </a:gridCol>
                <a:gridCol w="3645022">
                  <a:extLst>
                    <a:ext uri="{9D8B030D-6E8A-4147-A177-3AD203B41FA5}">
                      <a16:colId xmlns:a16="http://schemas.microsoft.com/office/drawing/2014/main" val="3958599992"/>
                    </a:ext>
                  </a:extLst>
                </a:gridCol>
              </a:tblGrid>
              <a:tr h="1395638">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Environment</a:t>
                      </a: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Culture</a:t>
                      </a:r>
                    </a:p>
                  </a:txBody>
                  <a:tcPr/>
                </a:tc>
                <a:extLst>
                  <a:ext uri="{0D108BD9-81ED-4DB2-BD59-A6C34878D82A}">
                    <a16:rowId xmlns:a16="http://schemas.microsoft.com/office/drawing/2014/main" val="2347310150"/>
                  </a:ext>
                </a:extLst>
              </a:tr>
              <a:tr h="1389384">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Economy</a:t>
                      </a:r>
                      <a:endParaRPr lang="sv-SE" sz="1600" dirty="0"/>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Social </a:t>
                      </a:r>
                      <a:r>
                        <a:rPr lang="sv-SE" sz="1600" dirty="0" err="1">
                          <a:solidFill>
                            <a:schemeClr val="tx2">
                              <a:lumMod val="50000"/>
                            </a:schemeClr>
                          </a:solidFill>
                          <a:latin typeface="Calibri" panose="020F0502020204030204" pitchFamily="34" charset="0"/>
                          <a:cs typeface="Calibri" panose="020F0502020204030204" pitchFamily="34" charset="0"/>
                        </a:rPr>
                        <a:t>aspects</a:t>
                      </a:r>
                      <a:endParaRPr lang="sv-SE" sz="1600" dirty="0"/>
                    </a:p>
                  </a:txBody>
                  <a:tcPr/>
                </a:tc>
                <a:extLst>
                  <a:ext uri="{0D108BD9-81ED-4DB2-BD59-A6C34878D82A}">
                    <a16:rowId xmlns:a16="http://schemas.microsoft.com/office/drawing/2014/main" val="1360830401"/>
                  </a:ext>
                </a:extLst>
              </a:tr>
            </a:tbl>
          </a:graphicData>
        </a:graphic>
      </p:graphicFrame>
      <p:sp>
        <p:nvSpPr>
          <p:cNvPr id="3" name="Google Shape;895;p81">
            <a:extLst>
              <a:ext uri="{FF2B5EF4-FFF2-40B4-BE49-F238E27FC236}">
                <a16:creationId xmlns:a16="http://schemas.microsoft.com/office/drawing/2014/main" id="{26187D0D-9683-A4DA-97DE-3BCEC3E75885}"/>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5" name="Google Shape;899;p81">
            <a:extLst>
              <a:ext uri="{FF2B5EF4-FFF2-40B4-BE49-F238E27FC236}">
                <a16:creationId xmlns:a16="http://schemas.microsoft.com/office/drawing/2014/main" id="{9C321FEE-F34E-CD1E-5E14-22CB562A80AA}"/>
              </a:ext>
            </a:extLst>
          </p:cNvPr>
          <p:cNvSpPr txBox="1"/>
          <p:nvPr/>
        </p:nvSpPr>
        <p:spPr>
          <a:xfrm>
            <a:off x="105753" y="4379338"/>
            <a:ext cx="1566635" cy="968169"/>
          </a:xfrm>
          <a:prstGeom prst="rect">
            <a:avLst/>
          </a:prstGeom>
          <a:noFill/>
          <a:ln>
            <a:noFill/>
          </a:ln>
        </p:spPr>
        <p:txBody>
          <a:bodyPr spcFirstLastPara="1" wrap="square" lIns="91426" tIns="45700" rIns="91426" bIns="45700" anchor="t" anchorCtr="0">
            <a:normAutofit fontScale="92500"/>
          </a:bodyPr>
          <a:lstStyle/>
          <a:p>
            <a:pPr>
              <a:lnSpc>
                <a:spcPct val="72399"/>
              </a:lnSpc>
            </a:pPr>
            <a:r>
              <a:rPr lang="it" sz="5001" b="1" dirty="0">
                <a:solidFill>
                  <a:schemeClr val="lt1"/>
                </a:solidFill>
                <a:latin typeface="Calibri"/>
                <a:ea typeface="Calibri"/>
                <a:cs typeface="Calibri"/>
                <a:sym typeface="Calibri"/>
              </a:rPr>
              <a:t>W.02</a:t>
            </a:r>
            <a:endParaRPr sz="1401" dirty="0"/>
          </a:p>
        </p:txBody>
      </p:sp>
      <p:grpSp>
        <p:nvGrpSpPr>
          <p:cNvPr id="38" name="Google Shape;678;p17">
            <a:extLst>
              <a:ext uri="{FF2B5EF4-FFF2-40B4-BE49-F238E27FC236}">
                <a16:creationId xmlns:a16="http://schemas.microsoft.com/office/drawing/2014/main" id="{A717823A-B8C0-4ECE-CF1D-FA5A95C34BD9}"/>
              </a:ext>
            </a:extLst>
          </p:cNvPr>
          <p:cNvGrpSpPr/>
          <p:nvPr/>
        </p:nvGrpSpPr>
        <p:grpSpPr>
          <a:xfrm>
            <a:off x="164890" y="336433"/>
            <a:ext cx="569892" cy="664991"/>
            <a:chOff x="2307546" y="2307551"/>
            <a:chExt cx="929291" cy="1082976"/>
          </a:xfrm>
        </p:grpSpPr>
        <p:grpSp>
          <p:nvGrpSpPr>
            <p:cNvPr id="39" name="Google Shape;679;p17">
              <a:extLst>
                <a:ext uri="{FF2B5EF4-FFF2-40B4-BE49-F238E27FC236}">
                  <a16:creationId xmlns:a16="http://schemas.microsoft.com/office/drawing/2014/main" id="{D63F5620-EFBA-79FF-C32E-728A346591A6}"/>
                </a:ext>
              </a:extLst>
            </p:cNvPr>
            <p:cNvGrpSpPr/>
            <p:nvPr/>
          </p:nvGrpSpPr>
          <p:grpSpPr>
            <a:xfrm>
              <a:off x="2536980" y="2723928"/>
              <a:ext cx="470423" cy="276595"/>
              <a:chOff x="2536980" y="2723928"/>
              <a:chExt cx="470423" cy="276595"/>
            </a:xfrm>
          </p:grpSpPr>
          <p:sp>
            <p:nvSpPr>
              <p:cNvPr id="52" name="Google Shape;680;p17">
                <a:extLst>
                  <a:ext uri="{FF2B5EF4-FFF2-40B4-BE49-F238E27FC236}">
                    <a16:creationId xmlns:a16="http://schemas.microsoft.com/office/drawing/2014/main" id="{4971BBE1-3B48-21B6-8F91-99421EFF66A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3" name="Google Shape;681;p17">
                <a:extLst>
                  <a:ext uri="{FF2B5EF4-FFF2-40B4-BE49-F238E27FC236}">
                    <a16:creationId xmlns:a16="http://schemas.microsoft.com/office/drawing/2014/main" id="{407F4B4D-5B0F-2E97-661C-4F7D0661202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40" name="Google Shape;682;p17">
              <a:extLst>
                <a:ext uri="{FF2B5EF4-FFF2-40B4-BE49-F238E27FC236}">
                  <a16:creationId xmlns:a16="http://schemas.microsoft.com/office/drawing/2014/main" id="{E9445DA3-0146-2A82-B7C9-C622ED9C0B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1" name="Google Shape;683;p17">
              <a:extLst>
                <a:ext uri="{FF2B5EF4-FFF2-40B4-BE49-F238E27FC236}">
                  <a16:creationId xmlns:a16="http://schemas.microsoft.com/office/drawing/2014/main" id="{7E62C51A-1B4E-7361-DE39-0B8397E97634}"/>
                </a:ext>
              </a:extLst>
            </p:cNvPr>
            <p:cNvGrpSpPr/>
            <p:nvPr/>
          </p:nvGrpSpPr>
          <p:grpSpPr>
            <a:xfrm>
              <a:off x="2307546" y="2307551"/>
              <a:ext cx="929291" cy="1082976"/>
              <a:chOff x="2307546" y="2307551"/>
              <a:chExt cx="929291" cy="1082976"/>
            </a:xfrm>
          </p:grpSpPr>
          <p:sp>
            <p:nvSpPr>
              <p:cNvPr id="42" name="Google Shape;684;p17">
                <a:extLst>
                  <a:ext uri="{FF2B5EF4-FFF2-40B4-BE49-F238E27FC236}">
                    <a16:creationId xmlns:a16="http://schemas.microsoft.com/office/drawing/2014/main" id="{7135C834-CCC7-FE3D-5FA1-E279B34BD19F}"/>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3" name="Google Shape;685;p17">
                <a:extLst>
                  <a:ext uri="{FF2B5EF4-FFF2-40B4-BE49-F238E27FC236}">
                    <a16:creationId xmlns:a16="http://schemas.microsoft.com/office/drawing/2014/main" id="{668B5CD2-DC0B-C90F-D069-A3C745EF7227}"/>
                  </a:ext>
                </a:extLst>
              </p:cNvPr>
              <p:cNvGrpSpPr/>
              <p:nvPr/>
            </p:nvGrpSpPr>
            <p:grpSpPr>
              <a:xfrm>
                <a:off x="2362016" y="2746017"/>
                <a:ext cx="820351" cy="644510"/>
                <a:chOff x="2362016" y="2746017"/>
                <a:chExt cx="820351" cy="644510"/>
              </a:xfrm>
            </p:grpSpPr>
            <p:grpSp>
              <p:nvGrpSpPr>
                <p:cNvPr id="44" name="Google Shape;686;p17">
                  <a:extLst>
                    <a:ext uri="{FF2B5EF4-FFF2-40B4-BE49-F238E27FC236}">
                      <a16:creationId xmlns:a16="http://schemas.microsoft.com/office/drawing/2014/main" id="{2A50C4E5-9541-EE93-BD88-83F14FE7CCD4}"/>
                    </a:ext>
                  </a:extLst>
                </p:cNvPr>
                <p:cNvGrpSpPr/>
                <p:nvPr/>
              </p:nvGrpSpPr>
              <p:grpSpPr>
                <a:xfrm>
                  <a:off x="2810981" y="2747665"/>
                  <a:ext cx="371386" cy="642862"/>
                  <a:chOff x="2810981" y="2747665"/>
                  <a:chExt cx="371386" cy="642862"/>
                </a:xfrm>
              </p:grpSpPr>
              <p:sp>
                <p:nvSpPr>
                  <p:cNvPr id="49" name="Google Shape;687;p17">
                    <a:extLst>
                      <a:ext uri="{FF2B5EF4-FFF2-40B4-BE49-F238E27FC236}">
                        <a16:creationId xmlns:a16="http://schemas.microsoft.com/office/drawing/2014/main" id="{11F6D10E-58D6-C00A-837E-F0FB87A48FD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688;p17">
                    <a:extLst>
                      <a:ext uri="{FF2B5EF4-FFF2-40B4-BE49-F238E27FC236}">
                        <a16:creationId xmlns:a16="http://schemas.microsoft.com/office/drawing/2014/main" id="{CEB27A18-26DB-D1E8-1F13-2F814CF9A4D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1" name="Google Shape;689;p17">
                    <a:extLst>
                      <a:ext uri="{FF2B5EF4-FFF2-40B4-BE49-F238E27FC236}">
                        <a16:creationId xmlns:a16="http://schemas.microsoft.com/office/drawing/2014/main" id="{F53AB2F2-F689-6873-80AC-1234D3172EC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45" name="Google Shape;690;p17">
                  <a:extLst>
                    <a:ext uri="{FF2B5EF4-FFF2-40B4-BE49-F238E27FC236}">
                      <a16:creationId xmlns:a16="http://schemas.microsoft.com/office/drawing/2014/main" id="{45210F0B-8284-B524-8F86-796571872AC3}"/>
                    </a:ext>
                  </a:extLst>
                </p:cNvPr>
                <p:cNvGrpSpPr/>
                <p:nvPr/>
              </p:nvGrpSpPr>
              <p:grpSpPr>
                <a:xfrm>
                  <a:off x="2362016" y="2746017"/>
                  <a:ext cx="369735" cy="644510"/>
                  <a:chOff x="2362016" y="2746017"/>
                  <a:chExt cx="369735" cy="644510"/>
                </a:xfrm>
              </p:grpSpPr>
              <p:sp>
                <p:nvSpPr>
                  <p:cNvPr id="46" name="Google Shape;691;p17">
                    <a:extLst>
                      <a:ext uri="{FF2B5EF4-FFF2-40B4-BE49-F238E27FC236}">
                        <a16:creationId xmlns:a16="http://schemas.microsoft.com/office/drawing/2014/main" id="{5335EC86-895B-77DF-3B3F-EF14B20B34E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692;p17">
                    <a:extLst>
                      <a:ext uri="{FF2B5EF4-FFF2-40B4-BE49-F238E27FC236}">
                        <a16:creationId xmlns:a16="http://schemas.microsoft.com/office/drawing/2014/main" id="{A4CEBE4C-9A80-9B6C-16FC-EBC5C52E730B}"/>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693;p17">
                    <a:extLst>
                      <a:ext uri="{FF2B5EF4-FFF2-40B4-BE49-F238E27FC236}">
                        <a16:creationId xmlns:a16="http://schemas.microsoft.com/office/drawing/2014/main" id="{590EAD29-000A-98F8-DE36-F12BBE48BBF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Tree>
    <p:extLst>
      <p:ext uri="{BB962C8B-B14F-4D97-AF65-F5344CB8AC3E}">
        <p14:creationId xmlns:p14="http://schemas.microsoft.com/office/powerpoint/2010/main" val="28591827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611188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3C25696B-4230-F62B-120E-C917451E0941}"/>
            </a:ext>
          </a:extLst>
        </p:cNvPr>
        <p:cNvGrpSpPr/>
        <p:nvPr/>
      </p:nvGrpSpPr>
      <p:grpSpPr>
        <a:xfrm>
          <a:off x="0" y="0"/>
          <a:ext cx="0" cy="0"/>
          <a:chOff x="0" y="0"/>
          <a:chExt cx="0" cy="0"/>
        </a:xfrm>
      </p:grpSpPr>
      <p:sp>
        <p:nvSpPr>
          <p:cNvPr id="746" name="Google Shape;746;p76">
            <a:extLst>
              <a:ext uri="{FF2B5EF4-FFF2-40B4-BE49-F238E27FC236}">
                <a16:creationId xmlns:a16="http://schemas.microsoft.com/office/drawing/2014/main" id="{EB687231-CF67-F2EE-33B1-BC3D488AF5B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42</a:t>
            </a:fld>
            <a:endParaRPr/>
          </a:p>
        </p:txBody>
      </p:sp>
      <p:pic>
        <p:nvPicPr>
          <p:cNvPr id="6146" name="Picture 2">
            <a:extLst>
              <a:ext uri="{FF2B5EF4-FFF2-40B4-BE49-F238E27FC236}">
                <a16:creationId xmlns:a16="http://schemas.microsoft.com/office/drawing/2014/main" id="{966BEF31-B058-510A-BDAF-A8AC8E01E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5134" y="357111"/>
            <a:ext cx="5728232" cy="3948473"/>
          </a:xfrm>
          <a:prstGeom prst="rect">
            <a:avLst/>
          </a:prstGeom>
          <a:noFill/>
          <a:extLst>
            <a:ext uri="{909E8E84-426E-40DD-AFC4-6F175D3DCCD1}">
              <a14:hiddenFill xmlns:a14="http://schemas.microsoft.com/office/drawing/2010/main">
                <a:solidFill>
                  <a:srgbClr val="FFFFFF"/>
                </a:solidFill>
              </a14:hiddenFill>
            </a:ext>
          </a:extLst>
        </p:spPr>
      </p:pic>
      <p:sp>
        <p:nvSpPr>
          <p:cNvPr id="3" name="Platshållare för text 2">
            <a:extLst>
              <a:ext uri="{FF2B5EF4-FFF2-40B4-BE49-F238E27FC236}">
                <a16:creationId xmlns:a16="http://schemas.microsoft.com/office/drawing/2014/main" id="{A4698CF6-5055-609A-D594-188C4FBFDA3D}"/>
              </a:ext>
            </a:extLst>
          </p:cNvPr>
          <p:cNvSpPr>
            <a:spLocks noGrp="1"/>
          </p:cNvSpPr>
          <p:nvPr>
            <p:ph type="body" idx="1"/>
          </p:nvPr>
        </p:nvSpPr>
        <p:spPr/>
        <p:txBody>
          <a:bodyPr/>
          <a:lstStyle/>
          <a:p>
            <a:endParaRPr lang="sv-SE"/>
          </a:p>
        </p:txBody>
      </p:sp>
      <p:sp>
        <p:nvSpPr>
          <p:cNvPr id="5" name="Platshållare för text 4">
            <a:extLst>
              <a:ext uri="{FF2B5EF4-FFF2-40B4-BE49-F238E27FC236}">
                <a16:creationId xmlns:a16="http://schemas.microsoft.com/office/drawing/2014/main" id="{055AA097-EF79-8C2F-79DB-6856C3459D8C}"/>
              </a:ext>
            </a:extLst>
          </p:cNvPr>
          <p:cNvSpPr>
            <a:spLocks noGrp="1"/>
          </p:cNvSpPr>
          <p:nvPr>
            <p:ph type="body" idx="2"/>
          </p:nvPr>
        </p:nvSpPr>
        <p:spPr/>
        <p:txBody>
          <a:bodyPr/>
          <a:lstStyle/>
          <a:p>
            <a:endParaRPr lang="sv-SE"/>
          </a:p>
        </p:txBody>
      </p:sp>
      <p:sp>
        <p:nvSpPr>
          <p:cNvPr id="6" name="Google Shape;379;p64">
            <a:extLst>
              <a:ext uri="{FF2B5EF4-FFF2-40B4-BE49-F238E27FC236}">
                <a16:creationId xmlns:a16="http://schemas.microsoft.com/office/drawing/2014/main" id="{1F6238AA-5FF2-F124-A9D7-236001375ABA}"/>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7" name="Google Shape;456;p68">
            <a:extLst>
              <a:ext uri="{FF2B5EF4-FFF2-40B4-BE49-F238E27FC236}">
                <a16:creationId xmlns:a16="http://schemas.microsoft.com/office/drawing/2014/main" id="{0CFCEA0E-FB73-2B7C-0DEE-791A42974873}"/>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Sustainable</a:t>
            </a:r>
          </a:p>
          <a:p>
            <a:pPr marL="0" indent="0">
              <a:lnSpc>
                <a:spcPct val="82058"/>
              </a:lnSpc>
            </a:pPr>
            <a:r>
              <a:rPr lang="en-GB" sz="2400" dirty="0"/>
              <a:t>Tourism</a:t>
            </a:r>
          </a:p>
        </p:txBody>
      </p:sp>
      <p:sp>
        <p:nvSpPr>
          <p:cNvPr id="8" name="Google Shape;457;p68">
            <a:extLst>
              <a:ext uri="{FF2B5EF4-FFF2-40B4-BE49-F238E27FC236}">
                <a16:creationId xmlns:a16="http://schemas.microsoft.com/office/drawing/2014/main" id="{AF69E1FC-EDFF-D147-FBD8-531ED753A69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9" name="Google Shape;599;p72">
            <a:extLst>
              <a:ext uri="{FF2B5EF4-FFF2-40B4-BE49-F238E27FC236}">
                <a16:creationId xmlns:a16="http://schemas.microsoft.com/office/drawing/2014/main" id="{637BECFE-6BB5-AD63-855F-E85E6B08E24E}"/>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2" name="textruta 1">
            <a:extLst>
              <a:ext uri="{FF2B5EF4-FFF2-40B4-BE49-F238E27FC236}">
                <a16:creationId xmlns:a16="http://schemas.microsoft.com/office/drawing/2014/main" id="{6C06B6B4-D608-831A-0F25-7A6D36BCDA50}"/>
              </a:ext>
            </a:extLst>
          </p:cNvPr>
          <p:cNvSpPr txBox="1"/>
          <p:nvPr/>
        </p:nvSpPr>
        <p:spPr>
          <a:xfrm>
            <a:off x="2735134" y="4315894"/>
            <a:ext cx="5728232" cy="477054"/>
          </a:xfrm>
          <a:prstGeom prst="rect">
            <a:avLst/>
          </a:prstGeom>
          <a:noFill/>
        </p:spPr>
        <p:txBody>
          <a:bodyPr wrap="square">
            <a:spAutoFit/>
          </a:bodyPr>
          <a:lstStyle/>
          <a:p>
            <a:r>
              <a:rPr lang="sv-SE" sz="800" dirty="0">
                <a:solidFill>
                  <a:srgbClr val="6D6E71"/>
                </a:solidFill>
                <a:latin typeface="Calibri" panose="020F0502020204030204" pitchFamily="34" charset="0"/>
                <a:cs typeface="Calibri" panose="020F0502020204030204" pitchFamily="34" charset="0"/>
              </a:rPr>
              <a:t>C</a:t>
            </a:r>
            <a:r>
              <a:rPr lang="sv-SE" sz="800" b="0" i="0" dirty="0">
                <a:solidFill>
                  <a:srgbClr val="6D6E71"/>
                </a:solidFill>
                <a:effectLst/>
                <a:latin typeface="Calibri" panose="020F0502020204030204" pitchFamily="34" charset="0"/>
                <a:cs typeface="Calibri" panose="020F0502020204030204" pitchFamily="34" charset="0"/>
              </a:rPr>
              <a:t>redit: </a:t>
            </a:r>
            <a:r>
              <a:rPr lang="sv-SE" sz="800" b="0" i="0" dirty="0">
                <a:solidFill>
                  <a:srgbClr val="6D6E71"/>
                </a:solidFill>
                <a:effectLst/>
                <a:latin typeface="Calibri" panose="020F0502020204030204" pitchFamily="34" charset="0"/>
                <a:cs typeface="Calibri" panose="020F0502020204030204" pitchFamily="34" charset="0"/>
                <a:hlinkClick r:id="rId4"/>
              </a:rPr>
              <a:t>Main attributes and achievements of sustainable tourism in Kosovo</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Licenced</a:t>
            </a:r>
            <a:r>
              <a:rPr lang="sv-SE" sz="800" b="0" i="0" dirty="0">
                <a:solidFill>
                  <a:srgbClr val="6D6E71"/>
                </a:solidFill>
                <a:effectLst/>
                <a:latin typeface="Calibri" panose="020F0502020204030204" pitchFamily="34" charset="0"/>
                <a:cs typeface="Calibri" panose="020F0502020204030204" pitchFamily="34" charset="0"/>
              </a:rPr>
              <a:t> under CC BY 4.0. Alberta Tahiri, University </a:t>
            </a:r>
            <a:r>
              <a:rPr lang="sv-SE" sz="800" b="0" i="0" dirty="0" err="1">
                <a:solidFill>
                  <a:srgbClr val="6D6E71"/>
                </a:solidFill>
                <a:effectLst/>
                <a:latin typeface="Calibri" panose="020F0502020204030204" pitchFamily="34" charset="0"/>
                <a:cs typeface="Calibri" panose="020F0502020204030204" pitchFamily="34" charset="0"/>
              </a:rPr>
              <a:t>Haxhi</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Zeka</a:t>
            </a:r>
            <a:r>
              <a:rPr lang="sv-SE" sz="800" dirty="0">
                <a:solidFill>
                  <a:srgbClr val="6D6E71"/>
                </a:solidFill>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Idriz</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Kovaçi</a:t>
            </a:r>
            <a:r>
              <a:rPr lang="sv-SE" sz="800" b="0" i="0" dirty="0">
                <a:solidFill>
                  <a:srgbClr val="6D6E71"/>
                </a:solidFill>
                <a:effectLst/>
                <a:latin typeface="Calibri" panose="020F0502020204030204" pitchFamily="34" charset="0"/>
                <a:cs typeface="Calibri" panose="020F0502020204030204" pitchFamily="34" charset="0"/>
              </a:rPr>
              <a:t>, University </a:t>
            </a:r>
            <a:r>
              <a:rPr lang="sv-SE" sz="800" b="0" i="0" dirty="0" err="1">
                <a:solidFill>
                  <a:srgbClr val="6D6E71"/>
                </a:solidFill>
                <a:effectLst/>
                <a:latin typeface="Calibri" panose="020F0502020204030204" pitchFamily="34" charset="0"/>
                <a:cs typeface="Calibri" panose="020F0502020204030204" pitchFamily="34" charset="0"/>
              </a:rPr>
              <a:t>of</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Applied</a:t>
            </a:r>
            <a:r>
              <a:rPr lang="sv-SE" sz="800" b="0" i="0" dirty="0">
                <a:solidFill>
                  <a:srgbClr val="6D6E71"/>
                </a:solidFill>
                <a:effectLst/>
                <a:latin typeface="Calibri" panose="020F0502020204030204" pitchFamily="34" charset="0"/>
                <a:cs typeface="Calibri" panose="020F0502020204030204" pitchFamily="34" charset="0"/>
              </a:rPr>
              <a:t> Sciences in </a:t>
            </a:r>
            <a:r>
              <a:rPr lang="sv-SE" sz="800" b="0" i="0" dirty="0" err="1">
                <a:solidFill>
                  <a:srgbClr val="6D6E71"/>
                </a:solidFill>
                <a:effectLst/>
                <a:latin typeface="Calibri" panose="020F0502020204030204" pitchFamily="34" charset="0"/>
                <a:cs typeface="Calibri" panose="020F0502020204030204" pitchFamily="34" charset="0"/>
              </a:rPr>
              <a:t>Ferizaj</a:t>
            </a:r>
            <a:r>
              <a:rPr lang="sv-SE" sz="800" dirty="0">
                <a:solidFill>
                  <a:srgbClr val="6D6E71"/>
                </a:solidFill>
                <a:latin typeface="Calibri" panose="020F0502020204030204" pitchFamily="34" charset="0"/>
                <a:cs typeface="Calibri" panose="020F0502020204030204" pitchFamily="34" charset="0"/>
              </a:rPr>
              <a:t>, </a:t>
            </a:r>
            <a:r>
              <a:rPr lang="sv-SE" sz="800" b="0" i="0" dirty="0">
                <a:solidFill>
                  <a:srgbClr val="6D6E71"/>
                </a:solidFill>
                <a:effectLst/>
                <a:latin typeface="Calibri" panose="020F0502020204030204" pitchFamily="34" charset="0"/>
                <a:cs typeface="Calibri" panose="020F0502020204030204" pitchFamily="34" charset="0"/>
              </a:rPr>
              <a:t>Anka </a:t>
            </a:r>
            <a:r>
              <a:rPr lang="sv-SE" sz="800" b="0" i="0" dirty="0" err="1">
                <a:solidFill>
                  <a:srgbClr val="6D6E71"/>
                </a:solidFill>
                <a:effectLst/>
                <a:latin typeface="Calibri" panose="020F0502020204030204" pitchFamily="34" charset="0"/>
                <a:cs typeface="Calibri" panose="020F0502020204030204" pitchFamily="34" charset="0"/>
              </a:rPr>
              <a:t>Trajkovska</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Petkoska</a:t>
            </a:r>
            <a:r>
              <a:rPr lang="sv-SE" sz="800" dirty="0">
                <a:solidFill>
                  <a:srgbClr val="6D6E71"/>
                </a:solidFill>
                <a:latin typeface="Calibri" panose="020F0502020204030204" pitchFamily="34" charset="0"/>
                <a:cs typeface="Calibri" panose="020F0502020204030204" pitchFamily="34" charset="0"/>
              </a:rPr>
              <a:t>, </a:t>
            </a:r>
            <a:r>
              <a:rPr lang="sv-SE" sz="800" b="0" i="0" dirty="0">
                <a:solidFill>
                  <a:srgbClr val="6D6E71"/>
                </a:solidFill>
                <a:effectLst/>
                <a:latin typeface="Calibri" panose="020F0502020204030204" pitchFamily="34" charset="0"/>
                <a:cs typeface="Calibri" panose="020F0502020204030204" pitchFamily="34" charset="0"/>
              </a:rPr>
              <a:t>University "St. </a:t>
            </a:r>
            <a:r>
              <a:rPr lang="sv-SE" sz="800" b="0" i="0" dirty="0" err="1">
                <a:solidFill>
                  <a:srgbClr val="6D6E71"/>
                </a:solidFill>
                <a:effectLst/>
                <a:latin typeface="Calibri" panose="020F0502020204030204" pitchFamily="34" charset="0"/>
                <a:cs typeface="Calibri" panose="020F0502020204030204" pitchFamily="34" charset="0"/>
              </a:rPr>
              <a:t>Kliment</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Ohridski</a:t>
            </a:r>
            <a:r>
              <a:rPr lang="sv-SE" sz="800" b="0" i="0" dirty="0">
                <a:solidFill>
                  <a:srgbClr val="6D6E71"/>
                </a:solidFill>
                <a:effectLst/>
                <a:latin typeface="Calibri" panose="020F0502020204030204" pitchFamily="34" charset="0"/>
                <a:cs typeface="Calibri" panose="020F0502020204030204" pitchFamily="34" charset="0"/>
              </a:rPr>
              <a:t>" – Bitola. </a:t>
            </a:r>
          </a:p>
          <a:p>
            <a:r>
              <a:rPr lang="sv-SE" sz="900" b="0" i="0" dirty="0">
                <a:solidFill>
                  <a:srgbClr val="6D6E71"/>
                </a:solidFill>
                <a:effectLst/>
                <a:latin typeface="Calibri" panose="020F0502020204030204" pitchFamily="34" charset="0"/>
                <a:cs typeface="Calibri" panose="020F0502020204030204" pitchFamily="34" charset="0"/>
              </a:rPr>
              <a:t> </a:t>
            </a:r>
            <a:endParaRPr lang="sv-SE" sz="900" dirty="0">
              <a:solidFill>
                <a:srgbClr val="6D6E7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6768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0D5BA149-83EA-5436-4C94-7E7097E35A34}"/>
            </a:ext>
          </a:extLst>
        </p:cNvPr>
        <p:cNvGrpSpPr/>
        <p:nvPr/>
      </p:nvGrpSpPr>
      <p:grpSpPr>
        <a:xfrm>
          <a:off x="0" y="0"/>
          <a:ext cx="0" cy="0"/>
          <a:chOff x="0" y="0"/>
          <a:chExt cx="0" cy="0"/>
        </a:xfrm>
      </p:grpSpPr>
      <p:cxnSp>
        <p:nvCxnSpPr>
          <p:cNvPr id="744" name="Google Shape;744;p76">
            <a:extLst>
              <a:ext uri="{FF2B5EF4-FFF2-40B4-BE49-F238E27FC236}">
                <a16:creationId xmlns:a16="http://schemas.microsoft.com/office/drawing/2014/main" id="{97DC7DD9-EE39-6295-B48C-1271CA83C70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746" name="Google Shape;746;p76">
            <a:extLst>
              <a:ext uri="{FF2B5EF4-FFF2-40B4-BE49-F238E27FC236}">
                <a16:creationId xmlns:a16="http://schemas.microsoft.com/office/drawing/2014/main" id="{B6A40773-E595-45CF-4292-965AC4E8D55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43</a:t>
            </a:fld>
            <a:endParaRPr/>
          </a:p>
        </p:txBody>
      </p:sp>
      <p:sp>
        <p:nvSpPr>
          <p:cNvPr id="2" name="Google Shape;594;p72">
            <a:extLst>
              <a:ext uri="{FF2B5EF4-FFF2-40B4-BE49-F238E27FC236}">
                <a16:creationId xmlns:a16="http://schemas.microsoft.com/office/drawing/2014/main" id="{0ACF498E-E24A-42C9-FE1E-500FC5B70C5B}"/>
              </a:ext>
            </a:extLst>
          </p:cNvPr>
          <p:cNvSpPr txBox="1">
            <a:spLocks/>
          </p:cNvSpPr>
          <p:nvPr/>
        </p:nvSpPr>
        <p:spPr>
          <a:xfrm>
            <a:off x="2415440" y="353066"/>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t>The Three </a:t>
            </a:r>
            <a:r>
              <a:rPr lang="sv-SE" dirty="0" err="1"/>
              <a:t>P's</a:t>
            </a:r>
            <a:r>
              <a:rPr lang="sv-SE" dirty="0"/>
              <a:t> </a:t>
            </a:r>
            <a:r>
              <a:rPr lang="sv-SE" dirty="0" err="1"/>
              <a:t>Of</a:t>
            </a:r>
            <a:r>
              <a:rPr lang="sv-SE" dirty="0"/>
              <a:t> </a:t>
            </a:r>
            <a:r>
              <a:rPr lang="sv-SE" dirty="0" err="1"/>
              <a:t>Sustainable</a:t>
            </a:r>
            <a:r>
              <a:rPr lang="sv-SE" dirty="0"/>
              <a:t> </a:t>
            </a:r>
            <a:r>
              <a:rPr lang="sv-SE" dirty="0" err="1"/>
              <a:t>Tourism</a:t>
            </a:r>
            <a:endParaRPr lang="sv-SE" dirty="0"/>
          </a:p>
        </p:txBody>
      </p:sp>
      <p:sp>
        <p:nvSpPr>
          <p:cNvPr id="7" name="Google Shape;379;p64">
            <a:extLst>
              <a:ext uri="{FF2B5EF4-FFF2-40B4-BE49-F238E27FC236}">
                <a16:creationId xmlns:a16="http://schemas.microsoft.com/office/drawing/2014/main" id="{F5315780-38DF-D3C5-BF75-5C13D8E46A15}"/>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8" name="Google Shape;456;p68">
            <a:extLst>
              <a:ext uri="{FF2B5EF4-FFF2-40B4-BE49-F238E27FC236}">
                <a16:creationId xmlns:a16="http://schemas.microsoft.com/office/drawing/2014/main" id="{86A5F617-C172-8689-F0DF-195980A86505}"/>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Sustainable</a:t>
            </a:r>
          </a:p>
          <a:p>
            <a:pPr marL="0" indent="0">
              <a:lnSpc>
                <a:spcPct val="82058"/>
              </a:lnSpc>
            </a:pPr>
            <a:r>
              <a:rPr lang="en-GB" sz="2400" dirty="0"/>
              <a:t>Tourism</a:t>
            </a:r>
          </a:p>
        </p:txBody>
      </p:sp>
      <p:sp>
        <p:nvSpPr>
          <p:cNvPr id="9" name="Google Shape;457;p68">
            <a:extLst>
              <a:ext uri="{FF2B5EF4-FFF2-40B4-BE49-F238E27FC236}">
                <a16:creationId xmlns:a16="http://schemas.microsoft.com/office/drawing/2014/main" id="{881C5453-591A-93B5-0DB5-48F556AF4A65}"/>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0" name="Google Shape;599;p72">
            <a:extLst>
              <a:ext uri="{FF2B5EF4-FFF2-40B4-BE49-F238E27FC236}">
                <a16:creationId xmlns:a16="http://schemas.microsoft.com/office/drawing/2014/main" id="{A21D72E1-CB21-160C-53AB-D1F5B95449D6}"/>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3" name="Bildobjekt 2" descr="En bild som visar text, cirkel, Teckensnitt&#10;&#10;AI-genererat innehåll kan vara felaktigt.">
            <a:extLst>
              <a:ext uri="{FF2B5EF4-FFF2-40B4-BE49-F238E27FC236}">
                <a16:creationId xmlns:a16="http://schemas.microsoft.com/office/drawing/2014/main" id="{9219FD1C-7AE2-8528-C932-0A0AF21CEE67}"/>
              </a:ext>
            </a:extLst>
          </p:cNvPr>
          <p:cNvPicPr>
            <a:picLocks noChangeAspect="1"/>
          </p:cNvPicPr>
          <p:nvPr/>
        </p:nvPicPr>
        <p:blipFill>
          <a:blip r:embed="rId3"/>
          <a:stretch>
            <a:fillRect/>
          </a:stretch>
        </p:blipFill>
        <p:spPr>
          <a:xfrm>
            <a:off x="3540172" y="955807"/>
            <a:ext cx="3620346" cy="3620346"/>
          </a:xfrm>
          <a:prstGeom prst="rect">
            <a:avLst/>
          </a:prstGeom>
        </p:spPr>
      </p:pic>
    </p:spTree>
    <p:extLst>
      <p:ext uri="{BB962C8B-B14F-4D97-AF65-F5344CB8AC3E}">
        <p14:creationId xmlns:p14="http://schemas.microsoft.com/office/powerpoint/2010/main" val="346705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90795F3B-ED78-1C01-764F-B818D1D4C5BD}"/>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48A948F4-3F10-AA1B-445B-4795E3EE4B9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F914A690-F406-2D1C-C498-751F8D9AC2A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F71F49E-C62D-D8E9-C9B1-F5007CFFEB40}"/>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0" indent="0">
              <a:lnSpc>
                <a:spcPct val="100000"/>
              </a:lnSpc>
            </a:pPr>
            <a:r>
              <a:rPr lang="en-GB" sz="1401" b="1" dirty="0" err="1"/>
              <a:t>Youtube</a:t>
            </a:r>
            <a:r>
              <a:rPr lang="en-GB" sz="1401" dirty="0"/>
              <a:t>: </a:t>
            </a:r>
            <a:r>
              <a:rPr lang="en-GB" sz="1401" dirty="0">
                <a:hlinkClick r:id="rId3"/>
              </a:rPr>
              <a:t>https://www.youtube.com/watch?v=0XTBYMfZyrM</a:t>
            </a:r>
            <a:r>
              <a:rPr lang="en-GB" sz="1401" dirty="0"/>
              <a:t> </a:t>
            </a:r>
          </a:p>
          <a:p>
            <a:pPr marL="0" indent="0">
              <a:lnSpc>
                <a:spcPct val="100000"/>
              </a:lnSpc>
            </a:pPr>
            <a:endParaRPr lang="en-GB" sz="1401" dirty="0"/>
          </a:p>
          <a:p>
            <a:pPr marL="0" indent="0">
              <a:lnSpc>
                <a:spcPct val="100000"/>
              </a:lnSpc>
            </a:pPr>
            <a:endParaRPr lang="en-GB" sz="1401" dirty="0"/>
          </a:p>
          <a:p>
            <a:pPr marL="0" indent="0">
              <a:lnSpc>
                <a:spcPct val="100000"/>
              </a:lnSpc>
            </a:pPr>
            <a:r>
              <a:rPr lang="en-GB" sz="1401" b="1" dirty="0"/>
              <a:t>People:</a:t>
            </a:r>
          </a:p>
          <a:p>
            <a:pPr marL="285753" indent="-285753">
              <a:lnSpc>
                <a:spcPct val="100000"/>
              </a:lnSpc>
              <a:buFont typeface="Wingdings" pitchFamily="2" charset="2"/>
              <a:buChar char="Ø"/>
            </a:pPr>
            <a:r>
              <a:rPr lang="en-GB" sz="1401" dirty="0"/>
              <a:t>How can tourism initiatives contribute to promoting social well-being and enhancing the quality of life for residents in host communities?</a:t>
            </a:r>
          </a:p>
          <a:p>
            <a:pPr marL="285753" indent="-285753">
              <a:lnSpc>
                <a:spcPct val="100000"/>
              </a:lnSpc>
              <a:buFont typeface="Wingdings" pitchFamily="2" charset="2"/>
              <a:buChar char="Ø"/>
            </a:pPr>
            <a:endParaRPr lang="en-GB" sz="1401" dirty="0"/>
          </a:p>
          <a:p>
            <a:pPr marL="0" indent="0">
              <a:lnSpc>
                <a:spcPct val="100000"/>
              </a:lnSpc>
            </a:pPr>
            <a:r>
              <a:rPr lang="en-GB" sz="1401" b="1" dirty="0"/>
              <a:t>Planet:</a:t>
            </a:r>
          </a:p>
          <a:p>
            <a:pPr marL="285753" indent="-285753">
              <a:lnSpc>
                <a:spcPct val="100000"/>
              </a:lnSpc>
              <a:buFont typeface="Wingdings" pitchFamily="2" charset="2"/>
              <a:buChar char="Ø"/>
            </a:pPr>
            <a:r>
              <a:rPr lang="en-GB" sz="1401" dirty="0"/>
              <a:t>How can tourism businesses promote biodiversity conservation and protect natural resources in the areas they operate?</a:t>
            </a:r>
          </a:p>
          <a:p>
            <a:pPr marL="285753" indent="-285753">
              <a:lnSpc>
                <a:spcPct val="100000"/>
              </a:lnSpc>
              <a:buFont typeface="Wingdings" pitchFamily="2" charset="2"/>
              <a:buChar char="Ø"/>
            </a:pPr>
            <a:endParaRPr lang="en-GB" sz="1401" dirty="0"/>
          </a:p>
          <a:p>
            <a:pPr marL="0" indent="0">
              <a:lnSpc>
                <a:spcPct val="100000"/>
              </a:lnSpc>
            </a:pPr>
            <a:r>
              <a:rPr lang="en-GB" sz="1401" b="1" dirty="0"/>
              <a:t>Profit:</a:t>
            </a:r>
          </a:p>
          <a:p>
            <a:pPr marL="285753" indent="-285753">
              <a:lnSpc>
                <a:spcPct val="100000"/>
              </a:lnSpc>
              <a:buFont typeface="Wingdings" pitchFamily="2" charset="2"/>
              <a:buChar char="Ø"/>
            </a:pPr>
            <a:r>
              <a:rPr lang="en-GB" sz="1401" dirty="0"/>
              <a:t>In what ways can tourism businesses contribute to local economic development without compromising the integrity of natural and cultural resources?</a:t>
            </a:r>
          </a:p>
        </p:txBody>
      </p:sp>
      <p:sp>
        <p:nvSpPr>
          <p:cNvPr id="675" name="Google Shape;675;p17">
            <a:extLst>
              <a:ext uri="{FF2B5EF4-FFF2-40B4-BE49-F238E27FC236}">
                <a16:creationId xmlns:a16="http://schemas.microsoft.com/office/drawing/2014/main" id="{2B09CD2D-C586-77F3-4BB8-96BF70FF90EC}"/>
              </a:ext>
            </a:extLst>
          </p:cNvPr>
          <p:cNvSpPr txBox="1">
            <a:spLocks noGrp="1"/>
          </p:cNvSpPr>
          <p:nvPr>
            <p:ph type="body" idx="2"/>
          </p:nvPr>
        </p:nvSpPr>
        <p:spPr>
          <a:xfrm>
            <a:off x="1315113" y="353755"/>
            <a:ext cx="7652718"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Watch, Take A Moment To Reflect On The Following Questions, Then Discuss </a:t>
            </a:r>
          </a:p>
        </p:txBody>
      </p:sp>
      <p:sp>
        <p:nvSpPr>
          <p:cNvPr id="677" name="Google Shape;677;p17">
            <a:extLst>
              <a:ext uri="{FF2B5EF4-FFF2-40B4-BE49-F238E27FC236}">
                <a16:creationId xmlns:a16="http://schemas.microsoft.com/office/drawing/2014/main" id="{EF932EC9-4639-4D0A-E80F-24DBB962194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F8C52B01-781C-407D-DB90-E77788510EE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8F2CF8DF-104B-1F0E-D013-B2BBD164943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010FEA-2F60-0B46-902D-12766DC1CB6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5BFD599-E8BD-6DD1-87A6-4F8495919B6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02BBD08-EE1A-2428-A9FF-12F3479C70A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2B966950-969F-48EA-DD17-186CC891AF2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4DCE0C4-3AAD-59D9-54C1-84E0A623092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DEF321A-1DA8-C41A-0447-3F19DAAA1C6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E023EB05-EFC1-1D3D-0E2C-8C08DB43806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E6E5462-E72B-A08B-31DB-13377F91572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EF6E095-9FE9-E06B-B9A6-A3168D93A03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1584BE-F344-2B82-7728-9F1C0A26960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69E3922-94DC-618B-AD04-F1C6540F4EB6}"/>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B2C1DF58-CFE7-5AD1-FEC1-59452249F14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1335C52-C520-19EB-6C98-A14A82BD851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9FA7744-599C-AFB1-E8C6-1CEDE350CF9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6EF09A2B-F3C7-FA4F-C23B-BA01D9041041}"/>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E.09</a:t>
            </a:r>
            <a:endParaRPr sz="3000" dirty="0">
              <a:solidFill>
                <a:srgbClr val="FF9934"/>
              </a:solidFill>
            </a:endParaRPr>
          </a:p>
        </p:txBody>
      </p:sp>
    </p:spTree>
    <p:extLst>
      <p:ext uri="{BB962C8B-B14F-4D97-AF65-F5344CB8AC3E}">
        <p14:creationId xmlns:p14="http://schemas.microsoft.com/office/powerpoint/2010/main" val="3488370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45</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773024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8F82CC98-DBF4-D009-559E-145B799EE5E4}"/>
            </a:ext>
          </a:extLst>
        </p:cNvPr>
        <p:cNvGrpSpPr/>
        <p:nvPr/>
      </p:nvGrpSpPr>
      <p:grpSpPr>
        <a:xfrm>
          <a:off x="0" y="0"/>
          <a:ext cx="0" cy="0"/>
          <a:chOff x="0" y="0"/>
          <a:chExt cx="0" cy="0"/>
        </a:xfrm>
      </p:grpSpPr>
      <p:sp>
        <p:nvSpPr>
          <p:cNvPr id="746" name="Google Shape;746;p76">
            <a:extLst>
              <a:ext uri="{FF2B5EF4-FFF2-40B4-BE49-F238E27FC236}">
                <a16:creationId xmlns:a16="http://schemas.microsoft.com/office/drawing/2014/main" id="{C0C9E71E-F244-591C-FAB1-73AF49BDB34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46</a:t>
            </a:fld>
            <a:endParaRPr/>
          </a:p>
        </p:txBody>
      </p:sp>
      <p:sp>
        <p:nvSpPr>
          <p:cNvPr id="2" name="Google Shape;594;p72">
            <a:extLst>
              <a:ext uri="{FF2B5EF4-FFF2-40B4-BE49-F238E27FC236}">
                <a16:creationId xmlns:a16="http://schemas.microsoft.com/office/drawing/2014/main" id="{83EF14A4-04AF-134F-1530-8BF586B11469}"/>
              </a:ext>
            </a:extLst>
          </p:cNvPr>
          <p:cNvSpPr txBox="1">
            <a:spLocks/>
          </p:cNvSpPr>
          <p:nvPr/>
        </p:nvSpPr>
        <p:spPr>
          <a:xfrm>
            <a:off x="2633426" y="505334"/>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Various</a:t>
            </a:r>
            <a:r>
              <a:rPr lang="sv-SE" dirty="0"/>
              <a:t> </a:t>
            </a:r>
            <a:r>
              <a:rPr lang="sv-SE" dirty="0" err="1"/>
              <a:t>Types</a:t>
            </a:r>
            <a:r>
              <a:rPr lang="sv-SE" dirty="0"/>
              <a:t> </a:t>
            </a:r>
            <a:r>
              <a:rPr lang="sv-SE" dirty="0" err="1"/>
              <a:t>Of</a:t>
            </a:r>
            <a:r>
              <a:rPr lang="sv-SE" dirty="0"/>
              <a:t> </a:t>
            </a:r>
            <a:r>
              <a:rPr lang="sv-SE" dirty="0" err="1"/>
              <a:t>Sustainable</a:t>
            </a:r>
            <a:r>
              <a:rPr lang="sv-SE" dirty="0"/>
              <a:t> </a:t>
            </a:r>
            <a:r>
              <a:rPr lang="sv-SE" dirty="0" err="1"/>
              <a:t>Tourism</a:t>
            </a:r>
            <a:endParaRPr lang="sv-SE" dirty="0"/>
          </a:p>
        </p:txBody>
      </p:sp>
      <p:sp>
        <p:nvSpPr>
          <p:cNvPr id="5" name="Google Shape;601;p72">
            <a:extLst>
              <a:ext uri="{FF2B5EF4-FFF2-40B4-BE49-F238E27FC236}">
                <a16:creationId xmlns:a16="http://schemas.microsoft.com/office/drawing/2014/main" id="{997CA52E-0600-BF5F-7015-7EE783C27A7D}"/>
              </a:ext>
            </a:extLst>
          </p:cNvPr>
          <p:cNvSpPr txBox="1"/>
          <p:nvPr/>
        </p:nvSpPr>
        <p:spPr>
          <a:xfrm>
            <a:off x="2633426" y="1339796"/>
            <a:ext cx="6114473" cy="3058750"/>
          </a:xfrm>
          <a:prstGeom prst="rect">
            <a:avLst/>
          </a:prstGeom>
          <a:noFill/>
          <a:ln>
            <a:noFill/>
          </a:ln>
        </p:spPr>
        <p:txBody>
          <a:bodyPr spcFirstLastPara="1" wrap="square" lIns="0" tIns="10124" rIns="0" bIns="0" anchor="t" anchorCtr="0">
            <a:spAutoFit/>
          </a:bodyPr>
          <a:lstStyle/>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Responsible tourism: </a:t>
            </a:r>
            <a:r>
              <a:rPr lang="en-GB" sz="1401" noProof="0" dirty="0">
                <a:solidFill>
                  <a:srgbClr val="6D6E71"/>
                </a:solidFill>
                <a:latin typeface="Calibri"/>
                <a:ea typeface="Calibri"/>
                <a:cs typeface="Calibri"/>
                <a:sym typeface="Calibri"/>
              </a:rPr>
              <a:t>If sustainable tourism is a concept, responsible tourism can be considered the practice that follows from it. It involves the traveller's responsible approach to their way of experiencing travel.</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Ecotourism (or green tourism): </a:t>
            </a:r>
            <a:r>
              <a:rPr lang="en-GB" sz="1401" noProof="0" dirty="0">
                <a:solidFill>
                  <a:srgbClr val="6D6E71"/>
                </a:solidFill>
                <a:latin typeface="Calibri"/>
                <a:ea typeface="Calibri"/>
                <a:cs typeface="Calibri"/>
                <a:sym typeface="Calibri"/>
              </a:rPr>
              <a:t>A type of tourism focused on the exploration and preservation of nature.</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Community-based tourism: </a:t>
            </a:r>
            <a:r>
              <a:rPr lang="en-GB" sz="1401" noProof="0" dirty="0">
                <a:solidFill>
                  <a:srgbClr val="6D6E71"/>
                </a:solidFill>
                <a:latin typeface="Calibri"/>
                <a:ea typeface="Calibri"/>
                <a:cs typeface="Calibri"/>
                <a:sym typeface="Calibri"/>
              </a:rPr>
              <a:t>The tourism project is managed by the people living in the area. Thus, the benefits of tourist activities directly return to them.</a:t>
            </a:r>
          </a:p>
          <a:p>
            <a:pPr marL="298451" indent="-285750">
              <a:spcAft>
                <a:spcPts val="1200"/>
              </a:spcAft>
              <a:buFont typeface="Wingdings" pitchFamily="2" charset="2"/>
              <a:buChar char="v"/>
            </a:pPr>
            <a:r>
              <a:rPr lang="en-GB" sz="1401" b="1" noProof="0" dirty="0">
                <a:solidFill>
                  <a:srgbClr val="6D6E71"/>
                </a:solidFill>
                <a:latin typeface="Calibri"/>
                <a:ea typeface="Calibri"/>
                <a:cs typeface="Calibri"/>
                <a:sym typeface="Calibri"/>
              </a:rPr>
              <a:t>Solidarity tourism (or fair tourism): </a:t>
            </a:r>
            <a:r>
              <a:rPr lang="en-GB" sz="1401" noProof="0" dirty="0">
                <a:solidFill>
                  <a:srgbClr val="6D6E71"/>
                </a:solidFill>
                <a:latin typeface="Calibri"/>
                <a:ea typeface="Calibri"/>
                <a:cs typeface="Calibri"/>
                <a:sym typeface="Calibri"/>
              </a:rPr>
              <a:t>Its main purpose is to support local communities through financial participation from travellers.</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Slow tourism: </a:t>
            </a:r>
            <a:r>
              <a:rPr lang="en-GB" sz="1401" noProof="0" dirty="0">
                <a:solidFill>
                  <a:srgbClr val="6D6E71"/>
                </a:solidFill>
                <a:latin typeface="Calibri"/>
                <a:ea typeface="Calibri"/>
                <a:cs typeface="Calibri"/>
                <a:sym typeface="Calibri"/>
              </a:rPr>
              <a:t>This involves taking the time to explore destinations at one's own pace, immersing oneself in the surrounding landscapes, and completely disconnecting.</a:t>
            </a:r>
          </a:p>
        </p:txBody>
      </p:sp>
      <p:sp>
        <p:nvSpPr>
          <p:cNvPr id="4" name="Platshållare för text 3">
            <a:extLst>
              <a:ext uri="{FF2B5EF4-FFF2-40B4-BE49-F238E27FC236}">
                <a16:creationId xmlns:a16="http://schemas.microsoft.com/office/drawing/2014/main" id="{938AC73B-FCC6-5C02-C9A0-2AE8C89A3412}"/>
              </a:ext>
            </a:extLst>
          </p:cNvPr>
          <p:cNvSpPr>
            <a:spLocks noGrp="1"/>
          </p:cNvSpPr>
          <p:nvPr>
            <p:ph type="body" idx="1"/>
          </p:nvPr>
        </p:nvSpPr>
        <p:spPr/>
        <p:txBody>
          <a:bodyPr/>
          <a:lstStyle/>
          <a:p>
            <a:endParaRPr lang="sv-SE"/>
          </a:p>
        </p:txBody>
      </p:sp>
      <p:sp>
        <p:nvSpPr>
          <p:cNvPr id="7" name="Platshållare för text 6">
            <a:extLst>
              <a:ext uri="{FF2B5EF4-FFF2-40B4-BE49-F238E27FC236}">
                <a16:creationId xmlns:a16="http://schemas.microsoft.com/office/drawing/2014/main" id="{21456973-3EB9-DB9A-0C4B-5A6BED232149}"/>
              </a:ext>
            </a:extLst>
          </p:cNvPr>
          <p:cNvSpPr>
            <a:spLocks noGrp="1"/>
          </p:cNvSpPr>
          <p:nvPr>
            <p:ph type="body" idx="2"/>
          </p:nvPr>
        </p:nvSpPr>
        <p:spPr/>
        <p:txBody>
          <a:bodyPr/>
          <a:lstStyle/>
          <a:p>
            <a:endParaRPr lang="sv-SE"/>
          </a:p>
        </p:txBody>
      </p:sp>
      <p:sp>
        <p:nvSpPr>
          <p:cNvPr id="8" name="Google Shape;379;p64">
            <a:extLst>
              <a:ext uri="{FF2B5EF4-FFF2-40B4-BE49-F238E27FC236}">
                <a16:creationId xmlns:a16="http://schemas.microsoft.com/office/drawing/2014/main" id="{C704204F-4B83-E27C-C5F7-39FA391A228D}"/>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9" name="Google Shape;456;p68">
            <a:extLst>
              <a:ext uri="{FF2B5EF4-FFF2-40B4-BE49-F238E27FC236}">
                <a16:creationId xmlns:a16="http://schemas.microsoft.com/office/drawing/2014/main" id="{25FB4062-135B-CE77-C854-5368E8BDADE4}"/>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Sustainable</a:t>
            </a:r>
          </a:p>
          <a:p>
            <a:pPr marL="0" indent="0">
              <a:lnSpc>
                <a:spcPct val="82058"/>
              </a:lnSpc>
            </a:pPr>
            <a:r>
              <a:rPr lang="en-GB" sz="2400" dirty="0"/>
              <a:t>Tourism</a:t>
            </a:r>
          </a:p>
        </p:txBody>
      </p:sp>
      <p:sp>
        <p:nvSpPr>
          <p:cNvPr id="10" name="Google Shape;457;p68">
            <a:extLst>
              <a:ext uri="{FF2B5EF4-FFF2-40B4-BE49-F238E27FC236}">
                <a16:creationId xmlns:a16="http://schemas.microsoft.com/office/drawing/2014/main" id="{DE4EB1F6-3E64-4A75-D413-98C3D3D046DD}"/>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1" name="Google Shape;599;p72">
            <a:extLst>
              <a:ext uri="{FF2B5EF4-FFF2-40B4-BE49-F238E27FC236}">
                <a16:creationId xmlns:a16="http://schemas.microsoft.com/office/drawing/2014/main" id="{98408F16-4F63-3CE8-FD82-486388C1038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136502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60">
          <a:extLst>
            <a:ext uri="{FF2B5EF4-FFF2-40B4-BE49-F238E27FC236}">
              <a16:creationId xmlns:a16="http://schemas.microsoft.com/office/drawing/2014/main" id="{39F7C2F8-31D0-0434-1B3D-D63EF9B2047F}"/>
            </a:ext>
          </a:extLst>
        </p:cNvPr>
        <p:cNvGrpSpPr/>
        <p:nvPr/>
      </p:nvGrpSpPr>
      <p:grpSpPr>
        <a:xfrm>
          <a:off x="0" y="0"/>
          <a:ext cx="0" cy="0"/>
          <a:chOff x="0" y="0"/>
          <a:chExt cx="0" cy="0"/>
        </a:xfrm>
      </p:grpSpPr>
      <p:sp>
        <p:nvSpPr>
          <p:cNvPr id="2" name="Google Shape;565;p71">
            <a:extLst>
              <a:ext uri="{FF2B5EF4-FFF2-40B4-BE49-F238E27FC236}">
                <a16:creationId xmlns:a16="http://schemas.microsoft.com/office/drawing/2014/main" id="{73EC1306-0847-AE94-A7D4-37C18FB50DA7}"/>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588F92"/>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862" name="Google Shape;862;p79">
            <a:extLst>
              <a:ext uri="{FF2B5EF4-FFF2-40B4-BE49-F238E27FC236}">
                <a16:creationId xmlns:a16="http://schemas.microsoft.com/office/drawing/2014/main" id="{CE7F3784-A602-5AE5-7140-55C32FEC1263}"/>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it" sz="4500" dirty="0">
                <a:solidFill>
                  <a:schemeClr val="lt1"/>
                </a:solidFill>
                <a:latin typeface="Calibri"/>
                <a:ea typeface="Calibri"/>
                <a:cs typeface="Calibri"/>
                <a:sym typeface="Calibri"/>
              </a:rPr>
              <a:t>Ecotourism</a:t>
            </a:r>
            <a:endParaRPr sz="1401" dirty="0"/>
          </a:p>
        </p:txBody>
      </p:sp>
      <p:sp>
        <p:nvSpPr>
          <p:cNvPr id="863" name="Google Shape;863;p79">
            <a:extLst>
              <a:ext uri="{FF2B5EF4-FFF2-40B4-BE49-F238E27FC236}">
                <a16:creationId xmlns:a16="http://schemas.microsoft.com/office/drawing/2014/main" id="{6B814840-B530-A62F-310E-587601579A97}"/>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1D</a:t>
            </a:r>
            <a:endParaRPr sz="1401"/>
          </a:p>
        </p:txBody>
      </p:sp>
      <p:cxnSp>
        <p:nvCxnSpPr>
          <p:cNvPr id="864" name="Google Shape;864;p79">
            <a:extLst>
              <a:ext uri="{FF2B5EF4-FFF2-40B4-BE49-F238E27FC236}">
                <a16:creationId xmlns:a16="http://schemas.microsoft.com/office/drawing/2014/main" id="{5C7F62E7-4384-1EF5-4980-B227538165B2}"/>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865" name="Google Shape;865;p79">
            <a:extLst>
              <a:ext uri="{FF2B5EF4-FFF2-40B4-BE49-F238E27FC236}">
                <a16:creationId xmlns:a16="http://schemas.microsoft.com/office/drawing/2014/main" id="{E02A5E4F-11D0-183B-3615-2AA0F1DFD79D}"/>
              </a:ext>
            </a:extLst>
          </p:cNvPr>
          <p:cNvSpPr/>
          <p:nvPr/>
        </p:nvSpPr>
        <p:spPr>
          <a:xfrm>
            <a:off x="5029200" y="-596900"/>
            <a:ext cx="4649958" cy="4785585"/>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866" name="Google Shape;866;p79">
            <a:extLst>
              <a:ext uri="{FF2B5EF4-FFF2-40B4-BE49-F238E27FC236}">
                <a16:creationId xmlns:a16="http://schemas.microsoft.com/office/drawing/2014/main" id="{4DD50AA4-06D7-9707-4ACB-53A612DD8A6E}"/>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47</a:t>
            </a:fld>
            <a:endParaRPr sz="1600">
              <a:solidFill>
                <a:srgbClr val="8AC03B"/>
              </a:solidFill>
              <a:latin typeface="Calibri"/>
              <a:ea typeface="Calibri"/>
              <a:cs typeface="Calibri"/>
              <a:sym typeface="Calibri"/>
            </a:endParaRPr>
          </a:p>
        </p:txBody>
      </p:sp>
      <p:grpSp>
        <p:nvGrpSpPr>
          <p:cNvPr id="867" name="Google Shape;867;p79">
            <a:extLst>
              <a:ext uri="{FF2B5EF4-FFF2-40B4-BE49-F238E27FC236}">
                <a16:creationId xmlns:a16="http://schemas.microsoft.com/office/drawing/2014/main" id="{A300D0AF-4195-7291-7D6C-7A921A824A6A}"/>
              </a:ext>
            </a:extLst>
          </p:cNvPr>
          <p:cNvGrpSpPr/>
          <p:nvPr/>
        </p:nvGrpSpPr>
        <p:grpSpPr>
          <a:xfrm>
            <a:off x="431486" y="3152522"/>
            <a:ext cx="1771886" cy="1650832"/>
            <a:chOff x="16392163" y="830616"/>
            <a:chExt cx="989004" cy="921436"/>
          </a:xfrm>
        </p:grpSpPr>
        <p:grpSp>
          <p:nvGrpSpPr>
            <p:cNvPr id="868" name="Google Shape;868;p79">
              <a:extLst>
                <a:ext uri="{FF2B5EF4-FFF2-40B4-BE49-F238E27FC236}">
                  <a16:creationId xmlns:a16="http://schemas.microsoft.com/office/drawing/2014/main" id="{12313C24-20EE-CFF4-FD7F-4A9698C499EB}"/>
                </a:ext>
              </a:extLst>
            </p:cNvPr>
            <p:cNvGrpSpPr/>
            <p:nvPr/>
          </p:nvGrpSpPr>
          <p:grpSpPr>
            <a:xfrm>
              <a:off x="16489549" y="926221"/>
              <a:ext cx="729567" cy="728577"/>
              <a:chOff x="16489549" y="926221"/>
              <a:chExt cx="729567" cy="728577"/>
            </a:xfrm>
          </p:grpSpPr>
          <p:sp>
            <p:nvSpPr>
              <p:cNvPr id="869" name="Google Shape;869;p79">
                <a:extLst>
                  <a:ext uri="{FF2B5EF4-FFF2-40B4-BE49-F238E27FC236}">
                    <a16:creationId xmlns:a16="http://schemas.microsoft.com/office/drawing/2014/main" id="{E44284AF-4D1C-A9F7-4C12-F38288D481AE}"/>
                  </a:ext>
                </a:extLst>
              </p:cNvPr>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0" name="Google Shape;870;p79">
                <a:extLst>
                  <a:ext uri="{FF2B5EF4-FFF2-40B4-BE49-F238E27FC236}">
                    <a16:creationId xmlns:a16="http://schemas.microsoft.com/office/drawing/2014/main" id="{F7F35B03-3138-6468-0593-E8F7EC030B78}"/>
                  </a:ext>
                </a:extLst>
              </p:cNvPr>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1" name="Google Shape;871;p79">
                <a:extLst>
                  <a:ext uri="{FF2B5EF4-FFF2-40B4-BE49-F238E27FC236}">
                    <a16:creationId xmlns:a16="http://schemas.microsoft.com/office/drawing/2014/main" id="{02EAD723-B096-E433-D3D4-75CCB5EA5342}"/>
                  </a:ext>
                </a:extLst>
              </p:cNvPr>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2" name="Google Shape;872;p79">
                <a:extLst>
                  <a:ext uri="{FF2B5EF4-FFF2-40B4-BE49-F238E27FC236}">
                    <a16:creationId xmlns:a16="http://schemas.microsoft.com/office/drawing/2014/main" id="{A6F3B1CB-81B6-250D-001E-A16006A22FDC}"/>
                  </a:ext>
                </a:extLst>
              </p:cNvPr>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3" name="Google Shape;873;p79">
                <a:extLst>
                  <a:ext uri="{FF2B5EF4-FFF2-40B4-BE49-F238E27FC236}">
                    <a16:creationId xmlns:a16="http://schemas.microsoft.com/office/drawing/2014/main" id="{7958232F-5E6A-EC11-9636-5AC65F0A3400}"/>
                  </a:ext>
                </a:extLst>
              </p:cNvPr>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4" name="Google Shape;874;p79">
                <a:extLst>
                  <a:ext uri="{FF2B5EF4-FFF2-40B4-BE49-F238E27FC236}">
                    <a16:creationId xmlns:a16="http://schemas.microsoft.com/office/drawing/2014/main" id="{D51E084A-F66A-C8F7-75FA-7D06E98D290C}"/>
                  </a:ext>
                </a:extLst>
              </p:cNvPr>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875" name="Google Shape;875;p79">
              <a:extLst>
                <a:ext uri="{FF2B5EF4-FFF2-40B4-BE49-F238E27FC236}">
                  <a16:creationId xmlns:a16="http://schemas.microsoft.com/office/drawing/2014/main" id="{4CB4440C-5208-5561-8FEE-26E42D1A9002}"/>
                </a:ext>
              </a:extLst>
            </p:cNvPr>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a:p>
          </p:txBody>
        </p:sp>
        <p:sp>
          <p:nvSpPr>
            <p:cNvPr id="876" name="Google Shape;876;p79">
              <a:extLst>
                <a:ext uri="{FF2B5EF4-FFF2-40B4-BE49-F238E27FC236}">
                  <a16:creationId xmlns:a16="http://schemas.microsoft.com/office/drawing/2014/main" id="{C99A38F3-F5CF-5CF8-8ED4-99837F1592C0}"/>
                </a:ext>
              </a:extLst>
            </p:cNvPr>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7" name="Google Shape;877;p79">
              <a:extLst>
                <a:ext uri="{FF2B5EF4-FFF2-40B4-BE49-F238E27FC236}">
                  <a16:creationId xmlns:a16="http://schemas.microsoft.com/office/drawing/2014/main" id="{CE5CB2F7-1F5E-49E1-4ACE-0E76B77E6D8A}"/>
                </a:ext>
              </a:extLst>
            </p:cNvPr>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8" name="Google Shape;878;p79">
              <a:extLst>
                <a:ext uri="{FF2B5EF4-FFF2-40B4-BE49-F238E27FC236}">
                  <a16:creationId xmlns:a16="http://schemas.microsoft.com/office/drawing/2014/main" id="{B50BB0F7-1688-3CFA-707B-5AF26F01D180}"/>
                </a:ext>
              </a:extLst>
            </p:cNvPr>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880" name="Google Shape;880;p79" descr="A person sitting at a table with a computer and a drink&#10;&#10;Description automatically generated">
            <a:extLst>
              <a:ext uri="{FF2B5EF4-FFF2-40B4-BE49-F238E27FC236}">
                <a16:creationId xmlns:a16="http://schemas.microsoft.com/office/drawing/2014/main" id="{7B5F1BFF-0DD8-1F12-0C87-07B05074C310}"/>
              </a:ext>
            </a:extLst>
          </p:cNvPr>
          <p:cNvPicPr preferRelativeResize="0"/>
          <p:nvPr/>
        </p:nvPicPr>
        <p:blipFill rotWithShape="1">
          <a:blip r:embed="rId3">
            <a:alphaModFix/>
          </a:blip>
          <a:srcRect l="39385"/>
          <a:stretch/>
        </p:blipFill>
        <p:spPr>
          <a:xfrm>
            <a:off x="5270500" y="-309219"/>
            <a:ext cx="4084815" cy="4260629"/>
          </a:xfrm>
          <a:prstGeom prst="flowChartConnector">
            <a:avLst/>
          </a:prstGeom>
          <a:noFill/>
          <a:ln>
            <a:noFill/>
          </a:ln>
        </p:spPr>
      </p:pic>
      <p:pic>
        <p:nvPicPr>
          <p:cNvPr id="879" name="Google Shape;879;p79">
            <a:extLst>
              <a:ext uri="{FF2B5EF4-FFF2-40B4-BE49-F238E27FC236}">
                <a16:creationId xmlns:a16="http://schemas.microsoft.com/office/drawing/2014/main" id="{7E074D70-359D-42BF-E98A-E4A81E157619}"/>
              </a:ext>
            </a:extLst>
          </p:cNvPr>
          <p:cNvPicPr preferRelativeResize="0"/>
          <p:nvPr/>
        </p:nvPicPr>
        <p:blipFill rotWithShape="1">
          <a:blip r:embed="rId4">
            <a:alphaModFix amt="70000"/>
          </a:blip>
          <a:srcRect/>
          <a:stretch/>
        </p:blipFill>
        <p:spPr>
          <a:xfrm rot="-3551750">
            <a:off x="6817623" y="806867"/>
            <a:ext cx="2852618" cy="285261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extLst>
      <p:ext uri="{BB962C8B-B14F-4D97-AF65-F5344CB8AC3E}">
        <p14:creationId xmlns:p14="http://schemas.microsoft.com/office/powerpoint/2010/main" val="29429385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5D1C8549-C6AB-36C5-1656-C49DC077D3B1}"/>
            </a:ext>
          </a:extLst>
        </p:cNvPr>
        <p:cNvGrpSpPr/>
        <p:nvPr/>
      </p:nvGrpSpPr>
      <p:grpSpPr>
        <a:xfrm>
          <a:off x="0" y="0"/>
          <a:ext cx="0" cy="0"/>
          <a:chOff x="0" y="0"/>
          <a:chExt cx="0" cy="0"/>
        </a:xfrm>
      </p:grpSpPr>
      <p:sp>
        <p:nvSpPr>
          <p:cNvPr id="890" name="Google Shape;890;p80">
            <a:extLst>
              <a:ext uri="{FF2B5EF4-FFF2-40B4-BE49-F238E27FC236}">
                <a16:creationId xmlns:a16="http://schemas.microsoft.com/office/drawing/2014/main" id="{9BAA2CCF-6DFF-7FA7-92A3-2BCD101C8C5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48</a:t>
            </a:fld>
            <a:endParaRPr/>
          </a:p>
        </p:txBody>
      </p:sp>
      <p:sp>
        <p:nvSpPr>
          <p:cNvPr id="2" name="Google Shape;344;p3">
            <a:extLst>
              <a:ext uri="{FF2B5EF4-FFF2-40B4-BE49-F238E27FC236}">
                <a16:creationId xmlns:a16="http://schemas.microsoft.com/office/drawing/2014/main" id="{5BEB0B51-C15B-1491-5AA6-FCBB104719BC}"/>
              </a:ext>
            </a:extLst>
          </p:cNvPr>
          <p:cNvSpPr/>
          <p:nvPr/>
        </p:nvSpPr>
        <p:spPr>
          <a:xfrm>
            <a:off x="2504953" y="1393903"/>
            <a:ext cx="6435849"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AC039"/>
                </a:solidFill>
                <a:latin typeface="Calibri" panose="020F0502020204030204" pitchFamily="34" charset="0"/>
                <a:cs typeface="Calibri" panose="020F0502020204030204" pitchFamily="34" charset="0"/>
              </a:rPr>
              <a:t>“Responsible travel to natural areas that conserves the environment, sustains the well-being of the local people, and involves interpretation and education” (TIES, 2015)</a:t>
            </a:r>
          </a:p>
          <a:p>
            <a:endParaRPr lang="en-GB" sz="1600" dirty="0">
              <a:solidFill>
                <a:srgbClr val="92D050"/>
              </a:solidFill>
              <a:latin typeface="Calibri" panose="020F0502020204030204" pitchFamily="34" charset="0"/>
              <a:cs typeface="Calibri" panose="020F0502020204030204" pitchFamily="34" charset="0"/>
            </a:endParaRPr>
          </a:p>
          <a:p>
            <a:r>
              <a:rPr lang="en-GB" sz="1600" i="1" dirty="0">
                <a:solidFill>
                  <a:schemeClr val="tx2">
                    <a:lumMod val="50000"/>
                  </a:schemeClr>
                </a:solidFill>
                <a:latin typeface="Calibri" panose="020F0502020204030204" pitchFamily="34" charset="0"/>
                <a:cs typeface="Calibri" panose="020F0502020204030204" pitchFamily="34" charset="0"/>
              </a:rPr>
              <a:t>Ecotourism is about uniting conservation, communities, and sustainable travel</a:t>
            </a:r>
          </a:p>
          <a:p>
            <a:endParaRPr lang="en-GB" sz="1600" dirty="0">
              <a:solidFill>
                <a:srgbClr val="92D050"/>
              </a:solidFill>
              <a:latin typeface="Calibri" panose="020F0502020204030204" pitchFamily="34" charset="0"/>
              <a:cs typeface="Calibri" panose="020F0502020204030204" pitchFamily="34" charset="0"/>
            </a:endParaRPr>
          </a:p>
          <a:p>
            <a:r>
              <a:rPr lang="en-GB" sz="1600" b="1" dirty="0">
                <a:solidFill>
                  <a:srgbClr val="FF9934"/>
                </a:solidFill>
                <a:latin typeface="Calibri" panose="020F0502020204030204" pitchFamily="34" charset="0"/>
                <a:cs typeface="Calibri" panose="020F0502020204030204" pitchFamily="34" charset="0"/>
              </a:rPr>
              <a:t>How?</a:t>
            </a:r>
          </a:p>
          <a:p>
            <a:r>
              <a:rPr lang="en-GB" sz="1600" dirty="0">
                <a:solidFill>
                  <a:schemeClr val="tx2">
                    <a:lumMod val="50000"/>
                  </a:schemeClr>
                </a:solidFill>
                <a:latin typeface="Calibri" panose="020F0502020204030204" pitchFamily="34" charset="0"/>
                <a:cs typeface="Calibri" panose="020F0502020204030204" pitchFamily="34" charset="0"/>
              </a:rPr>
              <a:t>By implementing the </a:t>
            </a:r>
            <a:r>
              <a:rPr lang="en-GB" sz="1600" b="1" dirty="0">
                <a:solidFill>
                  <a:schemeClr val="tx2">
                    <a:lumMod val="50000"/>
                  </a:schemeClr>
                </a:solidFill>
                <a:latin typeface="Calibri" panose="020F0502020204030204" pitchFamily="34" charset="0"/>
                <a:cs typeface="Calibri" panose="020F0502020204030204" pitchFamily="34" charset="0"/>
              </a:rPr>
              <a:t>principles of ecotourism</a:t>
            </a:r>
          </a:p>
        </p:txBody>
      </p:sp>
      <p:grpSp>
        <p:nvGrpSpPr>
          <p:cNvPr id="5" name="Google Shape;1412;p43">
            <a:extLst>
              <a:ext uri="{FF2B5EF4-FFF2-40B4-BE49-F238E27FC236}">
                <a16:creationId xmlns:a16="http://schemas.microsoft.com/office/drawing/2014/main" id="{17CF0FDD-BF77-EC62-72B7-7C87BCF78E93}"/>
              </a:ext>
            </a:extLst>
          </p:cNvPr>
          <p:cNvGrpSpPr/>
          <p:nvPr/>
        </p:nvGrpSpPr>
        <p:grpSpPr>
          <a:xfrm>
            <a:off x="6422110" y="2920273"/>
            <a:ext cx="1557256" cy="1518767"/>
            <a:chOff x="470422" y="650943"/>
            <a:chExt cx="1129013" cy="1101109"/>
          </a:xfrm>
        </p:grpSpPr>
        <p:sp>
          <p:nvSpPr>
            <p:cNvPr id="6" name="Google Shape;1413;p43">
              <a:extLst>
                <a:ext uri="{FF2B5EF4-FFF2-40B4-BE49-F238E27FC236}">
                  <a16:creationId xmlns:a16="http://schemas.microsoft.com/office/drawing/2014/main" id="{78CB90E3-4E90-D09E-E931-322EC5AFD0D4}"/>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 name="Google Shape;1414;p43">
              <a:extLst>
                <a:ext uri="{FF2B5EF4-FFF2-40B4-BE49-F238E27FC236}">
                  <a16:creationId xmlns:a16="http://schemas.microsoft.com/office/drawing/2014/main" id="{A0B0C95F-79C9-DBD3-E338-3CEDFDEC0EC2}"/>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 name="Google Shape;1415;p43">
              <a:extLst>
                <a:ext uri="{FF2B5EF4-FFF2-40B4-BE49-F238E27FC236}">
                  <a16:creationId xmlns:a16="http://schemas.microsoft.com/office/drawing/2014/main" id="{323C59ED-6439-CD4A-FBB2-3AC237F9399B}"/>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 name="Google Shape;1416;p43">
              <a:extLst>
                <a:ext uri="{FF2B5EF4-FFF2-40B4-BE49-F238E27FC236}">
                  <a16:creationId xmlns:a16="http://schemas.microsoft.com/office/drawing/2014/main" id="{F01ADC97-F6C8-8D0D-1C61-8DBC44A9D07A}"/>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0" name="Google Shape;1417;p43">
              <a:extLst>
                <a:ext uri="{FF2B5EF4-FFF2-40B4-BE49-F238E27FC236}">
                  <a16:creationId xmlns:a16="http://schemas.microsoft.com/office/drawing/2014/main" id="{1F1FE73A-D57D-9AFF-9BEF-769CA8BEBF66}"/>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1" name="Google Shape;1418;p43">
              <a:extLst>
                <a:ext uri="{FF2B5EF4-FFF2-40B4-BE49-F238E27FC236}">
                  <a16:creationId xmlns:a16="http://schemas.microsoft.com/office/drawing/2014/main" id="{ACD9B9D4-8442-575B-6352-D8353F8E58AC}"/>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2" name="Google Shape;1419;p43">
              <a:extLst>
                <a:ext uri="{FF2B5EF4-FFF2-40B4-BE49-F238E27FC236}">
                  <a16:creationId xmlns:a16="http://schemas.microsoft.com/office/drawing/2014/main" id="{EF7AA578-0D4D-A9FD-78AC-16D6F33F96B0}"/>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3" name="Google Shape;1420;p43">
              <a:extLst>
                <a:ext uri="{FF2B5EF4-FFF2-40B4-BE49-F238E27FC236}">
                  <a16:creationId xmlns:a16="http://schemas.microsoft.com/office/drawing/2014/main" id="{E2512500-DC57-7EFD-A0EE-92ED022A3C2C}"/>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 name="Google Shape;1421;p43">
              <a:extLst>
                <a:ext uri="{FF2B5EF4-FFF2-40B4-BE49-F238E27FC236}">
                  <a16:creationId xmlns:a16="http://schemas.microsoft.com/office/drawing/2014/main" id="{6812635A-EB47-FE29-2FD3-4580198CA7E4}"/>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7" name="Google Shape;594;p72">
            <a:extLst>
              <a:ext uri="{FF2B5EF4-FFF2-40B4-BE49-F238E27FC236}">
                <a16:creationId xmlns:a16="http://schemas.microsoft.com/office/drawing/2014/main" id="{5D724A5E-35AA-FDA0-73A0-311F40416841}"/>
              </a:ext>
            </a:extLst>
          </p:cNvPr>
          <p:cNvSpPr txBox="1">
            <a:spLocks/>
          </p:cNvSpPr>
          <p:nvPr/>
        </p:nvSpPr>
        <p:spPr>
          <a:xfrm>
            <a:off x="2407981" y="513233"/>
            <a:ext cx="6391073"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What</a:t>
            </a:r>
            <a:r>
              <a:rPr lang="sv-SE" dirty="0">
                <a:solidFill>
                  <a:srgbClr val="8AC039"/>
                </a:solidFill>
              </a:rPr>
              <a:t> </a:t>
            </a:r>
            <a:r>
              <a:rPr lang="sv-SE" dirty="0" err="1">
                <a:solidFill>
                  <a:srgbClr val="8AC039"/>
                </a:solidFill>
              </a:rPr>
              <a:t>Are</a:t>
            </a:r>
            <a:r>
              <a:rPr lang="sv-SE" dirty="0">
                <a:solidFill>
                  <a:srgbClr val="8AC039"/>
                </a:solidFill>
              </a:rPr>
              <a:t> </a:t>
            </a:r>
            <a:r>
              <a:rPr lang="sv-SE" dirty="0" err="1">
                <a:solidFill>
                  <a:srgbClr val="8AC039"/>
                </a:solidFill>
              </a:rPr>
              <a:t>We</a:t>
            </a:r>
            <a:r>
              <a:rPr lang="sv-SE" dirty="0">
                <a:solidFill>
                  <a:srgbClr val="8AC039"/>
                </a:solidFill>
              </a:rPr>
              <a:t> </a:t>
            </a:r>
            <a:r>
              <a:rPr lang="sv-SE" dirty="0" err="1">
                <a:solidFill>
                  <a:srgbClr val="8AC039"/>
                </a:solidFill>
              </a:rPr>
              <a:t>Talking</a:t>
            </a:r>
            <a:r>
              <a:rPr lang="sv-SE" dirty="0">
                <a:solidFill>
                  <a:srgbClr val="8AC039"/>
                </a:solidFill>
              </a:rPr>
              <a:t> </a:t>
            </a:r>
            <a:r>
              <a:rPr lang="sv-SE" dirty="0" err="1">
                <a:solidFill>
                  <a:srgbClr val="8AC039"/>
                </a:solidFill>
              </a:rPr>
              <a:t>About</a:t>
            </a:r>
            <a:r>
              <a:rPr lang="sv-SE" dirty="0">
                <a:solidFill>
                  <a:srgbClr val="8AC039"/>
                </a:solidFill>
              </a:rPr>
              <a:t>?</a:t>
            </a:r>
          </a:p>
        </p:txBody>
      </p:sp>
      <p:sp>
        <p:nvSpPr>
          <p:cNvPr id="22" name="Google Shape;379;p64">
            <a:extLst>
              <a:ext uri="{FF2B5EF4-FFF2-40B4-BE49-F238E27FC236}">
                <a16:creationId xmlns:a16="http://schemas.microsoft.com/office/drawing/2014/main" id="{3C1286FD-3EFF-A87A-672C-720BF6AD5B36}"/>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23" name="Google Shape;456;p68">
            <a:extLst>
              <a:ext uri="{FF2B5EF4-FFF2-40B4-BE49-F238E27FC236}">
                <a16:creationId xmlns:a16="http://schemas.microsoft.com/office/drawing/2014/main" id="{3E8D3EE9-01E0-DFA8-897B-880AF41869B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a:t>
            </a:r>
          </a:p>
        </p:txBody>
      </p:sp>
      <p:sp>
        <p:nvSpPr>
          <p:cNvPr id="24" name="Google Shape;457;p68">
            <a:extLst>
              <a:ext uri="{FF2B5EF4-FFF2-40B4-BE49-F238E27FC236}">
                <a16:creationId xmlns:a16="http://schemas.microsoft.com/office/drawing/2014/main" id="{C16B01AF-DF73-706A-2E47-D22749FED71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25" name="Google Shape;599;p72">
            <a:extLst>
              <a:ext uri="{FF2B5EF4-FFF2-40B4-BE49-F238E27FC236}">
                <a16:creationId xmlns:a16="http://schemas.microsoft.com/office/drawing/2014/main" id="{18401644-0DD2-7FF4-23DB-B5938DF84DFC}"/>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2688352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0553586D-EC8B-21C1-2BF3-0E6AFB785C60}"/>
            </a:ext>
          </a:extLst>
        </p:cNvPr>
        <p:cNvGrpSpPr/>
        <p:nvPr/>
      </p:nvGrpSpPr>
      <p:grpSpPr>
        <a:xfrm>
          <a:off x="0" y="0"/>
          <a:ext cx="0" cy="0"/>
          <a:chOff x="0" y="0"/>
          <a:chExt cx="0" cy="0"/>
        </a:xfrm>
      </p:grpSpPr>
      <p:sp>
        <p:nvSpPr>
          <p:cNvPr id="889" name="Google Shape;889;p80">
            <a:extLst>
              <a:ext uri="{FF2B5EF4-FFF2-40B4-BE49-F238E27FC236}">
                <a16:creationId xmlns:a16="http://schemas.microsoft.com/office/drawing/2014/main" id="{6C68C6DE-B2BC-7AA3-4C96-EA5B869BCAF8}"/>
              </a:ext>
            </a:extLst>
          </p:cNvPr>
          <p:cNvSpPr txBox="1"/>
          <p:nvPr/>
        </p:nvSpPr>
        <p:spPr>
          <a:xfrm>
            <a:off x="2504953" y="1245580"/>
            <a:ext cx="6371418" cy="3092088"/>
          </a:xfrm>
          <a:prstGeom prst="rect">
            <a:avLst/>
          </a:prstGeom>
          <a:noFill/>
          <a:ln>
            <a:noFill/>
          </a:ln>
        </p:spPr>
        <p:txBody>
          <a:bodyPr spcFirstLastPara="1" wrap="square" lIns="91426" tIns="45700" rIns="91426" bIns="45700" anchor="t" anchorCtr="0">
            <a:spAutoFit/>
          </a:bodyPr>
          <a:lstStyle/>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Minimise physical, social, </a:t>
            </a:r>
            <a:r>
              <a:rPr lang="en-GB" sz="1401" dirty="0" err="1">
                <a:solidFill>
                  <a:srgbClr val="6D6E71"/>
                </a:solidFill>
                <a:latin typeface="Calibri"/>
                <a:ea typeface="Calibri"/>
                <a:cs typeface="Calibri"/>
                <a:sym typeface="Calibri"/>
              </a:rPr>
              <a:t>behavioral</a:t>
            </a:r>
            <a:r>
              <a:rPr lang="en-GB" sz="1401" dirty="0">
                <a:solidFill>
                  <a:srgbClr val="6D6E71"/>
                </a:solidFill>
                <a:latin typeface="Calibri"/>
                <a:ea typeface="Calibri"/>
                <a:cs typeface="Calibri"/>
                <a:sym typeface="Calibri"/>
              </a:rPr>
              <a:t>, and psychological impacts.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Build environmental and cultural awareness and respect.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Provide positive experiences for both visitors and hosts.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Provide direct financial benefits for conservation.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Generate financial benefits for both local people and private industry.</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Deliver memorable interpretative experiences to visitors that help raise sensitivity to host countries’ political, environmental, and social climates.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Design, construct, and operate low-impact facilities.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Recognize the rights and spiritual beliefs of the Indigenous People in your community and work in partnership with them to create empowerment.</a:t>
            </a:r>
          </a:p>
          <a:p>
            <a:pPr marL="12701" marR="12701">
              <a:lnSpc>
                <a:spcPct val="105714"/>
              </a:lnSpc>
            </a:pPr>
            <a:r>
              <a:rPr lang="it" sz="1401" dirty="0">
                <a:solidFill>
                  <a:srgbClr val="6D6E71"/>
                </a:solidFill>
                <a:latin typeface="Calibri"/>
                <a:ea typeface="Calibri"/>
                <a:cs typeface="Calibri"/>
                <a:sym typeface="Calibri"/>
              </a:rPr>
              <a:t> </a:t>
            </a:r>
            <a:endParaRPr sz="1401" dirty="0">
              <a:solidFill>
                <a:srgbClr val="6D6E71"/>
              </a:solidFill>
              <a:latin typeface="Calibri"/>
              <a:ea typeface="Calibri"/>
              <a:cs typeface="Calibri"/>
              <a:sym typeface="Calibri"/>
            </a:endParaRPr>
          </a:p>
        </p:txBody>
      </p:sp>
      <p:sp>
        <p:nvSpPr>
          <p:cNvPr id="890" name="Google Shape;890;p80">
            <a:extLst>
              <a:ext uri="{FF2B5EF4-FFF2-40B4-BE49-F238E27FC236}">
                <a16:creationId xmlns:a16="http://schemas.microsoft.com/office/drawing/2014/main" id="{5C2B6604-5F22-3147-EE67-4BAC11ACA5B4}"/>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49</a:t>
            </a:fld>
            <a:endParaRPr/>
          </a:p>
        </p:txBody>
      </p:sp>
      <p:sp>
        <p:nvSpPr>
          <p:cNvPr id="16" name="Google Shape;594;p72">
            <a:extLst>
              <a:ext uri="{FF2B5EF4-FFF2-40B4-BE49-F238E27FC236}">
                <a16:creationId xmlns:a16="http://schemas.microsoft.com/office/drawing/2014/main" id="{E59DAC0A-F6D7-DC3E-24D8-2192E91EB714}"/>
              </a:ext>
            </a:extLst>
          </p:cNvPr>
          <p:cNvSpPr txBox="1">
            <a:spLocks/>
          </p:cNvSpPr>
          <p:nvPr/>
        </p:nvSpPr>
        <p:spPr>
          <a:xfrm>
            <a:off x="2560451" y="571203"/>
            <a:ext cx="6335576"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8AC039"/>
                </a:solidFill>
              </a:rPr>
              <a:t>The </a:t>
            </a:r>
            <a:r>
              <a:rPr lang="sv-SE" dirty="0" err="1">
                <a:solidFill>
                  <a:srgbClr val="8AC039"/>
                </a:solidFill>
              </a:rPr>
              <a:t>Principles</a:t>
            </a:r>
            <a:r>
              <a:rPr lang="sv-SE" dirty="0">
                <a:solidFill>
                  <a:srgbClr val="8AC039"/>
                </a:solidFill>
              </a:rPr>
              <a:t> </a:t>
            </a:r>
            <a:r>
              <a:rPr lang="sv-SE" dirty="0" err="1">
                <a:solidFill>
                  <a:srgbClr val="8AC039"/>
                </a:solidFill>
              </a:rPr>
              <a:t>Of</a:t>
            </a:r>
            <a:r>
              <a:rPr lang="sv-SE" dirty="0">
                <a:solidFill>
                  <a:srgbClr val="8AC039"/>
                </a:solidFill>
              </a:rPr>
              <a:t> Ecotourism </a:t>
            </a:r>
          </a:p>
        </p:txBody>
      </p:sp>
      <p:sp>
        <p:nvSpPr>
          <p:cNvPr id="6" name="Google Shape;379;p64">
            <a:extLst>
              <a:ext uri="{FF2B5EF4-FFF2-40B4-BE49-F238E27FC236}">
                <a16:creationId xmlns:a16="http://schemas.microsoft.com/office/drawing/2014/main" id="{8EFE2845-3DEA-5B8A-5B53-998EE996892C}"/>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7" name="Google Shape;456;p68">
            <a:extLst>
              <a:ext uri="{FF2B5EF4-FFF2-40B4-BE49-F238E27FC236}">
                <a16:creationId xmlns:a16="http://schemas.microsoft.com/office/drawing/2014/main" id="{DBFE689A-ABAF-2F28-DBF1-2E5483405FD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a:t>
            </a:r>
          </a:p>
        </p:txBody>
      </p:sp>
      <p:sp>
        <p:nvSpPr>
          <p:cNvPr id="8" name="Google Shape;457;p68">
            <a:extLst>
              <a:ext uri="{FF2B5EF4-FFF2-40B4-BE49-F238E27FC236}">
                <a16:creationId xmlns:a16="http://schemas.microsoft.com/office/drawing/2014/main" id="{473B6B2D-3806-2220-54CD-A3EA66DE5547}"/>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9" name="Google Shape;599;p72">
            <a:extLst>
              <a:ext uri="{FF2B5EF4-FFF2-40B4-BE49-F238E27FC236}">
                <a16:creationId xmlns:a16="http://schemas.microsoft.com/office/drawing/2014/main" id="{21E610BF-4E44-B2B6-2258-CD954B55142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10789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4F81836C-1F4E-AB3D-4E70-806C933469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7" name="Google Shape;457;p68">
            <a:extLst>
              <a:ext uri="{FF2B5EF4-FFF2-40B4-BE49-F238E27FC236}">
                <a16:creationId xmlns:a16="http://schemas.microsoft.com/office/drawing/2014/main" id="{65B379DA-3BA0-9168-7F57-BD5EA3120DB3}"/>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cxnSp>
        <p:nvCxnSpPr>
          <p:cNvPr id="458" name="Google Shape;458;p68">
            <a:extLst>
              <a:ext uri="{FF2B5EF4-FFF2-40B4-BE49-F238E27FC236}">
                <a16:creationId xmlns:a16="http://schemas.microsoft.com/office/drawing/2014/main" id="{EB2B39DA-30E2-0318-5EFF-F1CC8C4DB11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a:t>
            </a:fld>
            <a:endParaRPr dirty="0"/>
          </a:p>
        </p:txBody>
      </p:sp>
      <p:sp>
        <p:nvSpPr>
          <p:cNvPr id="460" name="Google Shape;460;p68">
            <a:extLst>
              <a:ext uri="{FF2B5EF4-FFF2-40B4-BE49-F238E27FC236}">
                <a16:creationId xmlns:a16="http://schemas.microsoft.com/office/drawing/2014/main" id="{269A259D-0BAE-B98A-BA2C-841E48C70C31}"/>
              </a:ext>
            </a:extLst>
          </p:cNvPr>
          <p:cNvSpPr txBox="1"/>
          <p:nvPr/>
        </p:nvSpPr>
        <p:spPr>
          <a:xfrm>
            <a:off x="2186235" y="1305666"/>
            <a:ext cx="6483202" cy="3180450"/>
          </a:xfrm>
          <a:prstGeom prst="rect">
            <a:avLst/>
          </a:prstGeom>
          <a:noFill/>
          <a:ln>
            <a:noFill/>
          </a:ln>
        </p:spPr>
        <p:txBody>
          <a:bodyPr spcFirstLastPara="1" wrap="square" lIns="0" tIns="10124" rIns="0" bIns="0" anchor="t" anchorCtr="0">
            <a:spAutoFit/>
          </a:bodyPr>
          <a:lstStyle/>
          <a:p>
            <a:pPr rtl="0"/>
            <a:r>
              <a:rPr lang="en-GB" sz="1600" dirty="0">
                <a:solidFill>
                  <a:schemeClr val="tx2">
                    <a:lumMod val="50000"/>
                  </a:schemeClr>
                </a:solidFill>
                <a:latin typeface="Calibri" panose="020F0502020204030204" pitchFamily="34" charset="0"/>
                <a:cs typeface="Calibri" panose="020F0502020204030204" pitchFamily="34" charset="0"/>
              </a:rPr>
              <a:t>In this module, we focus on sustainability and why it is important today. We will address planetary boundaries, which are like safety limits for what humans can do on Earth. Then, we’ll look at ways in which we can all help make things more sustainable, both on our own and together.</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We'll also see where sustainability came from and how it's changed over time. Finally, we'll check out the Sustainable Development Goals (SDGs). These are goals set by the United Nations to make the world more fair and more sustainable by 2030.</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We'll think about how we can all help make the world a better, more sustainable place for everyone. </a:t>
            </a:r>
            <a:br>
              <a:rPr lang="sv-SE" sz="1401" dirty="0">
                <a:solidFill>
                  <a:schemeClr val="accent3"/>
                </a:solidFill>
              </a:rPr>
            </a:br>
            <a:endParaRPr sz="1401" dirty="0">
              <a:solidFill>
                <a:schemeClr val="accent3"/>
              </a:solidFill>
              <a:latin typeface="Calibri"/>
              <a:ea typeface="Calibri"/>
              <a:cs typeface="Calibri"/>
              <a:sym typeface="Calibri"/>
            </a:endParaRPr>
          </a:p>
        </p:txBody>
      </p:sp>
      <p:pic>
        <p:nvPicPr>
          <p:cNvPr id="8" name="Google Shape;362;p63">
            <a:extLst>
              <a:ext uri="{FF2B5EF4-FFF2-40B4-BE49-F238E27FC236}">
                <a16:creationId xmlns:a16="http://schemas.microsoft.com/office/drawing/2014/main" id="{E7C6E3FF-4672-C0ED-F16B-62F4878403FF}"/>
              </a:ext>
            </a:extLst>
          </p:cNvPr>
          <p:cNvPicPr preferRelativeResize="0"/>
          <p:nvPr/>
        </p:nvPicPr>
        <p:blipFill rotWithShape="1">
          <a:blip r:embed="rId3">
            <a:alphaModFix amt="70000"/>
          </a:blip>
          <a:srcRect/>
          <a:stretch/>
        </p:blipFill>
        <p:spPr>
          <a:xfrm>
            <a:off x="-66182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178B2DA6-A4E1-F893-FDD2-4C4658988933}"/>
              </a:ext>
            </a:extLst>
          </p:cNvPr>
          <p:cNvSpPr txBox="1">
            <a:spLocks/>
          </p:cNvSpPr>
          <p:nvPr/>
        </p:nvSpPr>
        <p:spPr>
          <a:xfrm>
            <a:off x="2115115"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Overview</a:t>
            </a:r>
            <a:endParaRPr lang="sv-SE" dirty="0"/>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4A11ABD1-A832-DD07-5ECA-DE36B915170E}"/>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17D682F0-EF18-BA85-DBDC-E303B8FA6BF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967DB1CD-469D-3C26-4477-92A2D3ECA31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67C331AE-8D43-D0D0-03E7-E0E0B4A9C0E9}"/>
              </a:ext>
            </a:extLst>
          </p:cNvPr>
          <p:cNvSpPr txBox="1">
            <a:spLocks noGrp="1"/>
          </p:cNvSpPr>
          <p:nvPr>
            <p:ph type="body" idx="1"/>
          </p:nvPr>
        </p:nvSpPr>
        <p:spPr>
          <a:xfrm>
            <a:off x="489069" y="1523037"/>
            <a:ext cx="8032632"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How do you define ecotourism based on the provided definition, and why do you think it's important?</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In your opinion, what are some examples of how ecotourism can minimize physical, social, behavioural, and psychological impacts on both the environment and local communities?</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Can you describe a positive experience you've had as either a visitor or host in an ecotourism activity, and how it aligned with the principles of ecotourism?</a:t>
            </a:r>
          </a:p>
        </p:txBody>
      </p:sp>
      <p:sp>
        <p:nvSpPr>
          <p:cNvPr id="675" name="Google Shape;675;p17">
            <a:extLst>
              <a:ext uri="{FF2B5EF4-FFF2-40B4-BE49-F238E27FC236}">
                <a16:creationId xmlns:a16="http://schemas.microsoft.com/office/drawing/2014/main" id="{6CAE5608-5968-9EA8-2EA0-27B21716D32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Then Discuss </a:t>
            </a:r>
          </a:p>
        </p:txBody>
      </p:sp>
      <p:sp>
        <p:nvSpPr>
          <p:cNvPr id="677" name="Google Shape;677;p17">
            <a:extLst>
              <a:ext uri="{FF2B5EF4-FFF2-40B4-BE49-F238E27FC236}">
                <a16:creationId xmlns:a16="http://schemas.microsoft.com/office/drawing/2014/main" id="{D5BEACEB-BF54-7A54-3C84-13F4B258A10C}"/>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84193DD-2D7E-78C5-3239-13BC2D0F831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82F02E6D-CF56-3D17-A752-59960D5F18F7}"/>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BF3CC3B3-4062-0266-4758-527BE0D87F6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42FB7A5-800D-37A7-4EFE-B88AF27253F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1F92FE9-7F96-1181-E5EF-82C2109A04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E4B35EA-0E63-0858-25C2-2EDC695DD19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B6183E8-851D-87A5-E85E-EA15B8C4FCA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1CDB4752-6B4C-A084-5BF2-DFF0997C241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5F886471-3D47-7206-B706-EBD0561D1F5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AF54053-4125-BC91-68AF-34DB687D24C7}"/>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686AEE4-1DC7-E03D-398F-F4E421ACA558}"/>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BF50BA-62AC-1A8F-33C8-EAAC9072A38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61CF3B3-8832-B3D9-C4CB-342CE362C26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DAE18E6-18BA-363F-5647-C6C0B69FB7A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EA00C36E-B3BD-D1A0-5529-96325CB89A5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DDFD660-2092-8B1C-A11E-BA0168B8D73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8D19CBA-19C9-62F4-A00A-A7FF75D69AE0}"/>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E.10</a:t>
            </a:r>
            <a:endParaRPr sz="3000" dirty="0">
              <a:solidFill>
                <a:srgbClr val="FF9934"/>
              </a:solidFill>
            </a:endParaRPr>
          </a:p>
        </p:txBody>
      </p:sp>
    </p:spTree>
    <p:extLst>
      <p:ext uri="{BB962C8B-B14F-4D97-AF65-F5344CB8AC3E}">
        <p14:creationId xmlns:p14="http://schemas.microsoft.com/office/powerpoint/2010/main" val="18693739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42425986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ADE88D9B-11EF-D3BE-52FC-BAE7309E989C}"/>
            </a:ext>
          </a:extLst>
        </p:cNvPr>
        <p:cNvGrpSpPr/>
        <p:nvPr/>
      </p:nvGrpSpPr>
      <p:grpSpPr>
        <a:xfrm>
          <a:off x="0" y="0"/>
          <a:ext cx="0" cy="0"/>
          <a:chOff x="0" y="0"/>
          <a:chExt cx="0" cy="0"/>
        </a:xfrm>
      </p:grpSpPr>
      <p:cxnSp>
        <p:nvCxnSpPr>
          <p:cNvPr id="888" name="Google Shape;888;p80">
            <a:extLst>
              <a:ext uri="{FF2B5EF4-FFF2-40B4-BE49-F238E27FC236}">
                <a16:creationId xmlns:a16="http://schemas.microsoft.com/office/drawing/2014/main" id="{148212AB-C519-2419-C4A1-EFCD4A2B24B3}"/>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890" name="Google Shape;890;p80">
            <a:extLst>
              <a:ext uri="{FF2B5EF4-FFF2-40B4-BE49-F238E27FC236}">
                <a16:creationId xmlns:a16="http://schemas.microsoft.com/office/drawing/2014/main" id="{0CE8503E-9117-B593-9E52-4770824F4CC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52</a:t>
            </a:fld>
            <a:endParaRPr/>
          </a:p>
        </p:txBody>
      </p:sp>
      <p:sp>
        <p:nvSpPr>
          <p:cNvPr id="16" name="Google Shape;594;p72">
            <a:extLst>
              <a:ext uri="{FF2B5EF4-FFF2-40B4-BE49-F238E27FC236}">
                <a16:creationId xmlns:a16="http://schemas.microsoft.com/office/drawing/2014/main" id="{8FDD46CE-F065-CEE7-0B36-6B1DD920B23B}"/>
              </a:ext>
            </a:extLst>
          </p:cNvPr>
          <p:cNvSpPr txBox="1">
            <a:spLocks/>
          </p:cNvSpPr>
          <p:nvPr/>
        </p:nvSpPr>
        <p:spPr>
          <a:xfrm>
            <a:off x="2535443" y="571203"/>
            <a:ext cx="6360584"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Activities</a:t>
            </a:r>
            <a:r>
              <a:rPr lang="sv-SE" dirty="0">
                <a:solidFill>
                  <a:srgbClr val="8AC039"/>
                </a:solidFill>
              </a:rPr>
              <a:t> </a:t>
            </a:r>
            <a:r>
              <a:rPr lang="sv-SE" dirty="0" err="1">
                <a:solidFill>
                  <a:srgbClr val="8AC039"/>
                </a:solidFill>
              </a:rPr>
              <a:t>Associated</a:t>
            </a:r>
            <a:r>
              <a:rPr lang="sv-SE" dirty="0">
                <a:solidFill>
                  <a:srgbClr val="8AC039"/>
                </a:solidFill>
              </a:rPr>
              <a:t> </a:t>
            </a:r>
            <a:r>
              <a:rPr lang="sv-SE" dirty="0" err="1">
                <a:solidFill>
                  <a:srgbClr val="8AC039"/>
                </a:solidFill>
              </a:rPr>
              <a:t>With</a:t>
            </a:r>
            <a:r>
              <a:rPr lang="sv-SE" dirty="0">
                <a:solidFill>
                  <a:srgbClr val="8AC039"/>
                </a:solidFill>
              </a:rPr>
              <a:t> Ecotourism</a:t>
            </a:r>
          </a:p>
        </p:txBody>
      </p:sp>
      <p:sp>
        <p:nvSpPr>
          <p:cNvPr id="7" name="Google Shape;379;p64">
            <a:extLst>
              <a:ext uri="{FF2B5EF4-FFF2-40B4-BE49-F238E27FC236}">
                <a16:creationId xmlns:a16="http://schemas.microsoft.com/office/drawing/2014/main" id="{13DE4D88-356B-6242-4810-79B48788F7B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8" name="Google Shape;456;p68">
            <a:extLst>
              <a:ext uri="{FF2B5EF4-FFF2-40B4-BE49-F238E27FC236}">
                <a16:creationId xmlns:a16="http://schemas.microsoft.com/office/drawing/2014/main" id="{7AD60645-0F56-196E-4F91-F4C026248C46}"/>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a:t>
            </a:r>
          </a:p>
        </p:txBody>
      </p:sp>
      <p:sp>
        <p:nvSpPr>
          <p:cNvPr id="9" name="Google Shape;457;p68">
            <a:extLst>
              <a:ext uri="{FF2B5EF4-FFF2-40B4-BE49-F238E27FC236}">
                <a16:creationId xmlns:a16="http://schemas.microsoft.com/office/drawing/2014/main" id="{F869FF59-AF47-A414-099E-322E496109C1}"/>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10" name="Google Shape;599;p72">
            <a:extLst>
              <a:ext uri="{FF2B5EF4-FFF2-40B4-BE49-F238E27FC236}">
                <a16:creationId xmlns:a16="http://schemas.microsoft.com/office/drawing/2014/main" id="{554C8FF0-1721-B8C7-8D10-89CA08526FDF}"/>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15" name="Google Shape;889;p80">
            <a:extLst>
              <a:ext uri="{FF2B5EF4-FFF2-40B4-BE49-F238E27FC236}">
                <a16:creationId xmlns:a16="http://schemas.microsoft.com/office/drawing/2014/main" id="{FCC15810-87D8-A2F8-93B8-B55E52F459B7}"/>
              </a:ext>
            </a:extLst>
          </p:cNvPr>
          <p:cNvSpPr txBox="1"/>
          <p:nvPr/>
        </p:nvSpPr>
        <p:spPr>
          <a:xfrm>
            <a:off x="2485570" y="1386747"/>
            <a:ext cx="6390801" cy="3398353"/>
          </a:xfrm>
          <a:prstGeom prst="rect">
            <a:avLst/>
          </a:prstGeom>
          <a:noFill/>
          <a:ln>
            <a:noFill/>
          </a:ln>
        </p:spPr>
        <p:txBody>
          <a:bodyPr spcFirstLastPara="1" wrap="square" lIns="91426" tIns="45700" rIns="91426" bIns="45700" numCol="2" anchor="t" anchorCtr="0">
            <a:spAutoFit/>
          </a:bodyPr>
          <a:lstStyle/>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Wildlife Watching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Birdwatching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Nature Hikes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Interpretive Tours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Kayaking and Canoeing</a:t>
            </a:r>
          </a:p>
          <a:p>
            <a:pPr marL="298451" marR="12701" indent="-285750">
              <a:spcBef>
                <a:spcPts val="600"/>
              </a:spcBef>
              <a:buFont typeface="Wingdings" pitchFamily="2" charset="2"/>
              <a:buChar char="v"/>
            </a:pPr>
            <a:r>
              <a:rPr lang="en-GB" sz="1401" dirty="0" err="1">
                <a:solidFill>
                  <a:srgbClr val="6D6E71"/>
                </a:solidFill>
                <a:latin typeface="Calibri"/>
                <a:ea typeface="Calibri"/>
                <a:cs typeface="Calibri"/>
                <a:sym typeface="Calibri"/>
              </a:rPr>
              <a:t>Snorkeling</a:t>
            </a:r>
            <a:r>
              <a:rPr lang="en-GB" sz="1401" dirty="0">
                <a:solidFill>
                  <a:srgbClr val="6D6E71"/>
                </a:solidFill>
                <a:latin typeface="Calibri"/>
                <a:ea typeface="Calibri"/>
                <a:cs typeface="Calibri"/>
                <a:sym typeface="Calibri"/>
              </a:rPr>
              <a:t> and Scuba Diving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Whale Watching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Indigenous Community Visits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Cultural Immersion Experiences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Farm Stays and </a:t>
            </a:r>
            <a:r>
              <a:rPr lang="en-GB" sz="1401" dirty="0" err="1">
                <a:solidFill>
                  <a:srgbClr val="6D6E71"/>
                </a:solidFill>
                <a:latin typeface="Calibri"/>
                <a:ea typeface="Calibri"/>
                <a:cs typeface="Calibri"/>
                <a:sym typeface="Calibri"/>
              </a:rPr>
              <a:t>Agro</a:t>
            </a:r>
            <a:r>
              <a:rPr lang="en-GB" sz="1401" dirty="0">
                <a:solidFill>
                  <a:srgbClr val="6D6E71"/>
                </a:solidFill>
                <a:latin typeface="Calibri"/>
                <a:ea typeface="Calibri"/>
                <a:cs typeface="Calibri"/>
                <a:sym typeface="Calibri"/>
              </a:rPr>
              <a:t>-tourism</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Tree Canopy Tours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Volunteering and Conservation Projects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Sustainable Camping and Glamping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Eco-Lodge Stays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Educational Workshops and Eco-Talks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Nature Photography Tours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Responsible Eating Experiences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Low-Impact Adventure Activities</a:t>
            </a:r>
          </a:p>
          <a:p>
            <a:pPr marL="298451" marR="12701" indent="-285750">
              <a:spcBef>
                <a:spcPts val="600"/>
              </a:spcBef>
              <a:buFont typeface="Wingdings" pitchFamily="2" charset="2"/>
              <a:buChar char="§"/>
            </a:pPr>
            <a:endParaRPr sz="1401" dirty="0">
              <a:solidFill>
                <a:srgbClr val="6D6E71"/>
              </a:solidFill>
              <a:latin typeface="Calibri"/>
              <a:ea typeface="Calibri"/>
              <a:cs typeface="Calibri"/>
              <a:sym typeface="Calibri"/>
            </a:endParaRPr>
          </a:p>
        </p:txBody>
      </p:sp>
    </p:spTree>
    <p:extLst>
      <p:ext uri="{BB962C8B-B14F-4D97-AF65-F5344CB8AC3E}">
        <p14:creationId xmlns:p14="http://schemas.microsoft.com/office/powerpoint/2010/main" val="2042786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D0C2D8E9-727B-40FB-490E-1CD0F89DD7AA}"/>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6A136972-3200-AEBC-88C8-4ACFB3B5DAC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AF28D162-0C4E-D795-C595-7E7300B8BDE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C1F3AD42-A64D-0341-9FD9-35E92CFF6E13}"/>
              </a:ext>
            </a:extLst>
          </p:cNvPr>
          <p:cNvSpPr txBox="1">
            <a:spLocks noGrp="1"/>
          </p:cNvSpPr>
          <p:nvPr>
            <p:ph type="body" idx="1"/>
          </p:nvPr>
        </p:nvSpPr>
        <p:spPr>
          <a:xfrm>
            <a:off x="489068" y="1395559"/>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Which of the ecotourism activities listed resonate most with your interests, and why?</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Have you had any previous experiences with ecotourism activities, such as wildlife watching or cultural immersion experiences? If so, what did you enjoy most about those experiences?</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Are there any specific ecotourism activities from the list that you haven't tried yet but would like to experience in the future? If yes, which ones, and what attracts you to them?</a:t>
            </a:r>
          </a:p>
        </p:txBody>
      </p:sp>
      <p:sp>
        <p:nvSpPr>
          <p:cNvPr id="675" name="Google Shape;675;p17">
            <a:extLst>
              <a:ext uri="{FF2B5EF4-FFF2-40B4-BE49-F238E27FC236}">
                <a16:creationId xmlns:a16="http://schemas.microsoft.com/office/drawing/2014/main" id="{E8CC7096-668A-86EB-D089-14C887A30CB6}"/>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1C792316-FBA4-58C1-5D19-89B2AE2430A2}"/>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4160531-AAF8-3623-0A77-ECA3B928D79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31B716E-7C8A-BD19-6915-F6B4C51C6D9D}"/>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9A725EE-3A52-7CE8-DC6E-86AD5B3C2BF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4590E77-586D-C0D5-0877-DD424114E34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01EE3183-FDAC-8943-EDE1-F0D3CBFE8B8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7188075-5813-D204-0AC5-AE10F2CDE0E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C621B85-BD4B-09EA-A0ED-171DB195BD1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77B024D-2489-F9F6-09F7-5D8E64FD1D3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E2FFF97C-BBE7-9881-7249-9D4E995C55F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488BE0B3-C704-2FEA-4ECE-8300DB47592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2C9F517-33F2-1D51-C1C0-B89AB0928EA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C1840D6-1E36-592C-A4AA-5F44E01F77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F2784DB-1C7E-1A19-30D5-3600CB59065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2A979AA-349D-7920-2757-F6AA2939F6F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13875CC1-A43F-A3DD-8AA9-B6A4C9CAFFF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7D0E13F-B873-281B-335E-3BA68925AF8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24E4114-36E5-9EAB-BD24-F35B2EF8F9DC}"/>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E.11</a:t>
            </a:r>
            <a:endParaRPr sz="3000" dirty="0">
              <a:solidFill>
                <a:srgbClr val="FF9934"/>
              </a:solidFill>
            </a:endParaRPr>
          </a:p>
        </p:txBody>
      </p:sp>
    </p:spTree>
    <p:extLst>
      <p:ext uri="{BB962C8B-B14F-4D97-AF65-F5344CB8AC3E}">
        <p14:creationId xmlns:p14="http://schemas.microsoft.com/office/powerpoint/2010/main" val="5653708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54</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9531121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750B71F8-ECB1-31F5-3B91-D70079D4A0FE}"/>
            </a:ext>
          </a:extLst>
        </p:cNvPr>
        <p:cNvGrpSpPr/>
        <p:nvPr/>
      </p:nvGrpSpPr>
      <p:grpSpPr>
        <a:xfrm>
          <a:off x="0" y="0"/>
          <a:ext cx="0" cy="0"/>
          <a:chOff x="0" y="0"/>
          <a:chExt cx="0" cy="0"/>
        </a:xfrm>
      </p:grpSpPr>
      <p:sp>
        <p:nvSpPr>
          <p:cNvPr id="889" name="Google Shape;889;p80">
            <a:extLst>
              <a:ext uri="{FF2B5EF4-FFF2-40B4-BE49-F238E27FC236}">
                <a16:creationId xmlns:a16="http://schemas.microsoft.com/office/drawing/2014/main" id="{29103EF2-83A2-A5A0-F4EB-9FD5DD33DA7F}"/>
              </a:ext>
            </a:extLst>
          </p:cNvPr>
          <p:cNvSpPr txBox="1"/>
          <p:nvPr/>
        </p:nvSpPr>
        <p:spPr>
          <a:xfrm>
            <a:off x="2646023" y="1752588"/>
            <a:ext cx="6366741" cy="2848303"/>
          </a:xfrm>
          <a:prstGeom prst="rect">
            <a:avLst/>
          </a:prstGeom>
          <a:noFill/>
          <a:ln>
            <a:noFill/>
          </a:ln>
        </p:spPr>
        <p:txBody>
          <a:bodyPr spcFirstLastPara="1" wrap="square" lIns="91426" tIns="45700" rIns="91426" bIns="45700" anchor="t" anchorCtr="0">
            <a:spAutoFit/>
          </a:bodyPr>
          <a:lstStyle/>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Environmental conservation: encourages the preservation of natural ecosystems</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Awareness and education: provides visitors with the opportunity to learn about nature, conservation, and local cultures</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Local economic development: can be a significant source of income for local communities</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 Promotion of sustainability: encourages environmentally friendly tourism practices, such as waste management, water conservation, the use of renewable energies, and carbon emissions reduction</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Protection of cultures and traditions: can play an important role in preserving indigenous cultures, traditions, and local knowledge</a:t>
            </a:r>
            <a:endParaRPr sz="1401" dirty="0">
              <a:solidFill>
                <a:srgbClr val="6D6E71"/>
              </a:solidFill>
              <a:latin typeface="Calibri"/>
              <a:ea typeface="Calibri"/>
              <a:cs typeface="Calibri"/>
              <a:sym typeface="Calibri"/>
            </a:endParaRPr>
          </a:p>
        </p:txBody>
      </p:sp>
      <p:sp>
        <p:nvSpPr>
          <p:cNvPr id="890" name="Google Shape;890;p80">
            <a:extLst>
              <a:ext uri="{FF2B5EF4-FFF2-40B4-BE49-F238E27FC236}">
                <a16:creationId xmlns:a16="http://schemas.microsoft.com/office/drawing/2014/main" id="{0EDEABFD-C5F3-D3FC-A0B9-D1C0BC6EBC0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55</a:t>
            </a:fld>
            <a:endParaRPr/>
          </a:p>
        </p:txBody>
      </p:sp>
      <p:sp>
        <p:nvSpPr>
          <p:cNvPr id="16" name="Google Shape;594;p72">
            <a:extLst>
              <a:ext uri="{FF2B5EF4-FFF2-40B4-BE49-F238E27FC236}">
                <a16:creationId xmlns:a16="http://schemas.microsoft.com/office/drawing/2014/main" id="{08E9D23C-EF20-718E-F803-26636EC53B82}"/>
              </a:ext>
            </a:extLst>
          </p:cNvPr>
          <p:cNvSpPr txBox="1">
            <a:spLocks/>
          </p:cNvSpPr>
          <p:nvPr/>
        </p:nvSpPr>
        <p:spPr>
          <a:xfrm>
            <a:off x="2646023" y="571203"/>
            <a:ext cx="6250003"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Exploring</a:t>
            </a:r>
            <a:r>
              <a:rPr lang="sv-SE" dirty="0">
                <a:solidFill>
                  <a:srgbClr val="8AC039"/>
                </a:solidFill>
              </a:rPr>
              <a:t> The </a:t>
            </a:r>
            <a:r>
              <a:rPr lang="sv-SE" dirty="0" err="1">
                <a:solidFill>
                  <a:srgbClr val="8AC039"/>
                </a:solidFill>
              </a:rPr>
              <a:t>Significance</a:t>
            </a:r>
            <a:r>
              <a:rPr lang="sv-SE" dirty="0">
                <a:solidFill>
                  <a:srgbClr val="8AC039"/>
                </a:solidFill>
              </a:rPr>
              <a:t> </a:t>
            </a:r>
            <a:r>
              <a:rPr lang="sv-SE" dirty="0" err="1">
                <a:solidFill>
                  <a:srgbClr val="8AC039"/>
                </a:solidFill>
              </a:rPr>
              <a:t>Of</a:t>
            </a:r>
            <a:r>
              <a:rPr lang="sv-SE" dirty="0">
                <a:solidFill>
                  <a:srgbClr val="8AC039"/>
                </a:solidFill>
              </a:rPr>
              <a:t> Ecotourism</a:t>
            </a:r>
          </a:p>
        </p:txBody>
      </p:sp>
      <p:sp>
        <p:nvSpPr>
          <p:cNvPr id="2" name="textruta 1">
            <a:extLst>
              <a:ext uri="{FF2B5EF4-FFF2-40B4-BE49-F238E27FC236}">
                <a16:creationId xmlns:a16="http://schemas.microsoft.com/office/drawing/2014/main" id="{61F87F2F-3D35-5AC3-52FC-2CF0012EC91A}"/>
              </a:ext>
            </a:extLst>
          </p:cNvPr>
          <p:cNvSpPr txBox="1"/>
          <p:nvPr/>
        </p:nvSpPr>
        <p:spPr>
          <a:xfrm>
            <a:off x="2646023" y="1303685"/>
            <a:ext cx="5160292" cy="338554"/>
          </a:xfrm>
          <a:prstGeom prst="rect">
            <a:avLst/>
          </a:prstGeom>
          <a:noFill/>
        </p:spPr>
        <p:txBody>
          <a:bodyPr wrap="square" rtlCol="0">
            <a:spAutoFit/>
          </a:bodyPr>
          <a:lstStyle/>
          <a:p>
            <a:r>
              <a:rPr lang="en-GB" sz="1600" b="1" dirty="0">
                <a:solidFill>
                  <a:srgbClr val="6D6E71"/>
                </a:solidFill>
                <a:latin typeface="Calibri" panose="020F0502020204030204" pitchFamily="34" charset="0"/>
                <a:cs typeface="Calibri" panose="020F0502020204030204" pitchFamily="34" charset="0"/>
              </a:rPr>
              <a:t>Environmentally – Socially – Economically </a:t>
            </a:r>
          </a:p>
        </p:txBody>
      </p:sp>
      <p:sp>
        <p:nvSpPr>
          <p:cNvPr id="7" name="Google Shape;379;p64">
            <a:extLst>
              <a:ext uri="{FF2B5EF4-FFF2-40B4-BE49-F238E27FC236}">
                <a16:creationId xmlns:a16="http://schemas.microsoft.com/office/drawing/2014/main" id="{3E90562A-128F-D6C0-6DC7-E4483F22FC03}"/>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8" name="Google Shape;456;p68">
            <a:extLst>
              <a:ext uri="{FF2B5EF4-FFF2-40B4-BE49-F238E27FC236}">
                <a16:creationId xmlns:a16="http://schemas.microsoft.com/office/drawing/2014/main" id="{974257C7-FC43-907B-A1C6-A54658A7D39B}"/>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a:t>
            </a:r>
          </a:p>
        </p:txBody>
      </p:sp>
      <p:sp>
        <p:nvSpPr>
          <p:cNvPr id="9" name="Google Shape;457;p68">
            <a:extLst>
              <a:ext uri="{FF2B5EF4-FFF2-40B4-BE49-F238E27FC236}">
                <a16:creationId xmlns:a16="http://schemas.microsoft.com/office/drawing/2014/main" id="{5AC8BA12-B647-DADE-0E25-CB0E0DA97D79}"/>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10" name="Google Shape;599;p72">
            <a:extLst>
              <a:ext uri="{FF2B5EF4-FFF2-40B4-BE49-F238E27FC236}">
                <a16:creationId xmlns:a16="http://schemas.microsoft.com/office/drawing/2014/main" id="{53E37E58-CEFD-B3BE-4503-B536036A609B}"/>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1302237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B491BA87-BCDF-EDE7-3913-3E88D7E5EF6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44906A9-19D5-BD19-779E-7448A8438EA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B424334-A266-2044-85D2-9F8F9673940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C3D289AB-855A-92A4-534D-5B5C2B03CE67}"/>
              </a:ext>
            </a:extLst>
          </p:cNvPr>
          <p:cNvSpPr txBox="1">
            <a:spLocks noGrp="1"/>
          </p:cNvSpPr>
          <p:nvPr>
            <p:ph type="body" idx="1"/>
          </p:nvPr>
        </p:nvSpPr>
        <p:spPr>
          <a:xfrm>
            <a:off x="489068" y="1395559"/>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Which aspect of ecotourism's significance resonates most with you—environmental conservation, awareness and education, local economic development, promotion of sustainability, or protection of cultures and traditions—and why?</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Have you had any previous experiences with ecotourism activities that align with these significant aspects? If so, how did those experiences impact your perspective on ecotourism?</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Are there any specific ecotourism destinations or initiatives that you find particularly compelling in terms of their contribution to environmental conservation, local economic development, or cultural preservation? If yes, what draws you to them?</a:t>
            </a:r>
          </a:p>
          <a:p>
            <a:pPr marL="285753" indent="-285753">
              <a:lnSpc>
                <a:spcPct val="100000"/>
              </a:lnSpc>
              <a:buFont typeface="Wingdings" pitchFamily="2" charset="2"/>
              <a:buChar char="Ø"/>
            </a:pPr>
            <a:endParaRPr lang="en-GB" sz="1401" dirty="0"/>
          </a:p>
        </p:txBody>
      </p:sp>
      <p:sp>
        <p:nvSpPr>
          <p:cNvPr id="675" name="Google Shape;675;p17">
            <a:extLst>
              <a:ext uri="{FF2B5EF4-FFF2-40B4-BE49-F238E27FC236}">
                <a16:creationId xmlns:a16="http://schemas.microsoft.com/office/drawing/2014/main" id="{1196C027-3A72-A3B7-A720-0E454F001204}"/>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408A8829-60C9-2611-69FB-ABCD443AFD8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AE87973-0C9F-C462-0BEA-65B43099776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27A3622-E3D8-765D-9CC1-C9ED52B97A8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655C6A4-E886-9B17-8D8D-7D78AB2D7D19}"/>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2D6E34FF-7D03-828E-4726-A6A01552A30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07D029EC-6574-4DA0-67D0-774FC826247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051D262-6B37-35D8-94B3-2ED297AA40C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8EE2558-6AE4-48D2-8563-175AE124F1B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1DCF9D7-6788-24BA-7FF8-4E0F2E8A3B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2D25E75F-773B-C376-1D0B-3D7B6E4D367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ECCD6E2F-108F-882B-D015-1ED1BEB930C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C9E9E06-5C1B-4053-5424-260139B947B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0FBAD33F-DF13-AFDC-F52B-60275677BB9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08FF5CB-9E16-5084-9DD2-914EACD03FF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01CC9EC-E25A-33C6-B05E-82BED1FAE70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C926554E-267E-E9F7-5E57-226B0B1A322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F07EFF54-DA5A-9677-35B9-FACEAD2B3DE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70DEBA7B-C503-3B3D-C60C-374AE81943C6}"/>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E.12</a:t>
            </a:r>
            <a:endParaRPr sz="3000" dirty="0">
              <a:solidFill>
                <a:srgbClr val="FF9934"/>
              </a:solidFill>
            </a:endParaRPr>
          </a:p>
        </p:txBody>
      </p:sp>
    </p:spTree>
    <p:extLst>
      <p:ext uri="{BB962C8B-B14F-4D97-AF65-F5344CB8AC3E}">
        <p14:creationId xmlns:p14="http://schemas.microsoft.com/office/powerpoint/2010/main" val="11705765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57</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5126966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1C2C625-F00E-6E14-0FFF-BBA2A469DB08}"/>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E516D07-4FA3-EB8E-0A0B-8AA345ACC6D8}"/>
              </a:ext>
            </a:extLst>
          </p:cNvPr>
          <p:cNvSpPr txBox="1"/>
          <p:nvPr/>
        </p:nvSpPr>
        <p:spPr>
          <a:xfrm>
            <a:off x="2614917" y="718734"/>
            <a:ext cx="6301715"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Biodiversity and Conservation</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Marine and Coastal Ecotourism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Mountain 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Forest Ecotourism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Desert 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Rural and Community Ecotourism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Adventure Tourism and Active Ecotourism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Educational Ecotourism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Ethical and Responsible Tourism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Sustainability-Focused Ecotourism</a:t>
            </a:r>
          </a:p>
        </p:txBody>
      </p:sp>
      <p:pic>
        <p:nvPicPr>
          <p:cNvPr id="382" name="Google Shape;382;p64">
            <a:extLst>
              <a:ext uri="{FF2B5EF4-FFF2-40B4-BE49-F238E27FC236}">
                <a16:creationId xmlns:a16="http://schemas.microsoft.com/office/drawing/2014/main" id="{9742DBC0-F93B-DECC-7975-2EE265BB4895}"/>
              </a:ext>
            </a:extLst>
          </p:cNvPr>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26823F77-F1AC-BE10-7F31-65CFBF6DEE4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58</a:t>
            </a:fld>
            <a:endParaRPr/>
          </a:p>
        </p:txBody>
      </p:sp>
      <p:sp>
        <p:nvSpPr>
          <p:cNvPr id="2" name="Google Shape;379;p64">
            <a:extLst>
              <a:ext uri="{FF2B5EF4-FFF2-40B4-BE49-F238E27FC236}">
                <a16:creationId xmlns:a16="http://schemas.microsoft.com/office/drawing/2014/main" id="{F6830438-FA0B-CAE2-1BA1-83F980D92A39}"/>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3" name="Google Shape;456;p68">
            <a:extLst>
              <a:ext uri="{FF2B5EF4-FFF2-40B4-BE49-F238E27FC236}">
                <a16:creationId xmlns:a16="http://schemas.microsoft.com/office/drawing/2014/main" id="{963237CB-2020-6035-28CA-3B45ED6F3649}"/>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Main Themes </a:t>
            </a:r>
          </a:p>
          <a:p>
            <a:pPr marL="0" indent="0">
              <a:lnSpc>
                <a:spcPct val="82058"/>
              </a:lnSpc>
            </a:pPr>
            <a:r>
              <a:rPr lang="en-GB" sz="2400" dirty="0"/>
              <a:t>Of Ecotourism</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4" name="Google Shape;457;p68">
            <a:extLst>
              <a:ext uri="{FF2B5EF4-FFF2-40B4-BE49-F238E27FC236}">
                <a16:creationId xmlns:a16="http://schemas.microsoft.com/office/drawing/2014/main" id="{AF35CA44-A059-3ADB-6F36-AE148AD932C7}"/>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5" name="Google Shape;599;p72">
            <a:extLst>
              <a:ext uri="{FF2B5EF4-FFF2-40B4-BE49-F238E27FC236}">
                <a16:creationId xmlns:a16="http://schemas.microsoft.com/office/drawing/2014/main" id="{5C52D8E0-E499-F73B-2597-5C3FD11D0D8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5983712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1118218"/>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Belgium for 7+7 people</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Ireland for 7+7 people</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Italy for 7+7 people</a:t>
            </a:r>
            <a:endParaRPr sz="2400">
              <a:solidFill>
                <a:schemeClr val="lt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59</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a:solidFill>
                  <a:srgbClr val="6D6E71"/>
                </a:solidFill>
                <a:latin typeface="Roboto"/>
                <a:ea typeface="Roboto"/>
                <a:cs typeface="Roboto"/>
                <a:sym typeface="Roboto"/>
              </a:rPr>
              <a:t>2021-2-BE04-KA220-YOU-000050778</a:t>
            </a:r>
            <a:br>
              <a:rPr lang="it"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This resource is licensed under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Tree>
    <p:extLst>
      <p:ext uri="{BB962C8B-B14F-4D97-AF65-F5344CB8AC3E}">
        <p14:creationId xmlns:p14="http://schemas.microsoft.com/office/powerpoint/2010/main" val="2892940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6BA098A6-1984-097F-855A-3CD8C5BA9B95}"/>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A9FF51A6-5708-CA15-1D26-1DA21C259F89}"/>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56" name="Google Shape;456;p68">
            <a:extLst>
              <a:ext uri="{FF2B5EF4-FFF2-40B4-BE49-F238E27FC236}">
                <a16:creationId xmlns:a16="http://schemas.microsoft.com/office/drawing/2014/main" id="{A69E60CE-266F-67F6-78D3-982EBCBC9BEA}"/>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What Is</a:t>
            </a:r>
          </a:p>
          <a:p>
            <a:pPr marL="0" indent="0">
              <a:lnSpc>
                <a:spcPct val="82058"/>
              </a:lnSpc>
            </a:pPr>
            <a:r>
              <a:rPr lang="en-GB" sz="2400" dirty="0"/>
              <a:t>Sustainability</a:t>
            </a:r>
          </a:p>
          <a:p>
            <a:pPr marL="0" indent="0">
              <a:lnSpc>
                <a:spcPct val="82058"/>
              </a:lnSpc>
            </a:pPr>
            <a:endParaRPr lang="en-GB" sz="3401" dirty="0"/>
          </a:p>
        </p:txBody>
      </p:sp>
      <p:cxnSp>
        <p:nvCxnSpPr>
          <p:cNvPr id="458" name="Google Shape;458;p68">
            <a:extLst>
              <a:ext uri="{FF2B5EF4-FFF2-40B4-BE49-F238E27FC236}">
                <a16:creationId xmlns:a16="http://schemas.microsoft.com/office/drawing/2014/main" id="{2068A131-FB88-9440-8C96-0CACAA1061B0}"/>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022F43B-8F15-ED24-3F8B-B686EE066FB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6</a:t>
            </a:fld>
            <a:endParaRPr lang="en-GB" dirty="0"/>
          </a:p>
        </p:txBody>
      </p:sp>
      <p:sp>
        <p:nvSpPr>
          <p:cNvPr id="460" name="Google Shape;460;p68">
            <a:extLst>
              <a:ext uri="{FF2B5EF4-FFF2-40B4-BE49-F238E27FC236}">
                <a16:creationId xmlns:a16="http://schemas.microsoft.com/office/drawing/2014/main" id="{7542F50B-D2FF-0C1E-4344-4452DB92A66C}"/>
              </a:ext>
            </a:extLst>
          </p:cNvPr>
          <p:cNvSpPr txBox="1"/>
          <p:nvPr/>
        </p:nvSpPr>
        <p:spPr>
          <a:xfrm>
            <a:off x="2497822" y="3268796"/>
            <a:ext cx="6164487" cy="1223632"/>
          </a:xfrm>
          <a:prstGeom prst="rect">
            <a:avLst/>
          </a:prstGeom>
          <a:noFill/>
          <a:ln>
            <a:noFill/>
          </a:ln>
        </p:spPr>
        <p:txBody>
          <a:bodyPr spcFirstLastPara="1" wrap="square" lIns="0" tIns="10124" rIns="0" bIns="0" anchor="t" anchorCtr="0">
            <a:spAutoFit/>
          </a:bodyPr>
          <a:lstStyle/>
          <a:p>
            <a:pPr rtl="0" fontAlgn="base"/>
            <a:r>
              <a:rPr lang="en-GB" sz="1600" b="1" dirty="0">
                <a:solidFill>
                  <a:srgbClr val="FF9934"/>
                </a:solidFill>
                <a:latin typeface="Calibri" panose="020F0502020204030204" pitchFamily="34" charset="0"/>
                <a:cs typeface="Calibri" panose="020F0502020204030204" pitchFamily="34" charset="0"/>
              </a:rPr>
              <a:t>Focus:</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Learning about planetary limits</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What is IPCC? </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Discovering the history of sustainability</a:t>
            </a:r>
          </a:p>
          <a:p>
            <a:pPr marL="12701">
              <a:lnSpc>
                <a:spcPct val="105714"/>
              </a:lnSpc>
            </a:pPr>
            <a:endParaRPr lang="en-GB" sz="1401" dirty="0">
              <a:solidFill>
                <a:srgbClr val="6D6E71"/>
              </a:solidFill>
              <a:latin typeface="Calibri"/>
              <a:ea typeface="Calibri"/>
              <a:cs typeface="Calibri"/>
              <a:sym typeface="Calibri"/>
            </a:endParaRPr>
          </a:p>
        </p:txBody>
      </p:sp>
      <p:sp>
        <p:nvSpPr>
          <p:cNvPr id="5" name="Google Shape;344;p3">
            <a:extLst>
              <a:ext uri="{FF2B5EF4-FFF2-40B4-BE49-F238E27FC236}">
                <a16:creationId xmlns:a16="http://schemas.microsoft.com/office/drawing/2014/main" id="{AADDA77C-9DA5-466C-BC7C-1CB8E46F1B25}"/>
              </a:ext>
            </a:extLst>
          </p:cNvPr>
          <p:cNvSpPr/>
          <p:nvPr/>
        </p:nvSpPr>
        <p:spPr>
          <a:xfrm>
            <a:off x="2497822" y="594114"/>
            <a:ext cx="6539593" cy="1011408"/>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2000" b="1" dirty="0">
                <a:solidFill>
                  <a:srgbClr val="69ADAD"/>
                </a:solidFill>
                <a:latin typeface="Calibri" panose="020F0502020204030204" pitchFamily="34" charset="0"/>
                <a:cs typeface="Calibri" panose="020F0502020204030204" pitchFamily="34" charset="0"/>
              </a:rPr>
              <a:t>Sustainability is the practice of meeting the needs of the present without compromising the ability of future generations to meet their own needs.</a:t>
            </a:r>
          </a:p>
          <a:p>
            <a:endParaRPr lang="en-GB" sz="1600" dirty="0">
              <a:solidFill>
                <a:schemeClr val="bg1"/>
              </a:solidFill>
              <a:latin typeface="Calibri" panose="020F0502020204030204" pitchFamily="34" charset="0"/>
              <a:cs typeface="Calibri" panose="020F0502020204030204" pitchFamily="34" charset="0"/>
            </a:endParaRPr>
          </a:p>
          <a:p>
            <a:r>
              <a:rPr lang="en-GB" sz="1600" b="1" dirty="0">
                <a:solidFill>
                  <a:srgbClr val="FF9934"/>
                </a:solidFill>
                <a:latin typeface="Calibri" panose="020F0502020204030204" pitchFamily="34" charset="0"/>
                <a:cs typeface="Calibri" panose="020F0502020204030204" pitchFamily="34" charset="0"/>
              </a:rPr>
              <a:t>How?</a:t>
            </a:r>
          </a:p>
          <a:p>
            <a:r>
              <a:rPr lang="en-GB" sz="1600" dirty="0">
                <a:solidFill>
                  <a:schemeClr val="tx2">
                    <a:lumMod val="50000"/>
                  </a:schemeClr>
                </a:solidFill>
                <a:latin typeface="Calibri" panose="020F0502020204030204" pitchFamily="34" charset="0"/>
                <a:cs typeface="Calibri" panose="020F0502020204030204" pitchFamily="34" charset="0"/>
              </a:rPr>
              <a:t>By balancing economic, social, and environmental considerations to ensure long-term well-being for both people and the planet.</a:t>
            </a:r>
          </a:p>
          <a:p>
            <a:endParaRPr lang="en-GB" sz="1600" dirty="0">
              <a:solidFill>
                <a:schemeClr val="tx2">
                  <a:lumMod val="50000"/>
                </a:schemeClr>
              </a:solidFill>
              <a:latin typeface="Calibri" panose="020F0502020204030204" pitchFamily="34" charset="0"/>
              <a:cs typeface="Calibri" panose="020F0502020204030204" pitchFamily="34" charset="0"/>
            </a:endParaRPr>
          </a:p>
          <a:p>
            <a:r>
              <a:rPr lang="en-GB" sz="1600" dirty="0">
                <a:solidFill>
                  <a:schemeClr val="tx2">
                    <a:lumMod val="50000"/>
                  </a:schemeClr>
                </a:solidFill>
                <a:latin typeface="Calibri" panose="020F0502020204030204" pitchFamily="34" charset="0"/>
                <a:cs typeface="Calibri" panose="020F0502020204030204" pitchFamily="34" charset="0"/>
              </a:rPr>
              <a:t>Sustainability is a response to the challenge posed by  the climate change</a:t>
            </a:r>
          </a:p>
        </p:txBody>
      </p:sp>
      <p:sp>
        <p:nvSpPr>
          <p:cNvPr id="16" name="Google Shape;457;p68">
            <a:extLst>
              <a:ext uri="{FF2B5EF4-FFF2-40B4-BE49-F238E27FC236}">
                <a16:creationId xmlns:a16="http://schemas.microsoft.com/office/drawing/2014/main" id="{5DB3D7FE-4684-C902-4E53-E9BE0DC987E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spTree>
    <p:extLst>
      <p:ext uri="{BB962C8B-B14F-4D97-AF65-F5344CB8AC3E}">
        <p14:creationId xmlns:p14="http://schemas.microsoft.com/office/powerpoint/2010/main" val="194117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F616B5B-EECE-632B-955D-99D0D3FE92A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C28EF57-BFB5-AC18-2584-5D370BF08D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31D3333-68A8-D504-0785-4BD1D2D5A9C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AC06319-A52F-8BCE-F558-29732765ABA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fontScale="92500" lnSpcReduction="10000"/>
          </a:bodyPr>
          <a:lstStyle/>
          <a:p>
            <a:pPr marL="285750" indent="-285750">
              <a:buFont typeface="Wingdings" pitchFamily="2" charset="2"/>
              <a:buChar char="Ø"/>
            </a:pPr>
            <a:r>
              <a:rPr lang="en-GB" sz="1600" dirty="0"/>
              <a:t>Have you personally observed any effects of climate change in your community or region?</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What aspects of sustainability resonate with you the most, and why?</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Reflecting on your own lifestyle, what changes do you think you could make to live more sustainably?</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How do you think individuals can contribute to addressing climate change in their everyday lives?</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What barriers or challenges do you anticipate encountering in your efforts to live more sustainably?</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What are some ways you can raise awareness about sustainability and climate change within your community or social circle?</a:t>
            </a:r>
          </a:p>
        </p:txBody>
      </p:sp>
      <p:sp>
        <p:nvSpPr>
          <p:cNvPr id="675" name="Google Shape;675;p17">
            <a:extLst>
              <a:ext uri="{FF2B5EF4-FFF2-40B4-BE49-F238E27FC236}">
                <a16:creationId xmlns:a16="http://schemas.microsoft.com/office/drawing/2014/main" id="{AED78717-91E5-E364-FE39-F8D0041168C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Take A Moment To Reflect On The Following Questions, Note Your Insights</a:t>
            </a:r>
          </a:p>
        </p:txBody>
      </p:sp>
      <p:sp>
        <p:nvSpPr>
          <p:cNvPr id="677" name="Google Shape;677;p17">
            <a:extLst>
              <a:ext uri="{FF2B5EF4-FFF2-40B4-BE49-F238E27FC236}">
                <a16:creationId xmlns:a16="http://schemas.microsoft.com/office/drawing/2014/main" id="{7CC2C15D-C70C-4AB3-11A9-06EF75014D7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858BC78-70EA-6B15-2977-C6E1C18ED1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D67E8FA-02DE-8FD5-CA7E-93C86997490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DA182B36-8784-89AE-49C8-634C9D7155B1}"/>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486DCCE-8712-6EA2-1BB5-5B7E0C429F1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D78E8-41DB-8D25-0691-F417B3596D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E6C733A-F1BE-6C5A-58DC-8716C8C83F2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B239083-B05D-9FC8-55E0-8EA5D718449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57017DE-8265-99A0-C378-881FD9A3AEE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429B3501-B282-1EED-8686-7A41AA3F75A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CA88E9D-2B6C-32A0-8809-42915737D6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745AFEC-B968-4E35-FA64-E0B63F80D3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6A4CA7C-E794-6255-ED81-7A51FA31F9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94CD04-100A-9B9E-DEF9-0D744BE7B78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ED793B5-78B9-701D-6493-18F4A0DCB35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2B8A30A-9EFC-D3FE-0A57-B83916FC7ED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46F5BAF-AE04-9863-B991-477A885A345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311B99FC-A4AA-4F8E-297C-93FE8B31145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E.01</a:t>
            </a:r>
            <a:endParaRPr sz="3000" dirty="0">
              <a:solidFill>
                <a:srgbClr val="FF9934"/>
              </a:solidFill>
            </a:endParaRPr>
          </a:p>
        </p:txBody>
      </p:sp>
    </p:spTree>
    <p:extLst>
      <p:ext uri="{BB962C8B-B14F-4D97-AF65-F5344CB8AC3E}">
        <p14:creationId xmlns:p14="http://schemas.microsoft.com/office/powerpoint/2010/main" val="2250099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8</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145224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324FDD9-79C3-8FA1-C17E-71CB7498C85C}"/>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07D944F2-E37B-2002-247C-31897C0507E4}"/>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59" name="Google Shape;459;p68">
            <a:extLst>
              <a:ext uri="{FF2B5EF4-FFF2-40B4-BE49-F238E27FC236}">
                <a16:creationId xmlns:a16="http://schemas.microsoft.com/office/drawing/2014/main" id="{261F55B7-2DC0-1463-4EBB-9753593F8A2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9</a:t>
            </a:fld>
            <a:endParaRPr lang="en-GB" dirty="0"/>
          </a:p>
        </p:txBody>
      </p:sp>
      <p:sp>
        <p:nvSpPr>
          <p:cNvPr id="460" name="Google Shape;460;p68">
            <a:extLst>
              <a:ext uri="{FF2B5EF4-FFF2-40B4-BE49-F238E27FC236}">
                <a16:creationId xmlns:a16="http://schemas.microsoft.com/office/drawing/2014/main" id="{B9A96FBB-B441-71AF-9293-9C96F85C55EC}"/>
              </a:ext>
            </a:extLst>
          </p:cNvPr>
          <p:cNvSpPr txBox="1"/>
          <p:nvPr/>
        </p:nvSpPr>
        <p:spPr>
          <a:xfrm>
            <a:off x="2651759" y="2348523"/>
            <a:ext cx="7542944" cy="467271"/>
          </a:xfrm>
          <a:prstGeom prst="rect">
            <a:avLst/>
          </a:prstGeom>
          <a:noFill/>
          <a:ln>
            <a:noFill/>
          </a:ln>
        </p:spPr>
        <p:txBody>
          <a:bodyPr spcFirstLastPara="1" wrap="square" lIns="0" tIns="10124" rIns="0" bIns="0" anchor="t" anchorCtr="0">
            <a:spAutoFit/>
          </a:bodyPr>
          <a:lstStyle/>
          <a:p>
            <a:pPr marL="12701">
              <a:lnSpc>
                <a:spcPct val="105714"/>
              </a:lnSpc>
            </a:pP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r>
              <a:rPr lang="en-GB" sz="1401" b="1" dirty="0">
                <a:solidFill>
                  <a:schemeClr val="accent4">
                    <a:lumMod val="75000"/>
                  </a:schemeClr>
                </a:solidFill>
                <a:latin typeface="Calibri"/>
                <a:ea typeface="Calibri"/>
                <a:cs typeface="Calibri"/>
                <a:sym typeface="Calibri"/>
              </a:rPr>
              <a:t>9 Planetary boundaries:</a:t>
            </a:r>
          </a:p>
        </p:txBody>
      </p:sp>
      <p:sp>
        <p:nvSpPr>
          <p:cNvPr id="6" name="Google Shape;344;p3">
            <a:extLst>
              <a:ext uri="{FF2B5EF4-FFF2-40B4-BE49-F238E27FC236}">
                <a16:creationId xmlns:a16="http://schemas.microsoft.com/office/drawing/2014/main" id="{F0A5B8D8-8C56-BBBC-79D2-4F22D55AFC00}"/>
              </a:ext>
            </a:extLst>
          </p:cNvPr>
          <p:cNvSpPr/>
          <p:nvPr/>
        </p:nvSpPr>
        <p:spPr>
          <a:xfrm>
            <a:off x="2646025" y="534050"/>
            <a:ext cx="5603896" cy="588171"/>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Planetary limits or boundaries represent the limits within which humanity can operate safely to maintain Earth's essential systems and resources</a:t>
            </a:r>
          </a:p>
        </p:txBody>
      </p:sp>
      <p:sp>
        <p:nvSpPr>
          <p:cNvPr id="9" name="textruta 8">
            <a:extLst>
              <a:ext uri="{FF2B5EF4-FFF2-40B4-BE49-F238E27FC236}">
                <a16:creationId xmlns:a16="http://schemas.microsoft.com/office/drawing/2014/main" id="{898D9164-75D7-AC0C-66F1-EC6DAFDC01B0}"/>
              </a:ext>
            </a:extLst>
          </p:cNvPr>
          <p:cNvSpPr txBox="1"/>
          <p:nvPr/>
        </p:nvSpPr>
        <p:spPr>
          <a:xfrm>
            <a:off x="2547253" y="1428152"/>
            <a:ext cx="6016285" cy="1046569"/>
          </a:xfrm>
          <a:prstGeom prst="rect">
            <a:avLst/>
          </a:prstGeom>
          <a:noFill/>
        </p:spPr>
        <p:txBody>
          <a:bodyPr wrap="square" rtlCol="0">
            <a:spAutoFit/>
          </a:bodyPr>
          <a:lstStyle/>
          <a:p>
            <a:r>
              <a:rPr lang="en-GB" sz="1401" b="1" dirty="0">
                <a:solidFill>
                  <a:srgbClr val="FF9934"/>
                </a:solidFill>
                <a:latin typeface="Calibri" panose="020F0502020204030204" pitchFamily="34" charset="0"/>
                <a:cs typeface="Calibri" panose="020F0502020204030204" pitchFamily="34" charset="0"/>
              </a:rPr>
              <a:t>How?</a:t>
            </a:r>
          </a:p>
          <a:p>
            <a:r>
              <a:rPr lang="en-GB" sz="1600" dirty="0">
                <a:solidFill>
                  <a:schemeClr val="tx2">
                    <a:lumMod val="50000"/>
                  </a:schemeClr>
                </a:solidFill>
                <a:latin typeface="Calibri" panose="020F0502020204030204" pitchFamily="34" charset="0"/>
                <a:cs typeface="Calibri" panose="020F0502020204030204" pitchFamily="34" charset="0"/>
              </a:rPr>
              <a:t>By guiding us in making choices that protect ecosystems, biodiversity, and climate stability </a:t>
            </a:r>
          </a:p>
          <a:p>
            <a:r>
              <a:rPr lang="en-GB" sz="1600" dirty="0">
                <a:solidFill>
                  <a:schemeClr val="tx2">
                    <a:lumMod val="50000"/>
                  </a:schemeClr>
                </a:solidFill>
                <a:latin typeface="Calibri" panose="020F0502020204030204" pitchFamily="34" charset="0"/>
                <a:cs typeface="Calibri" panose="020F0502020204030204" pitchFamily="34" charset="0"/>
                <a:sym typeface="Wingdings" pitchFamily="2" charset="2"/>
              </a:rPr>
              <a:t> </a:t>
            </a:r>
            <a:r>
              <a:rPr lang="en-GB" sz="1600" dirty="0">
                <a:solidFill>
                  <a:schemeClr val="tx2">
                    <a:lumMod val="50000"/>
                  </a:schemeClr>
                </a:solidFill>
                <a:latin typeface="Calibri" panose="020F0502020204030204" pitchFamily="34" charset="0"/>
                <a:cs typeface="Calibri" panose="020F0502020204030204" pitchFamily="34" charset="0"/>
              </a:rPr>
              <a:t>consider these boundaries in your project design</a:t>
            </a:r>
          </a:p>
        </p:txBody>
      </p:sp>
      <p:graphicFrame>
        <p:nvGraphicFramePr>
          <p:cNvPr id="10" name="Tabell 9">
            <a:extLst>
              <a:ext uri="{FF2B5EF4-FFF2-40B4-BE49-F238E27FC236}">
                <a16:creationId xmlns:a16="http://schemas.microsoft.com/office/drawing/2014/main" id="{1D5529C9-5061-FE56-A724-740ACC62A15A}"/>
              </a:ext>
            </a:extLst>
          </p:cNvPr>
          <p:cNvGraphicFramePr>
            <a:graphicFrameLocks noGrp="1"/>
          </p:cNvGraphicFramePr>
          <p:nvPr>
            <p:extLst>
              <p:ext uri="{D42A27DB-BD31-4B8C-83A1-F6EECF244321}">
                <p14:modId xmlns:p14="http://schemas.microsoft.com/office/powerpoint/2010/main" val="3250812154"/>
              </p:ext>
            </p:extLst>
          </p:nvPr>
        </p:nvGraphicFramePr>
        <p:xfrm>
          <a:off x="2651759" y="2981683"/>
          <a:ext cx="5746314" cy="1554486"/>
        </p:xfrm>
        <a:graphic>
          <a:graphicData uri="http://schemas.openxmlformats.org/drawingml/2006/table">
            <a:tbl>
              <a:tblPr firstRow="1" bandRow="1">
                <a:tableStyleId>{538008DE-9CB5-49C0-B233-6C6E2AA0C65B}</a:tableStyleId>
              </a:tblPr>
              <a:tblGrid>
                <a:gridCol w="1915438">
                  <a:extLst>
                    <a:ext uri="{9D8B030D-6E8A-4147-A177-3AD203B41FA5}">
                      <a16:colId xmlns:a16="http://schemas.microsoft.com/office/drawing/2014/main" val="1227835101"/>
                    </a:ext>
                  </a:extLst>
                </a:gridCol>
                <a:gridCol w="1915438">
                  <a:extLst>
                    <a:ext uri="{9D8B030D-6E8A-4147-A177-3AD203B41FA5}">
                      <a16:colId xmlns:a16="http://schemas.microsoft.com/office/drawing/2014/main" val="297951303"/>
                    </a:ext>
                  </a:extLst>
                </a:gridCol>
                <a:gridCol w="1915438">
                  <a:extLst>
                    <a:ext uri="{9D8B030D-6E8A-4147-A177-3AD203B41FA5}">
                      <a16:colId xmlns:a16="http://schemas.microsoft.com/office/drawing/2014/main" val="141977076"/>
                    </a:ext>
                  </a:extLst>
                </a:gridCol>
              </a:tblGrid>
              <a:tr h="464251">
                <a:tc>
                  <a:txBody>
                    <a:bodyPr/>
                    <a:lstStyle/>
                    <a:p>
                      <a:r>
                        <a:rPr lang="en-GB" sz="1400" dirty="0">
                          <a:solidFill>
                            <a:srgbClr val="6D6E71"/>
                          </a:solidFill>
                          <a:latin typeface="Calibri"/>
                          <a:ea typeface="Calibri"/>
                          <a:cs typeface="Calibri"/>
                          <a:sym typeface="Calibri"/>
                        </a:rPr>
                        <a:t>Climate change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Nitrogen Biogeochemical Cycle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Land Use Change (again)</a:t>
                      </a:r>
                      <a:endParaRPr lang="en-GB" sz="1400" dirty="0"/>
                    </a:p>
                  </a:txBody>
                  <a:tcPr marT="45721" marB="45721"/>
                </a:tc>
                <a:extLst>
                  <a:ext uri="{0D108BD9-81ED-4DB2-BD59-A6C34878D82A}">
                    <a16:rowId xmlns:a16="http://schemas.microsoft.com/office/drawing/2014/main" val="911802849"/>
                  </a:ext>
                </a:extLst>
              </a:tr>
              <a:tr h="37084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Biodiversity</a:t>
                      </a:r>
                      <a:endParaRPr lang="en-GB" sz="1400" dirty="0"/>
                    </a:p>
                    <a:p>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Phosphorus Biogeochemical Cycle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Toxic Chemical Pollution</a:t>
                      </a:r>
                      <a:endParaRPr lang="en-GB" sz="1400" dirty="0"/>
                    </a:p>
                  </a:txBody>
                  <a:tcPr marT="45721" marB="45721"/>
                </a:tc>
                <a:extLst>
                  <a:ext uri="{0D108BD9-81ED-4DB2-BD59-A6C34878D82A}">
                    <a16:rowId xmlns:a16="http://schemas.microsoft.com/office/drawing/2014/main" val="2090989148"/>
                  </a:ext>
                </a:extLst>
              </a:tr>
              <a:tr h="37084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Land Use Change</a:t>
                      </a:r>
                      <a:endParaRPr lang="en-GB" sz="1400" dirty="0"/>
                    </a:p>
                    <a:p>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Freshwater Use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Ocean Acidification</a:t>
                      </a:r>
                      <a:endParaRPr lang="en-GB" sz="1400" dirty="0"/>
                    </a:p>
                  </a:txBody>
                  <a:tcPr marT="45721" marB="45721"/>
                </a:tc>
                <a:extLst>
                  <a:ext uri="{0D108BD9-81ED-4DB2-BD59-A6C34878D82A}">
                    <a16:rowId xmlns:a16="http://schemas.microsoft.com/office/drawing/2014/main" val="2348118924"/>
                  </a:ext>
                </a:extLst>
              </a:tr>
            </a:tbl>
          </a:graphicData>
        </a:graphic>
      </p:graphicFrame>
      <p:sp>
        <p:nvSpPr>
          <p:cNvPr id="5" name="Google Shape;456;p68">
            <a:extLst>
              <a:ext uri="{FF2B5EF4-FFF2-40B4-BE49-F238E27FC236}">
                <a16:creationId xmlns:a16="http://schemas.microsoft.com/office/drawing/2014/main" id="{221BD77A-9A63-D981-4D3C-02359DFFD212}"/>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Learning About Planetary Limits</a:t>
            </a:r>
          </a:p>
          <a:p>
            <a:pPr marL="0" indent="0">
              <a:lnSpc>
                <a:spcPct val="82058"/>
              </a:lnSpc>
            </a:pPr>
            <a:endParaRPr lang="en-GB" sz="2400" dirty="0"/>
          </a:p>
        </p:txBody>
      </p:sp>
      <p:cxnSp>
        <p:nvCxnSpPr>
          <p:cNvPr id="7" name="Google Shape;458;p68">
            <a:extLst>
              <a:ext uri="{FF2B5EF4-FFF2-40B4-BE49-F238E27FC236}">
                <a16:creationId xmlns:a16="http://schemas.microsoft.com/office/drawing/2014/main" id="{1205C238-E5A3-629E-0C27-1AF7C9C588F8}"/>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 name="Google Shape;457;p68">
            <a:extLst>
              <a:ext uri="{FF2B5EF4-FFF2-40B4-BE49-F238E27FC236}">
                <a16:creationId xmlns:a16="http://schemas.microsoft.com/office/drawing/2014/main" id="{6031D091-AB03-9708-EBD5-50B74D25A3E0}"/>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spTree>
    <p:extLst>
      <p:ext uri="{BB962C8B-B14F-4D97-AF65-F5344CB8AC3E}">
        <p14:creationId xmlns:p14="http://schemas.microsoft.com/office/powerpoint/2010/main" val="211367080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92816</TotalTime>
  <Words>3755</Words>
  <Application>Microsoft Macintosh PowerPoint</Application>
  <PresentationFormat>Bildspel på skärmen (16:9)</PresentationFormat>
  <Paragraphs>522</Paragraphs>
  <Slides>59</Slides>
  <Notes>59</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59</vt:i4>
      </vt:variant>
    </vt:vector>
  </HeadingPairs>
  <TitlesOfParts>
    <vt:vector size="67" baseType="lpstr">
      <vt:lpstr>Arial</vt:lpstr>
      <vt:lpstr>Century Schoolbook</vt:lpstr>
      <vt:lpstr>Roboto</vt:lpstr>
      <vt:lpstr>Calibri</vt:lpstr>
      <vt:lpstr>Montserrat Light</vt:lpstr>
      <vt:lpstr>Montserrat</vt:lpstr>
      <vt:lpstr>Wingdings</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52</cp:revision>
  <dcterms:modified xsi:type="dcterms:W3CDTF">2025-02-04T14:20:07Z</dcterms:modified>
</cp:coreProperties>
</file>